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4.xml" ContentType="application/vnd.openxmlformats-officedocument.themeOverr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61" r:id="rId3"/>
    <p:sldId id="397" r:id="rId4"/>
    <p:sldId id="2147471515" r:id="rId5"/>
    <p:sldId id="2147471516" r:id="rId6"/>
    <p:sldId id="9813" r:id="rId7"/>
    <p:sldId id="2145706808" r:id="rId8"/>
    <p:sldId id="2145706740" r:id="rId9"/>
    <p:sldId id="1448943282" r:id="rId10"/>
    <p:sldId id="2141411657" r:id="rId11"/>
    <p:sldId id="2145706857" r:id="rId12"/>
    <p:sldId id="2147471544" r:id="rId13"/>
    <p:sldId id="9827" r:id="rId14"/>
    <p:sldId id="2141411659" r:id="rId15"/>
    <p:sldId id="2147471543" r:id="rId16"/>
    <p:sldId id="2147471531" r:id="rId17"/>
    <p:sldId id="2145706909" r:id="rId18"/>
    <p:sldId id="2145706907" r:id="rId19"/>
    <p:sldId id="2145706908" r:id="rId20"/>
    <p:sldId id="2145706911" r:id="rId21"/>
    <p:sldId id="2145706916" r:id="rId22"/>
    <p:sldId id="421" r:id="rId23"/>
    <p:sldId id="983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7E4D"/>
    <a:srgbClr val="28405F"/>
    <a:srgbClr val="0551AE"/>
    <a:srgbClr val="0C74B7"/>
    <a:srgbClr val="084D7A"/>
    <a:srgbClr val="00ADEE"/>
    <a:srgbClr val="EBEEF1"/>
    <a:srgbClr val="F6F8FA"/>
    <a:srgbClr val="F7F8F9"/>
    <a:srgbClr val="F0F2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mal Aksoy" userId="202286ee-f2aa-40b9-a145-73c6f0dfe8f5" providerId="ADAL" clId="{F4F6D94E-0E36-4337-B8F9-BBD455DF1714}"/>
    <pc:docChg chg="custSel addSld delSld modSld sldOrd modMainMaster">
      <pc:chgData name="Kemal Aksoy" userId="202286ee-f2aa-40b9-a145-73c6f0dfe8f5" providerId="ADAL" clId="{F4F6D94E-0E36-4337-B8F9-BBD455DF1714}" dt="2024-11-13T04:25:38.138" v="21" actId="47"/>
      <pc:docMkLst>
        <pc:docMk/>
      </pc:docMkLst>
      <pc:sldChg chg="modSp mod">
        <pc:chgData name="Kemal Aksoy" userId="202286ee-f2aa-40b9-a145-73c6f0dfe8f5" providerId="ADAL" clId="{F4F6D94E-0E36-4337-B8F9-BBD455DF1714}" dt="2024-11-12T09:57:01.930" v="20" actId="20577"/>
        <pc:sldMkLst>
          <pc:docMk/>
          <pc:sldMk cId="3854562441" sldId="261"/>
        </pc:sldMkLst>
        <pc:spChg chg="mod">
          <ac:chgData name="Kemal Aksoy" userId="202286ee-f2aa-40b9-a145-73c6f0dfe8f5" providerId="ADAL" clId="{F4F6D94E-0E36-4337-B8F9-BBD455DF1714}" dt="2024-11-12T09:57:01.930" v="20" actId="20577"/>
          <ac:spMkLst>
            <pc:docMk/>
            <pc:sldMk cId="3854562441" sldId="261"/>
            <ac:spMk id="17" creationId="{62ECC2B7-8CD8-48F9-857F-20777F72B939}"/>
          </ac:spMkLst>
        </pc:spChg>
      </pc:sldChg>
      <pc:sldChg chg="del">
        <pc:chgData name="Kemal Aksoy" userId="202286ee-f2aa-40b9-a145-73c6f0dfe8f5" providerId="ADAL" clId="{F4F6D94E-0E36-4337-B8F9-BBD455DF1714}" dt="2024-11-12T09:53:44.143" v="3" actId="47"/>
        <pc:sldMkLst>
          <pc:docMk/>
          <pc:sldMk cId="1362067382" sldId="1555"/>
        </pc:sldMkLst>
      </pc:sldChg>
      <pc:sldChg chg="del">
        <pc:chgData name="Kemal Aksoy" userId="202286ee-f2aa-40b9-a145-73c6f0dfe8f5" providerId="ADAL" clId="{F4F6D94E-0E36-4337-B8F9-BBD455DF1714}" dt="2024-11-12T09:53:44.143" v="3" actId="47"/>
        <pc:sldMkLst>
          <pc:docMk/>
          <pc:sldMk cId="2413316377" sldId="1617"/>
        </pc:sldMkLst>
      </pc:sldChg>
      <pc:sldChg chg="del">
        <pc:chgData name="Kemal Aksoy" userId="202286ee-f2aa-40b9-a145-73c6f0dfe8f5" providerId="ADAL" clId="{F4F6D94E-0E36-4337-B8F9-BBD455DF1714}" dt="2024-11-12T09:53:44.143" v="3" actId="47"/>
        <pc:sldMkLst>
          <pc:docMk/>
          <pc:sldMk cId="2163094735" sldId="1645"/>
        </pc:sldMkLst>
      </pc:sldChg>
      <pc:sldChg chg="del">
        <pc:chgData name="Kemal Aksoy" userId="202286ee-f2aa-40b9-a145-73c6f0dfe8f5" providerId="ADAL" clId="{F4F6D94E-0E36-4337-B8F9-BBD455DF1714}" dt="2024-11-12T09:53:44.143" v="3" actId="47"/>
        <pc:sldMkLst>
          <pc:docMk/>
          <pc:sldMk cId="2575063520" sldId="1646"/>
        </pc:sldMkLst>
      </pc:sldChg>
      <pc:sldChg chg="del">
        <pc:chgData name="Kemal Aksoy" userId="202286ee-f2aa-40b9-a145-73c6f0dfe8f5" providerId="ADAL" clId="{F4F6D94E-0E36-4337-B8F9-BBD455DF1714}" dt="2024-11-12T09:53:44.143" v="3" actId="47"/>
        <pc:sldMkLst>
          <pc:docMk/>
          <pc:sldMk cId="2884800183" sldId="1647"/>
        </pc:sldMkLst>
      </pc:sldChg>
      <pc:sldChg chg="del">
        <pc:chgData name="Kemal Aksoy" userId="202286ee-f2aa-40b9-a145-73c6f0dfe8f5" providerId="ADAL" clId="{F4F6D94E-0E36-4337-B8F9-BBD455DF1714}" dt="2024-11-12T09:53:44.143" v="3" actId="47"/>
        <pc:sldMkLst>
          <pc:docMk/>
          <pc:sldMk cId="4269871151" sldId="1648"/>
        </pc:sldMkLst>
      </pc:sldChg>
      <pc:sldChg chg="del">
        <pc:chgData name="Kemal Aksoy" userId="202286ee-f2aa-40b9-a145-73c6f0dfe8f5" providerId="ADAL" clId="{F4F6D94E-0E36-4337-B8F9-BBD455DF1714}" dt="2024-11-12T09:53:44.143" v="3" actId="47"/>
        <pc:sldMkLst>
          <pc:docMk/>
          <pc:sldMk cId="1704938388" sldId="1649"/>
        </pc:sldMkLst>
      </pc:sldChg>
      <pc:sldChg chg="del">
        <pc:chgData name="Kemal Aksoy" userId="202286ee-f2aa-40b9-a145-73c6f0dfe8f5" providerId="ADAL" clId="{F4F6D94E-0E36-4337-B8F9-BBD455DF1714}" dt="2024-11-12T09:53:44.143" v="3" actId="47"/>
        <pc:sldMkLst>
          <pc:docMk/>
          <pc:sldMk cId="2230778527" sldId="1650"/>
        </pc:sldMkLst>
      </pc:sldChg>
      <pc:sldChg chg="del">
        <pc:chgData name="Kemal Aksoy" userId="202286ee-f2aa-40b9-a145-73c6f0dfe8f5" providerId="ADAL" clId="{F4F6D94E-0E36-4337-B8F9-BBD455DF1714}" dt="2024-11-12T09:53:44.143" v="3" actId="47"/>
        <pc:sldMkLst>
          <pc:docMk/>
          <pc:sldMk cId="2413446042" sldId="1671"/>
        </pc:sldMkLst>
      </pc:sldChg>
      <pc:sldChg chg="del">
        <pc:chgData name="Kemal Aksoy" userId="202286ee-f2aa-40b9-a145-73c6f0dfe8f5" providerId="ADAL" clId="{F4F6D94E-0E36-4337-B8F9-BBD455DF1714}" dt="2024-11-12T09:53:44.143" v="3" actId="47"/>
        <pc:sldMkLst>
          <pc:docMk/>
          <pc:sldMk cId="308520004" sldId="1672"/>
        </pc:sldMkLst>
      </pc:sldChg>
      <pc:sldChg chg="del">
        <pc:chgData name="Kemal Aksoy" userId="202286ee-f2aa-40b9-a145-73c6f0dfe8f5" providerId="ADAL" clId="{F4F6D94E-0E36-4337-B8F9-BBD455DF1714}" dt="2024-11-12T09:53:44.143" v="3" actId="47"/>
        <pc:sldMkLst>
          <pc:docMk/>
          <pc:sldMk cId="69248886" sldId="3210"/>
        </pc:sldMkLst>
      </pc:sldChg>
      <pc:sldChg chg="del">
        <pc:chgData name="Kemal Aksoy" userId="202286ee-f2aa-40b9-a145-73c6f0dfe8f5" providerId="ADAL" clId="{F4F6D94E-0E36-4337-B8F9-BBD455DF1714}" dt="2024-11-12T09:53:44.143" v="3" actId="47"/>
        <pc:sldMkLst>
          <pc:docMk/>
          <pc:sldMk cId="4148977806" sldId="3211"/>
        </pc:sldMkLst>
      </pc:sldChg>
      <pc:sldChg chg="del">
        <pc:chgData name="Kemal Aksoy" userId="202286ee-f2aa-40b9-a145-73c6f0dfe8f5" providerId="ADAL" clId="{F4F6D94E-0E36-4337-B8F9-BBD455DF1714}" dt="2024-11-12T09:53:44.143" v="3" actId="47"/>
        <pc:sldMkLst>
          <pc:docMk/>
          <pc:sldMk cId="3223954633" sldId="3212"/>
        </pc:sldMkLst>
      </pc:sldChg>
      <pc:sldChg chg="del">
        <pc:chgData name="Kemal Aksoy" userId="202286ee-f2aa-40b9-a145-73c6f0dfe8f5" providerId="ADAL" clId="{F4F6D94E-0E36-4337-B8F9-BBD455DF1714}" dt="2024-11-12T09:53:44.143" v="3" actId="47"/>
        <pc:sldMkLst>
          <pc:docMk/>
          <pc:sldMk cId="78624994" sldId="3213"/>
        </pc:sldMkLst>
      </pc:sldChg>
      <pc:sldChg chg="del">
        <pc:chgData name="Kemal Aksoy" userId="202286ee-f2aa-40b9-a145-73c6f0dfe8f5" providerId="ADAL" clId="{F4F6D94E-0E36-4337-B8F9-BBD455DF1714}" dt="2024-11-12T09:53:44.143" v="3" actId="47"/>
        <pc:sldMkLst>
          <pc:docMk/>
          <pc:sldMk cId="3809383308" sldId="3214"/>
        </pc:sldMkLst>
      </pc:sldChg>
      <pc:sldChg chg="del">
        <pc:chgData name="Kemal Aksoy" userId="202286ee-f2aa-40b9-a145-73c6f0dfe8f5" providerId="ADAL" clId="{F4F6D94E-0E36-4337-B8F9-BBD455DF1714}" dt="2024-11-12T09:53:44.143" v="3" actId="47"/>
        <pc:sldMkLst>
          <pc:docMk/>
          <pc:sldMk cId="2534015665" sldId="3256"/>
        </pc:sldMkLst>
      </pc:sldChg>
      <pc:sldChg chg="del">
        <pc:chgData name="Kemal Aksoy" userId="202286ee-f2aa-40b9-a145-73c6f0dfe8f5" providerId="ADAL" clId="{F4F6D94E-0E36-4337-B8F9-BBD455DF1714}" dt="2024-11-13T04:25:38.138" v="21" actId="47"/>
        <pc:sldMkLst>
          <pc:docMk/>
          <pc:sldMk cId="3638622285" sldId="2145706858"/>
        </pc:sldMkLst>
      </pc:sldChg>
      <pc:sldChg chg="add ord">
        <pc:chgData name="Kemal Aksoy" userId="202286ee-f2aa-40b9-a145-73c6f0dfe8f5" providerId="ADAL" clId="{F4F6D94E-0E36-4337-B8F9-BBD455DF1714}" dt="2024-11-12T09:53:20.775" v="2"/>
        <pc:sldMkLst>
          <pc:docMk/>
          <pc:sldMk cId="2580522514" sldId="2147471544"/>
        </pc:sldMkLst>
      </pc:sldChg>
      <pc:sldMasterChg chg="delSldLayout modSldLayout">
        <pc:chgData name="Kemal Aksoy" userId="202286ee-f2aa-40b9-a145-73c6f0dfe8f5" providerId="ADAL" clId="{F4F6D94E-0E36-4337-B8F9-BBD455DF1714}" dt="2024-11-12T09:56:25.813" v="4" actId="478"/>
        <pc:sldMasterMkLst>
          <pc:docMk/>
          <pc:sldMasterMk cId="3307089972" sldId="2147483648"/>
        </pc:sldMasterMkLst>
        <pc:sldLayoutChg chg="delSp mod">
          <pc:chgData name="Kemal Aksoy" userId="202286ee-f2aa-40b9-a145-73c6f0dfe8f5" providerId="ADAL" clId="{F4F6D94E-0E36-4337-B8F9-BBD455DF1714}" dt="2024-11-12T09:56:25.813" v="4" actId="478"/>
          <pc:sldLayoutMkLst>
            <pc:docMk/>
            <pc:sldMasterMk cId="3307089972" sldId="2147483648"/>
            <pc:sldLayoutMk cId="1448438928" sldId="2147483668"/>
          </pc:sldLayoutMkLst>
          <pc:grpChg chg="del">
            <ac:chgData name="Kemal Aksoy" userId="202286ee-f2aa-40b9-a145-73c6f0dfe8f5" providerId="ADAL" clId="{F4F6D94E-0E36-4337-B8F9-BBD455DF1714}" dt="2024-11-12T09:56:25.813" v="4" actId="478"/>
            <ac:grpSpMkLst>
              <pc:docMk/>
              <pc:sldMasterMk cId="3307089972" sldId="2147483648"/>
              <pc:sldLayoutMk cId="1448438928" sldId="2147483668"/>
              <ac:grpSpMk id="8" creationId="{2C419EB0-C433-44BC-8739-DF3DACD0971A}"/>
            </ac:grpSpMkLst>
          </pc:grpChg>
        </pc:sldLayoutChg>
        <pc:sldLayoutChg chg="del">
          <pc:chgData name="Kemal Aksoy" userId="202286ee-f2aa-40b9-a145-73c6f0dfe8f5" providerId="ADAL" clId="{F4F6D94E-0E36-4337-B8F9-BBD455DF1714}" dt="2024-11-12T09:53:44.143" v="3" actId="47"/>
          <pc:sldLayoutMkLst>
            <pc:docMk/>
            <pc:sldMasterMk cId="3307089972" sldId="2147483648"/>
            <pc:sldLayoutMk cId="162803030" sldId="2147483670"/>
          </pc:sldLayoutMkLst>
        </pc:sldLayoutChg>
      </pc:sldMaster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8873690290043947E-2"/>
          <c:y val="5.6918251293976187E-2"/>
          <c:w val="0.34982405419134416"/>
          <c:h val="0.875000384556053"/>
        </c:manualLayout>
      </c:layout>
      <c:pieChart>
        <c:varyColors val="1"/>
        <c:ser>
          <c:idx val="0"/>
          <c:order val="0"/>
          <c:tx>
            <c:strRef>
              <c:f>Sheet1!$B$1</c:f>
              <c:strCache>
                <c:ptCount val="1"/>
                <c:pt idx="0">
                  <c:v>Percent</c:v>
                </c:pt>
              </c:strCache>
            </c:strRef>
          </c:tx>
          <c:dPt>
            <c:idx val="0"/>
            <c:bubble3D val="0"/>
            <c:spPr>
              <a:solidFill>
                <a:srgbClr val="03336E"/>
              </a:solidFill>
            </c:spPr>
            <c:extLst>
              <c:ext xmlns:c16="http://schemas.microsoft.com/office/drawing/2014/chart" uri="{C3380CC4-5D6E-409C-BE32-E72D297353CC}">
                <c16:uniqueId val="{00000001-3DD9-41CE-95E6-D750DEF166CF}"/>
              </c:ext>
            </c:extLst>
          </c:dPt>
          <c:dPt>
            <c:idx val="1"/>
            <c:bubble3D val="0"/>
            <c:spPr>
              <a:solidFill>
                <a:srgbClr val="789D4A"/>
              </a:solidFill>
            </c:spPr>
            <c:extLst>
              <c:ext xmlns:c16="http://schemas.microsoft.com/office/drawing/2014/chart" uri="{C3380CC4-5D6E-409C-BE32-E72D297353CC}">
                <c16:uniqueId val="{00000003-3DD9-41CE-95E6-D750DEF166CF}"/>
              </c:ext>
            </c:extLst>
          </c:dPt>
          <c:dPt>
            <c:idx val="2"/>
            <c:bubble3D val="0"/>
            <c:spPr>
              <a:solidFill>
                <a:srgbClr val="FFC736"/>
              </a:solidFill>
            </c:spPr>
            <c:extLst>
              <c:ext xmlns:c16="http://schemas.microsoft.com/office/drawing/2014/chart" uri="{C3380CC4-5D6E-409C-BE32-E72D297353CC}">
                <c16:uniqueId val="{00000005-3DD9-41CE-95E6-D750DEF166CF}"/>
              </c:ext>
            </c:extLst>
          </c:dPt>
          <c:dPt>
            <c:idx val="3"/>
            <c:bubble3D val="0"/>
            <c:spPr>
              <a:solidFill>
                <a:srgbClr val="0070C0"/>
              </a:solidFill>
            </c:spPr>
            <c:extLst>
              <c:ext xmlns:c16="http://schemas.microsoft.com/office/drawing/2014/chart" uri="{C3380CC4-5D6E-409C-BE32-E72D297353CC}">
                <c16:uniqueId val="{00000007-3DD9-41CE-95E6-D750DEF166CF}"/>
              </c:ext>
            </c:extLst>
          </c:dPt>
          <c:dPt>
            <c:idx val="4"/>
            <c:bubble3D val="0"/>
            <c:spPr>
              <a:solidFill>
                <a:srgbClr val="E87722"/>
              </a:solidFill>
            </c:spPr>
            <c:extLst>
              <c:ext xmlns:c16="http://schemas.microsoft.com/office/drawing/2014/chart" uri="{C3380CC4-5D6E-409C-BE32-E72D297353CC}">
                <c16:uniqueId val="{00000009-3DD9-41CE-95E6-D750DEF166CF}"/>
              </c:ext>
            </c:extLst>
          </c:dPt>
          <c:dPt>
            <c:idx val="5"/>
            <c:bubble3D val="0"/>
            <c:spPr>
              <a:solidFill>
                <a:srgbClr val="00ADE4"/>
              </a:solidFill>
            </c:spPr>
            <c:extLst>
              <c:ext xmlns:c16="http://schemas.microsoft.com/office/drawing/2014/chart" uri="{C3380CC4-5D6E-409C-BE32-E72D297353CC}">
                <c16:uniqueId val="{0000000B-3DD9-41CE-95E6-D750DEF166CF}"/>
              </c:ext>
            </c:extLst>
          </c:dPt>
          <c:dPt>
            <c:idx val="6"/>
            <c:bubble3D val="0"/>
            <c:spPr>
              <a:solidFill>
                <a:srgbClr val="A90025"/>
              </a:solidFill>
            </c:spPr>
            <c:extLst>
              <c:ext xmlns:c16="http://schemas.microsoft.com/office/drawing/2014/chart" uri="{C3380CC4-5D6E-409C-BE32-E72D297353CC}">
                <c16:uniqueId val="{0000000D-3DD9-41CE-95E6-D750DEF166CF}"/>
              </c:ext>
            </c:extLst>
          </c:dPt>
          <c:dPt>
            <c:idx val="8"/>
            <c:bubble3D val="0"/>
            <c:spPr>
              <a:solidFill>
                <a:srgbClr val="E75C01"/>
              </a:solidFill>
            </c:spPr>
            <c:extLst>
              <c:ext xmlns:c16="http://schemas.microsoft.com/office/drawing/2014/chart" uri="{C3380CC4-5D6E-409C-BE32-E72D297353CC}">
                <c16:uniqueId val="{0000000F-3DD9-41CE-95E6-D750DEF166CF}"/>
              </c:ext>
            </c:extLst>
          </c:dPt>
          <c:dLbls>
            <c:dLbl>
              <c:idx val="3"/>
              <c:spPr>
                <a:noFill/>
              </c:spPr>
              <c:txPr>
                <a:bodyPr/>
                <a:lstStyle/>
                <a:p>
                  <a:pPr>
                    <a:defRPr sz="1050" b="1">
                      <a:solidFill>
                        <a:schemeClr val="bg1"/>
                      </a:solidFil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DD9-41CE-95E6-D750DEF166CF}"/>
                </c:ext>
              </c:extLst>
            </c:dLbl>
            <c:dLbl>
              <c:idx val="8"/>
              <c:spPr>
                <a:noFill/>
              </c:spPr>
              <c:txPr>
                <a:bodyPr/>
                <a:lstStyle/>
                <a:p>
                  <a:pPr>
                    <a:defRPr sz="1050" b="1">
                      <a:solidFill>
                        <a:schemeClr val="bg1"/>
                      </a:solidFil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F-3DD9-41CE-95E6-D750DEF166CF}"/>
                </c:ext>
              </c:extLst>
            </c:dLbl>
            <c:spPr>
              <a:noFill/>
              <a:ln>
                <a:noFill/>
              </a:ln>
              <a:effectLst/>
            </c:spPr>
            <c:txPr>
              <a:bodyPr/>
              <a:lstStyle/>
              <a:p>
                <a:pPr>
                  <a:defRPr sz="1050" b="1">
                    <a:solidFill>
                      <a:schemeClr val="bg1"/>
                    </a:solidFill>
                  </a:defRPr>
                </a:pPr>
                <a:endParaRPr lang="en-US"/>
              </a:p>
            </c:txPr>
            <c:showLegendKey val="0"/>
            <c:showVal val="0"/>
            <c:showCatName val="0"/>
            <c:showSerName val="0"/>
            <c:showPercent val="1"/>
            <c:showBubbleSize val="0"/>
            <c:separator>
</c:separator>
            <c:showLeaderLines val="1"/>
            <c:extLst>
              <c:ext xmlns:c15="http://schemas.microsoft.com/office/drawing/2012/chart" uri="{CE6537A1-D6FC-4f65-9D91-7224C49458BB}"/>
            </c:extLst>
          </c:dLbls>
          <c:cat>
            <c:strRef>
              <c:f>Sheet1!$A$2:$A$9</c:f>
              <c:strCache>
                <c:ptCount val="8"/>
                <c:pt idx="0">
                  <c:v>Africa</c:v>
                </c:pt>
                <c:pt idx="1">
                  <c:v>Central Asia and Turkey</c:v>
                </c:pt>
                <c:pt idx="2">
                  <c:v>East Asia and the Pacific</c:v>
                </c:pt>
                <c:pt idx="3">
                  <c:v>Europe</c:v>
                </c:pt>
                <c:pt idx="4">
                  <c:v>Latin America and the Caribbean</c:v>
                </c:pt>
                <c:pt idx="5">
                  <c:v>Middle East</c:v>
                </c:pt>
                <c:pt idx="6">
                  <c:v>South Asia</c:v>
                </c:pt>
                <c:pt idx="7">
                  <c:v>Global</c:v>
                </c:pt>
              </c:strCache>
            </c:strRef>
          </c:cat>
          <c:val>
            <c:numRef>
              <c:f>Sheet1!$B$2:$B$9</c:f>
              <c:numCache>
                <c:formatCode>#,##0</c:formatCode>
                <c:ptCount val="8"/>
                <c:pt idx="0">
                  <c:v>22.001075604557741</c:v>
                </c:pt>
                <c:pt idx="1">
                  <c:v>7.9076052440774163</c:v>
                </c:pt>
                <c:pt idx="2">
                  <c:v>18.102134305885468</c:v>
                </c:pt>
                <c:pt idx="3">
                  <c:v>8.1744418666925593</c:v>
                </c:pt>
                <c:pt idx="4">
                  <c:v>21.260679075751472</c:v>
                </c:pt>
                <c:pt idx="5">
                  <c:v>3.8891279935186609</c:v>
                </c:pt>
                <c:pt idx="6">
                  <c:v>11.729432713510885</c:v>
                </c:pt>
                <c:pt idx="7">
                  <c:v>6.9355031960057865</c:v>
                </c:pt>
              </c:numCache>
            </c:numRef>
          </c:val>
          <c:extLst>
            <c:ext xmlns:c16="http://schemas.microsoft.com/office/drawing/2014/chart" uri="{C3380CC4-5D6E-409C-BE32-E72D297353CC}">
              <c16:uniqueId val="{00000010-3DD9-41CE-95E6-D750DEF166CF}"/>
            </c:ext>
          </c:extLst>
        </c:ser>
        <c:dLbls>
          <c:showLegendKey val="0"/>
          <c:showVal val="0"/>
          <c:showCatName val="0"/>
          <c:showSerName val="0"/>
          <c:showPercent val="1"/>
          <c:showBubbleSize val="0"/>
          <c:showLeaderLines val="1"/>
        </c:dLbls>
        <c:firstSliceAng val="0"/>
      </c:pieChart>
    </c:plotArea>
    <c:legend>
      <c:legendPos val="r"/>
      <c:layout>
        <c:manualLayout>
          <c:xMode val="edge"/>
          <c:yMode val="edge"/>
          <c:x val="0.50070995060655488"/>
          <c:y val="0.1604455752101544"/>
          <c:w val="0.46804905995019364"/>
          <c:h val="0.66236374080306726"/>
        </c:manualLayout>
      </c:layout>
      <c:overlay val="0"/>
      <c:txPr>
        <a:bodyPr/>
        <a:lstStyle/>
        <a:p>
          <a:pPr>
            <a:defRPr sz="1050">
              <a:solidFill>
                <a:schemeClr val="tx1"/>
              </a:solidFill>
            </a:defRPr>
          </a:pPr>
          <a:endParaRPr lang="en-US"/>
        </a:p>
      </c:txPr>
    </c:legend>
    <c:plotVisOnly val="1"/>
    <c:dispBlanksAs val="gap"/>
    <c:showDLblsOverMax val="0"/>
  </c:chart>
  <c:spPr>
    <a:ln>
      <a:noFill/>
    </a:ln>
  </c:spPr>
  <c:txPr>
    <a:bodyPr/>
    <a:lstStyle/>
    <a:p>
      <a:pPr>
        <a:defRPr sz="1100">
          <a:solidFill>
            <a:srgbClr val="404040"/>
          </a:solidFill>
          <a:latin typeface="Arial"/>
          <a:cs typeface="Arial"/>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2471539752997804E-2"/>
          <c:y val="0.11485397726713896"/>
          <c:w val="0.93505692049400435"/>
          <c:h val="0.56791294697742123"/>
        </c:manualLayout>
      </c:layout>
      <c:barChart>
        <c:barDir val="col"/>
        <c:grouping val="stacked"/>
        <c:varyColors val="0"/>
        <c:ser>
          <c:idx val="0"/>
          <c:order val="0"/>
          <c:tx>
            <c:strRef>
              <c:f>Sheet1!$B$1</c:f>
              <c:strCache>
                <c:ptCount val="1"/>
                <c:pt idx="0">
                  <c:v>IFC's own account</c:v>
                </c:pt>
              </c:strCache>
            </c:strRef>
          </c:tx>
          <c:spPr>
            <a:solidFill>
              <a:srgbClr val="002345"/>
            </a:solidFill>
          </c:spPr>
          <c:invertIfNegative val="0"/>
          <c:dLbls>
            <c:spPr>
              <a:noFill/>
              <a:ln>
                <a:noFill/>
              </a:ln>
              <a:effectLst/>
            </c:spPr>
            <c:txPr>
              <a:bodyPr/>
              <a:lstStyle/>
              <a:p>
                <a:pPr algn="ctr">
                  <a:defRPr sz="1050"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Sheet1!$A$2:$A$17</c:f>
              <c:strCache>
                <c:ptCount val="11"/>
                <c:pt idx="0">
                  <c:v>FY12</c:v>
                </c:pt>
                <c:pt idx="1">
                  <c:v>FY13</c:v>
                </c:pt>
                <c:pt idx="2">
                  <c:v>FY14</c:v>
                </c:pt>
                <c:pt idx="3">
                  <c:v>FY15</c:v>
                </c:pt>
                <c:pt idx="4">
                  <c:v>FY16</c:v>
                </c:pt>
                <c:pt idx="5">
                  <c:v>FY18</c:v>
                </c:pt>
                <c:pt idx="6">
                  <c:v>FY19</c:v>
                </c:pt>
                <c:pt idx="7">
                  <c:v>FY20</c:v>
                </c:pt>
                <c:pt idx="8">
                  <c:v>FY21</c:v>
                </c:pt>
                <c:pt idx="9">
                  <c:v>FY22</c:v>
                </c:pt>
                <c:pt idx="10">
                  <c:v>FY23</c:v>
                </c:pt>
              </c:strCache>
            </c:strRef>
          </c:cat>
          <c:val>
            <c:numRef>
              <c:f>Sheet1!$B$2:$B$17</c:f>
              <c:numCache>
                <c:formatCode>0.0</c:formatCode>
                <c:ptCount val="11"/>
                <c:pt idx="0">
                  <c:v>18.349</c:v>
                </c:pt>
                <c:pt idx="1">
                  <c:v>18</c:v>
                </c:pt>
                <c:pt idx="2">
                  <c:v>10.5</c:v>
                </c:pt>
                <c:pt idx="3">
                  <c:v>11.1</c:v>
                </c:pt>
                <c:pt idx="4">
                  <c:v>11.9</c:v>
                </c:pt>
                <c:pt idx="5">
                  <c:v>11.6</c:v>
                </c:pt>
                <c:pt idx="6">
                  <c:v>8.9</c:v>
                </c:pt>
                <c:pt idx="7">
                  <c:v>11.2</c:v>
                </c:pt>
                <c:pt idx="8">
                  <c:v>12.5</c:v>
                </c:pt>
                <c:pt idx="9">
                  <c:v>12.6</c:v>
                </c:pt>
                <c:pt idx="10">
                  <c:v>16.6769</c:v>
                </c:pt>
              </c:numCache>
            </c:numRef>
          </c:val>
          <c:extLst>
            <c:ext xmlns:c16="http://schemas.microsoft.com/office/drawing/2014/chart" uri="{C3380CC4-5D6E-409C-BE32-E72D297353CC}">
              <c16:uniqueId val="{00000000-9548-4FF8-9ADF-923C52E5D539}"/>
            </c:ext>
          </c:extLst>
        </c:ser>
        <c:ser>
          <c:idx val="1"/>
          <c:order val="1"/>
          <c:tx>
            <c:strRef>
              <c:f>Sheet1!$C$1</c:f>
              <c:strCache>
                <c:ptCount val="1"/>
                <c:pt idx="0">
                  <c:v>Mobilization</c:v>
                </c:pt>
              </c:strCache>
            </c:strRef>
          </c:tx>
          <c:spPr>
            <a:solidFill>
              <a:srgbClr val="00ADE4"/>
            </a:solidFill>
          </c:spPr>
          <c:invertIfNegative val="0"/>
          <c:dLbls>
            <c:dLbl>
              <c:idx val="10"/>
              <c:layout>
                <c:manualLayout>
                  <c:x val="0"/>
                  <c:y val="7.28638356047616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48-4FF8-9ADF-923C52E5D539}"/>
                </c:ext>
              </c:extLst>
            </c:dLbl>
            <c:spPr>
              <a:noFill/>
              <a:ln>
                <a:noFill/>
              </a:ln>
              <a:effectLst/>
            </c:spPr>
            <c:txPr>
              <a:bodyPr/>
              <a:lstStyle/>
              <a:p>
                <a:pPr algn="ctr">
                  <a:defRPr sz="1050"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Sheet1!$A$2:$A$17</c:f>
              <c:strCache>
                <c:ptCount val="11"/>
                <c:pt idx="0">
                  <c:v>FY12</c:v>
                </c:pt>
                <c:pt idx="1">
                  <c:v>FY13</c:v>
                </c:pt>
                <c:pt idx="2">
                  <c:v>FY14</c:v>
                </c:pt>
                <c:pt idx="3">
                  <c:v>FY15</c:v>
                </c:pt>
                <c:pt idx="4">
                  <c:v>FY16</c:v>
                </c:pt>
                <c:pt idx="5">
                  <c:v>FY18</c:v>
                </c:pt>
                <c:pt idx="6">
                  <c:v>FY19</c:v>
                </c:pt>
                <c:pt idx="7">
                  <c:v>FY20</c:v>
                </c:pt>
                <c:pt idx="8">
                  <c:v>FY21</c:v>
                </c:pt>
                <c:pt idx="9">
                  <c:v>FY22</c:v>
                </c:pt>
                <c:pt idx="10">
                  <c:v>FY23</c:v>
                </c:pt>
              </c:strCache>
            </c:strRef>
          </c:cat>
          <c:val>
            <c:numRef>
              <c:f>Sheet1!$C$2:$C$17</c:f>
              <c:numCache>
                <c:formatCode>#,##0.0</c:formatCode>
                <c:ptCount val="11"/>
                <c:pt idx="0">
                  <c:v>6.5039999999999996</c:v>
                </c:pt>
                <c:pt idx="1">
                  <c:v>5</c:v>
                </c:pt>
                <c:pt idx="2">
                  <c:v>7.1</c:v>
                </c:pt>
                <c:pt idx="3">
                  <c:v>7.7</c:v>
                </c:pt>
                <c:pt idx="4">
                  <c:v>7.4</c:v>
                </c:pt>
                <c:pt idx="5">
                  <c:v>11.7</c:v>
                </c:pt>
                <c:pt idx="6">
                  <c:v>10.199999999999999</c:v>
                </c:pt>
                <c:pt idx="7">
                  <c:v>10.8</c:v>
                </c:pt>
                <c:pt idx="8">
                  <c:v>10.8</c:v>
                </c:pt>
                <c:pt idx="9">
                  <c:v>10.6</c:v>
                </c:pt>
                <c:pt idx="10">
                  <c:v>15.028499999999999</c:v>
                </c:pt>
              </c:numCache>
            </c:numRef>
          </c:val>
          <c:extLst>
            <c:ext xmlns:c16="http://schemas.microsoft.com/office/drawing/2014/chart" uri="{C3380CC4-5D6E-409C-BE32-E72D297353CC}">
              <c16:uniqueId val="{00000002-9548-4FF8-9ADF-923C52E5D539}"/>
            </c:ext>
          </c:extLst>
        </c:ser>
        <c:ser>
          <c:idx val="2"/>
          <c:order val="2"/>
          <c:tx>
            <c:strRef>
              <c:f>Sheet1!$D$1</c:f>
              <c:strCache>
                <c:ptCount val="1"/>
                <c:pt idx="0">
                  <c:v>   </c:v>
                </c:pt>
              </c:strCache>
            </c:strRef>
          </c:tx>
          <c:spPr>
            <a:noFill/>
          </c:spPr>
          <c:invertIfNegative val="0"/>
          <c:dLbls>
            <c:dLbl>
              <c:idx val="6"/>
              <c:numFmt formatCode="#,##0.0" sourceLinked="0"/>
              <c:spPr>
                <a:noFill/>
                <a:ln>
                  <a:noFill/>
                </a:ln>
                <a:effectLst/>
              </c:spPr>
              <c:txPr>
                <a:bodyPr/>
                <a:lstStyle/>
                <a:p>
                  <a:pPr>
                    <a:defRPr sz="1050" b="1"/>
                  </a:pPr>
                  <a:endParaRPr lang="en-US"/>
                </a:p>
              </c:txPr>
              <c:dLblPos val="inBase"/>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9548-4FF8-9ADF-923C52E5D539}"/>
                </c:ext>
              </c:extLst>
            </c:dLbl>
            <c:dLbl>
              <c:idx val="8"/>
              <c:tx>
                <c:rich>
                  <a:bodyPr/>
                  <a:lstStyle/>
                  <a:p>
                    <a:r>
                      <a:rPr lang="en-US"/>
                      <a:t>23.3</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548-4FF8-9ADF-923C52E5D539}"/>
                </c:ext>
              </c:extLst>
            </c:dLbl>
            <c:numFmt formatCode="#,##0.0" sourceLinked="0"/>
            <c:spPr>
              <a:noFill/>
              <a:ln>
                <a:noFill/>
              </a:ln>
              <a:effectLst/>
            </c:spPr>
            <c:txPr>
              <a:bodyPr/>
              <a:lstStyle/>
              <a:p>
                <a:pPr>
                  <a:defRPr sz="1050" b="1"/>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Sheet1!$A$2:$A$17</c:f>
              <c:strCache>
                <c:ptCount val="11"/>
                <c:pt idx="0">
                  <c:v>FY12</c:v>
                </c:pt>
                <c:pt idx="1">
                  <c:v>FY13</c:v>
                </c:pt>
                <c:pt idx="2">
                  <c:v>FY14</c:v>
                </c:pt>
                <c:pt idx="3">
                  <c:v>FY15</c:v>
                </c:pt>
                <c:pt idx="4">
                  <c:v>FY16</c:v>
                </c:pt>
                <c:pt idx="5">
                  <c:v>FY18</c:v>
                </c:pt>
                <c:pt idx="6">
                  <c:v>FY19</c:v>
                </c:pt>
                <c:pt idx="7">
                  <c:v>FY20</c:v>
                </c:pt>
                <c:pt idx="8">
                  <c:v>FY21</c:v>
                </c:pt>
                <c:pt idx="9">
                  <c:v>FY22</c:v>
                </c:pt>
                <c:pt idx="10">
                  <c:v>FY23</c:v>
                </c:pt>
              </c:strCache>
            </c:strRef>
          </c:cat>
          <c:val>
            <c:numRef>
              <c:f>Sheet1!$D$2:$D$17</c:f>
              <c:numCache>
                <c:formatCode>General</c:formatCode>
                <c:ptCount val="11"/>
                <c:pt idx="0">
                  <c:v>24.853000000000002</c:v>
                </c:pt>
                <c:pt idx="1">
                  <c:v>23</c:v>
                </c:pt>
                <c:pt idx="2">
                  <c:v>17.600000000000001</c:v>
                </c:pt>
                <c:pt idx="3">
                  <c:v>18.8</c:v>
                </c:pt>
                <c:pt idx="4">
                  <c:v>19.3</c:v>
                </c:pt>
                <c:pt idx="5">
                  <c:v>23.299999999999997</c:v>
                </c:pt>
                <c:pt idx="6">
                  <c:v>19.100000000000001</c:v>
                </c:pt>
                <c:pt idx="7">
                  <c:v>22</c:v>
                </c:pt>
                <c:pt idx="8">
                  <c:v>23.2</c:v>
                </c:pt>
                <c:pt idx="9">
                  <c:v>23.2</c:v>
                </c:pt>
                <c:pt idx="10">
                  <c:v>31.705399999999997</c:v>
                </c:pt>
              </c:numCache>
            </c:numRef>
          </c:val>
          <c:extLst>
            <c:ext xmlns:c16="http://schemas.microsoft.com/office/drawing/2014/chart" uri="{C3380CC4-5D6E-409C-BE32-E72D297353CC}">
              <c16:uniqueId val="{00000005-9548-4FF8-9ADF-923C52E5D539}"/>
            </c:ext>
          </c:extLst>
        </c:ser>
        <c:dLbls>
          <c:showLegendKey val="0"/>
          <c:showVal val="0"/>
          <c:showCatName val="0"/>
          <c:showSerName val="0"/>
          <c:showPercent val="0"/>
          <c:showBubbleSize val="0"/>
        </c:dLbls>
        <c:gapWidth val="55"/>
        <c:overlap val="100"/>
        <c:axId val="438145952"/>
        <c:axId val="438146344"/>
      </c:barChart>
      <c:catAx>
        <c:axId val="438145952"/>
        <c:scaling>
          <c:orientation val="minMax"/>
        </c:scaling>
        <c:delete val="0"/>
        <c:axPos val="b"/>
        <c:numFmt formatCode="General" sourceLinked="1"/>
        <c:majorTickMark val="none"/>
        <c:minorTickMark val="none"/>
        <c:tickLblPos val="nextTo"/>
        <c:txPr>
          <a:bodyPr rot="-5400000" vert="horz"/>
          <a:lstStyle/>
          <a:p>
            <a:pPr>
              <a:defRPr sz="1050"/>
            </a:pPr>
            <a:endParaRPr lang="en-US"/>
          </a:p>
        </c:txPr>
        <c:crossAx val="438146344"/>
        <c:crosses val="autoZero"/>
        <c:auto val="1"/>
        <c:lblAlgn val="ctr"/>
        <c:lblOffset val="100"/>
        <c:noMultiLvlLbl val="1"/>
      </c:catAx>
      <c:valAx>
        <c:axId val="438146344"/>
        <c:scaling>
          <c:orientation val="minMax"/>
          <c:max val="25.4"/>
          <c:min val="0"/>
        </c:scaling>
        <c:delete val="1"/>
        <c:axPos val="l"/>
        <c:numFmt formatCode="0.0" sourceLinked="1"/>
        <c:majorTickMark val="none"/>
        <c:minorTickMark val="none"/>
        <c:tickLblPos val="nextTo"/>
        <c:crossAx val="438145952"/>
        <c:crosses val="autoZero"/>
        <c:crossBetween val="between"/>
      </c:valAx>
    </c:plotArea>
    <c:legend>
      <c:legendPos val="b"/>
      <c:legendEntry>
        <c:idx val="2"/>
        <c:delete val="1"/>
      </c:legendEntry>
      <c:layout>
        <c:manualLayout>
          <c:xMode val="edge"/>
          <c:yMode val="edge"/>
          <c:x val="0.24934052545241078"/>
          <c:y val="0.88917074562079335"/>
          <c:w val="0.49366363343280889"/>
          <c:h val="5.6770622486580352E-2"/>
        </c:manualLayout>
      </c:layout>
      <c:overlay val="0"/>
      <c:txPr>
        <a:bodyPr/>
        <a:lstStyle/>
        <a:p>
          <a:pPr>
            <a:defRPr sz="1050">
              <a:latin typeface="+mn-lt"/>
            </a:defRPr>
          </a:pPr>
          <a:endParaRPr lang="en-US"/>
        </a:p>
      </c:txPr>
    </c:legend>
    <c:plotVisOnly val="1"/>
    <c:dispBlanksAs val="gap"/>
    <c:showDLblsOverMax val="0"/>
  </c:chart>
  <c:spPr>
    <a:ln>
      <a:noFill/>
      <a:prstDash val="dash"/>
    </a:ln>
  </c:spPr>
  <c:txPr>
    <a:bodyPr/>
    <a:lstStyle/>
    <a:p>
      <a:pPr>
        <a:defRPr sz="1050" b="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016672989247863"/>
          <c:y val="7.7321696740414989E-2"/>
          <c:w val="0.34266252298927424"/>
          <c:h val="0.85708754385587105"/>
        </c:manualLayout>
      </c:layout>
      <c:pieChart>
        <c:varyColors val="1"/>
        <c:ser>
          <c:idx val="0"/>
          <c:order val="0"/>
          <c:tx>
            <c:strRef>
              <c:f>Sheet1!$B$2</c:f>
              <c:strCache>
                <c:ptCount val="1"/>
                <c:pt idx="0">
                  <c:v>Percent</c:v>
                </c:pt>
              </c:strCache>
            </c:strRef>
          </c:tx>
          <c:dPt>
            <c:idx val="0"/>
            <c:bubble3D val="0"/>
            <c:spPr>
              <a:solidFill>
                <a:srgbClr val="03336E"/>
              </a:solidFill>
            </c:spPr>
            <c:extLst>
              <c:ext xmlns:c16="http://schemas.microsoft.com/office/drawing/2014/chart" uri="{C3380CC4-5D6E-409C-BE32-E72D297353CC}">
                <c16:uniqueId val="{00000001-80AD-4FD4-BDBC-A61EEBDD586D}"/>
              </c:ext>
            </c:extLst>
          </c:dPt>
          <c:dPt>
            <c:idx val="1"/>
            <c:bubble3D val="0"/>
            <c:spPr>
              <a:solidFill>
                <a:srgbClr val="789D4A"/>
              </a:solidFill>
            </c:spPr>
            <c:extLst>
              <c:ext xmlns:c16="http://schemas.microsoft.com/office/drawing/2014/chart" uri="{C3380CC4-5D6E-409C-BE32-E72D297353CC}">
                <c16:uniqueId val="{00000003-80AD-4FD4-BDBC-A61EEBDD586D}"/>
              </c:ext>
            </c:extLst>
          </c:dPt>
          <c:dPt>
            <c:idx val="2"/>
            <c:bubble3D val="0"/>
            <c:spPr>
              <a:solidFill>
                <a:srgbClr val="FFC736"/>
              </a:solidFill>
            </c:spPr>
            <c:extLst>
              <c:ext xmlns:c16="http://schemas.microsoft.com/office/drawing/2014/chart" uri="{C3380CC4-5D6E-409C-BE32-E72D297353CC}">
                <c16:uniqueId val="{00000005-80AD-4FD4-BDBC-A61EEBDD586D}"/>
              </c:ext>
            </c:extLst>
          </c:dPt>
          <c:dPt>
            <c:idx val="3"/>
            <c:bubble3D val="0"/>
            <c:spPr>
              <a:solidFill>
                <a:srgbClr val="0C74B7"/>
              </a:solidFill>
            </c:spPr>
            <c:extLst>
              <c:ext xmlns:c16="http://schemas.microsoft.com/office/drawing/2014/chart" uri="{C3380CC4-5D6E-409C-BE32-E72D297353CC}">
                <c16:uniqueId val="{00000007-80AD-4FD4-BDBC-A61EEBDD586D}"/>
              </c:ext>
            </c:extLst>
          </c:dPt>
          <c:dPt>
            <c:idx val="4"/>
            <c:bubble3D val="0"/>
            <c:spPr>
              <a:solidFill>
                <a:srgbClr val="A90025"/>
              </a:solidFill>
            </c:spPr>
            <c:extLst>
              <c:ext xmlns:c16="http://schemas.microsoft.com/office/drawing/2014/chart" uri="{C3380CC4-5D6E-409C-BE32-E72D297353CC}">
                <c16:uniqueId val="{00000009-80AD-4FD4-BDBC-A61EEBDD586D}"/>
              </c:ext>
            </c:extLst>
          </c:dPt>
          <c:dPt>
            <c:idx val="5"/>
            <c:bubble3D val="0"/>
            <c:spPr>
              <a:solidFill>
                <a:srgbClr val="482657"/>
              </a:solidFill>
            </c:spPr>
            <c:extLst>
              <c:ext xmlns:c16="http://schemas.microsoft.com/office/drawing/2014/chart" uri="{C3380CC4-5D6E-409C-BE32-E72D297353CC}">
                <c16:uniqueId val="{0000000B-80AD-4FD4-BDBC-A61EEBDD586D}"/>
              </c:ext>
            </c:extLst>
          </c:dPt>
          <c:dPt>
            <c:idx val="6"/>
            <c:bubble3D val="0"/>
            <c:spPr>
              <a:solidFill>
                <a:srgbClr val="00ADE4"/>
              </a:solidFill>
            </c:spPr>
            <c:extLst>
              <c:ext xmlns:c16="http://schemas.microsoft.com/office/drawing/2014/chart" uri="{C3380CC4-5D6E-409C-BE32-E72D297353CC}">
                <c16:uniqueId val="{0000000D-80AD-4FD4-BDBC-A61EEBDD586D}"/>
              </c:ext>
            </c:extLst>
          </c:dPt>
          <c:dPt>
            <c:idx val="7"/>
            <c:bubble3D val="0"/>
            <c:spPr>
              <a:solidFill>
                <a:srgbClr val="7F7F7F"/>
              </a:solidFill>
            </c:spPr>
            <c:extLst>
              <c:ext xmlns:c16="http://schemas.microsoft.com/office/drawing/2014/chart" uri="{C3380CC4-5D6E-409C-BE32-E72D297353CC}">
                <c16:uniqueId val="{0000000F-80AD-4FD4-BDBC-A61EEBDD586D}"/>
              </c:ext>
            </c:extLst>
          </c:dPt>
          <c:dPt>
            <c:idx val="8"/>
            <c:bubble3D val="0"/>
            <c:spPr>
              <a:solidFill>
                <a:srgbClr val="107E8A"/>
              </a:solidFill>
            </c:spPr>
            <c:extLst>
              <c:ext xmlns:c16="http://schemas.microsoft.com/office/drawing/2014/chart" uri="{C3380CC4-5D6E-409C-BE32-E72D297353CC}">
                <c16:uniqueId val="{00000011-80AD-4FD4-BDBC-A61EEBDD586D}"/>
              </c:ext>
            </c:extLst>
          </c:dPt>
          <c:dLbls>
            <c:dLbl>
              <c:idx val="0"/>
              <c:layout>
                <c:manualLayout>
                  <c:x val="-0.16181462004508335"/>
                  <c:y val="0.34326572032183167"/>
                </c:manualLayout>
              </c:layout>
              <c:tx>
                <c:rich>
                  <a:bodyPr/>
                  <a:lstStyle/>
                  <a:p>
                    <a:r>
                      <a:rPr lang="en-US"/>
                      <a:t>14%</a:t>
                    </a:r>
                  </a:p>
                </c:rich>
              </c:tx>
              <c:showLegendKey val="0"/>
              <c:showVal val="0"/>
              <c:showCatName val="0"/>
              <c:showSerName val="0"/>
              <c:showPercent val="1"/>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80AD-4FD4-BDBC-A61EEBDD586D}"/>
                </c:ext>
              </c:extLst>
            </c:dLbl>
            <c:dLbl>
              <c:idx val="1"/>
              <c:layout>
                <c:manualLayout>
                  <c:x val="-5.4117907521032321E-2"/>
                  <c:y val="0.13434191032504436"/>
                </c:manualLayout>
              </c:layout>
              <c:tx>
                <c:rich>
                  <a:bodyPr/>
                  <a:lstStyle/>
                  <a:p>
                    <a:pPr>
                      <a:defRPr sz="1050" b="1">
                        <a:solidFill>
                          <a:schemeClr val="bg1"/>
                        </a:solidFill>
                      </a:defRPr>
                    </a:pPr>
                    <a:r>
                      <a:rPr lang="en-US"/>
                      <a:t>6%</a:t>
                    </a:r>
                  </a:p>
                </c:rich>
              </c:tx>
              <c:numFmt formatCode="General" sourceLinked="0"/>
              <c:spPr>
                <a:noFill/>
              </c:spP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80AD-4FD4-BDBC-A61EEBDD586D}"/>
                </c:ext>
              </c:extLst>
            </c:dLbl>
            <c:dLbl>
              <c:idx val="4"/>
              <c:layout>
                <c:manualLayout>
                  <c:x val="-4.4214258366496867E-2"/>
                  <c:y val="-0.23072176556496118"/>
                </c:manualLayout>
              </c:layout>
              <c:tx>
                <c:rich>
                  <a:bodyPr/>
                  <a:lstStyle/>
                  <a:p>
                    <a:r>
                      <a:rPr lang="en-US"/>
                      <a:t>38%</a:t>
                    </a:r>
                  </a:p>
                </c:rich>
              </c:tx>
              <c:showLegendKey val="0"/>
              <c:showVal val="0"/>
              <c:showCatName val="0"/>
              <c:showSerName val="0"/>
              <c:showPercent val="1"/>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9-80AD-4FD4-BDBC-A61EEBDD586D}"/>
                </c:ext>
              </c:extLst>
            </c:dLbl>
            <c:dLbl>
              <c:idx val="5"/>
              <c:layout>
                <c:manualLayout>
                  <c:x val="5.6862993501768773E-2"/>
                  <c:y val="-5.5248179291898264E-2"/>
                </c:manualLayout>
              </c:layout>
              <c:showLegendKey val="0"/>
              <c:showVal val="0"/>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B-80AD-4FD4-BDBC-A61EEBDD586D}"/>
                </c:ext>
              </c:extLst>
            </c:dLbl>
            <c:dLbl>
              <c:idx val="6"/>
              <c:layout>
                <c:manualLayout>
                  <c:x val="8.768263371732106E-2"/>
                  <c:y val="-5.1459313310342009E-2"/>
                </c:manualLayout>
              </c:layout>
              <c:spPr>
                <a:noFill/>
                <a:ln>
                  <a:noFill/>
                </a:ln>
                <a:effectLst/>
              </c:spPr>
              <c:txPr>
                <a:bodyPr/>
                <a:lstStyle/>
                <a:p>
                  <a:pPr>
                    <a:defRPr sz="1050" b="1">
                      <a:solidFill>
                        <a:schemeClr val="bg1"/>
                      </a:solidFil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D-80AD-4FD4-BDBC-A61EEBDD586D}"/>
                </c:ext>
              </c:extLst>
            </c:dLbl>
            <c:dLbl>
              <c:idx val="7"/>
              <c:layout>
                <c:manualLayout>
                  <c:x val="6.0900601468115635E-2"/>
                  <c:y val="-4.1861673209980495E-3"/>
                </c:manualLayout>
              </c:layout>
              <c:numFmt formatCode="General" sourceLinked="0"/>
              <c:spPr>
                <a:noFill/>
              </c:spPr>
              <c:txPr>
                <a:bodyPr/>
                <a:lstStyle/>
                <a:p>
                  <a:pPr>
                    <a:defRPr sz="1050" b="1">
                      <a:solidFill>
                        <a:schemeClr val="bg1"/>
                      </a:solidFil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F-80AD-4FD4-BDBC-A61EEBDD586D}"/>
                </c:ext>
              </c:extLst>
            </c:dLbl>
            <c:dLbl>
              <c:idx val="8"/>
              <c:delete val="1"/>
              <c:extLst>
                <c:ext xmlns:c15="http://schemas.microsoft.com/office/drawing/2012/chart" uri="{CE6537A1-D6FC-4f65-9D91-7224C49458BB}"/>
                <c:ext xmlns:c16="http://schemas.microsoft.com/office/drawing/2014/chart" uri="{C3380CC4-5D6E-409C-BE32-E72D297353CC}">
                  <c16:uniqueId val="{00000011-80AD-4FD4-BDBC-A61EEBDD586D}"/>
                </c:ext>
              </c:extLst>
            </c:dLbl>
            <c:dLbl>
              <c:idx val="9"/>
              <c:delete val="1"/>
              <c:extLst>
                <c:ext xmlns:c15="http://schemas.microsoft.com/office/drawing/2012/chart" uri="{CE6537A1-D6FC-4f65-9D91-7224C49458BB}"/>
                <c:ext xmlns:c16="http://schemas.microsoft.com/office/drawing/2014/chart" uri="{C3380CC4-5D6E-409C-BE32-E72D297353CC}">
                  <c16:uniqueId val="{00000012-80AD-4FD4-BDBC-A61EEBDD586D}"/>
                </c:ext>
              </c:extLst>
            </c:dLbl>
            <c:dLbl>
              <c:idx val="10"/>
              <c:layout>
                <c:manualLayout>
                  <c:x val="3.3896912817432963E-2"/>
                  <c:y val="0.12000346320194115"/>
                </c:manualLayout>
              </c:layout>
              <c:tx>
                <c:rich>
                  <a:bodyPr/>
                  <a:lstStyle/>
                  <a:p>
                    <a:r>
                      <a:rPr lang="en-US"/>
                      <a:t>7%</a:t>
                    </a:r>
                  </a:p>
                </c:rich>
              </c:tx>
              <c:showLegendKey val="0"/>
              <c:showVal val="0"/>
              <c:showCatName val="0"/>
              <c:showSerName val="0"/>
              <c:showPercent val="1"/>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13-80AD-4FD4-BDBC-A61EEBDD586D}"/>
                </c:ext>
              </c:extLst>
            </c:dLbl>
            <c:numFmt formatCode="General" sourceLinked="0"/>
            <c:spPr>
              <a:noFill/>
              <a:ln>
                <a:noFill/>
              </a:ln>
              <a:effectLst/>
            </c:spPr>
            <c:txPr>
              <a:bodyPr/>
              <a:lstStyle/>
              <a:p>
                <a:pPr>
                  <a:defRPr sz="1050" b="1">
                    <a:solidFill>
                      <a:schemeClr val="bg1"/>
                    </a:solidFill>
                  </a:defRPr>
                </a:pPr>
                <a:endParaRPr lang="en-US"/>
              </a:p>
            </c:txPr>
            <c:showLegendKey val="0"/>
            <c:showVal val="0"/>
            <c:showCatName val="0"/>
            <c:showSerName val="0"/>
            <c:showPercent val="1"/>
            <c:showBubbleSize val="0"/>
            <c:separator>
</c:separator>
            <c:showLeaderLines val="1"/>
            <c:extLst>
              <c:ext xmlns:c15="http://schemas.microsoft.com/office/drawing/2012/chart" uri="{CE6537A1-D6FC-4f65-9D91-7224C49458BB}"/>
            </c:extLst>
          </c:dLbls>
          <c:cat>
            <c:strRef>
              <c:f>Sheet1!$A$3:$A$13</c:f>
              <c:strCache>
                <c:ptCount val="11"/>
                <c:pt idx="0">
                  <c:v>Manufacturing</c:v>
                </c:pt>
                <c:pt idx="1">
                  <c:v>Agribusiness &amp; Forestry</c:v>
                </c:pt>
                <c:pt idx="2">
                  <c:v>Health, Education, Life Sciences</c:v>
                </c:pt>
                <c:pt idx="3">
                  <c:v>Tourism, Retail, Property</c:v>
                </c:pt>
                <c:pt idx="4">
                  <c:v>Financial Markets</c:v>
                </c:pt>
                <c:pt idx="5">
                  <c:v>Funds</c:v>
                </c:pt>
                <c:pt idx="6">
                  <c:v>Trade Finance</c:v>
                </c:pt>
                <c:pt idx="7">
                  <c:v>Oil, Gas &amp; Mining</c:v>
                </c:pt>
                <c:pt idx="8">
                  <c:v>Infrastructure</c:v>
                </c:pt>
                <c:pt idx="9">
                  <c:v>Telecom, Media, and Technology</c:v>
                </c:pt>
                <c:pt idx="10">
                  <c:v>Collective Investment Vehicles</c:v>
                </c:pt>
              </c:strCache>
            </c:strRef>
          </c:cat>
          <c:val>
            <c:numRef>
              <c:f>Sheet1!$B$3:$B$13</c:f>
              <c:numCache>
                <c:formatCode>0.00%</c:formatCode>
                <c:ptCount val="11"/>
                <c:pt idx="0">
                  <c:v>4722131.2605900029</c:v>
                </c:pt>
                <c:pt idx="1">
                  <c:v>4174470.8461799943</c:v>
                </c:pt>
                <c:pt idx="2">
                  <c:v>3930183.7286799983</c:v>
                </c:pt>
                <c:pt idx="3">
                  <c:v>4490227.1899200007</c:v>
                </c:pt>
                <c:pt idx="4">
                  <c:v>27003583.981479995</c:v>
                </c:pt>
                <c:pt idx="5">
                  <c:v>1295574.0648299996</c:v>
                </c:pt>
                <c:pt idx="6">
                  <c:v>3552469.314449999</c:v>
                </c:pt>
                <c:pt idx="7">
                  <c:v>1235167.52198</c:v>
                </c:pt>
                <c:pt idx="8">
                  <c:v>9710392.0791300088</c:v>
                </c:pt>
                <c:pt idx="9">
                  <c:v>2136411.1932100006</c:v>
                </c:pt>
                <c:pt idx="10">
                  <c:v>5062110.4126099981</c:v>
                </c:pt>
              </c:numCache>
            </c:numRef>
          </c:val>
          <c:extLst>
            <c:ext xmlns:c16="http://schemas.microsoft.com/office/drawing/2014/chart" uri="{C3380CC4-5D6E-409C-BE32-E72D297353CC}">
              <c16:uniqueId val="{00000014-80AD-4FD4-BDBC-A61EEBDD586D}"/>
            </c:ext>
          </c:extLst>
        </c:ser>
        <c:ser>
          <c:idx val="1"/>
          <c:order val="1"/>
          <c:tx>
            <c:strRef>
              <c:f>Sheet1!$C$2</c:f>
              <c:strCache>
                <c:ptCount val="1"/>
              </c:strCache>
            </c:strRef>
          </c:tx>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Sheet1!$A$3:$A$13</c:f>
              <c:strCache>
                <c:ptCount val="11"/>
                <c:pt idx="0">
                  <c:v>Manufacturing</c:v>
                </c:pt>
                <c:pt idx="1">
                  <c:v>Agribusiness &amp; Forestry</c:v>
                </c:pt>
                <c:pt idx="2">
                  <c:v>Health, Education, Life Sciences</c:v>
                </c:pt>
                <c:pt idx="3">
                  <c:v>Tourism, Retail, Property</c:v>
                </c:pt>
                <c:pt idx="4">
                  <c:v>Financial Markets</c:v>
                </c:pt>
                <c:pt idx="5">
                  <c:v>Funds</c:v>
                </c:pt>
                <c:pt idx="6">
                  <c:v>Trade Finance</c:v>
                </c:pt>
                <c:pt idx="7">
                  <c:v>Oil, Gas &amp; Mining</c:v>
                </c:pt>
                <c:pt idx="8">
                  <c:v>Infrastructure</c:v>
                </c:pt>
                <c:pt idx="9">
                  <c:v>Telecom, Media, and Technology</c:v>
                </c:pt>
                <c:pt idx="10">
                  <c:v>Collective Investment Vehicles</c:v>
                </c:pt>
              </c:strCache>
            </c:strRef>
          </c:cat>
          <c:val>
            <c:numRef>
              <c:f>Sheet1!$C$3:$C$12</c:f>
              <c:numCache>
                <c:formatCode>General</c:formatCode>
                <c:ptCount val="10"/>
              </c:numCache>
            </c:numRef>
          </c:val>
          <c:extLst>
            <c:ext xmlns:c16="http://schemas.microsoft.com/office/drawing/2014/chart" uri="{C3380CC4-5D6E-409C-BE32-E72D297353CC}">
              <c16:uniqueId val="{00000015-80AD-4FD4-BDBC-A61EEBDD586D}"/>
            </c:ext>
          </c:extLst>
        </c:ser>
        <c:dLbls>
          <c:showLegendKey val="0"/>
          <c:showVal val="1"/>
          <c:showCatName val="0"/>
          <c:showSerName val="0"/>
          <c:showPercent val="0"/>
          <c:showBubbleSize val="0"/>
          <c:showLeaderLines val="1"/>
        </c:dLbls>
        <c:firstSliceAng val="0"/>
      </c:pieChart>
    </c:plotArea>
    <c:legend>
      <c:legendPos val="l"/>
      <c:layout>
        <c:manualLayout>
          <c:xMode val="edge"/>
          <c:yMode val="edge"/>
          <c:x val="0.5310969138535715"/>
          <c:y val="0.10221060399032939"/>
          <c:w val="0.40762276762181882"/>
          <c:h val="0.81561482162532295"/>
        </c:manualLayout>
      </c:layout>
      <c:overlay val="0"/>
      <c:txPr>
        <a:bodyPr/>
        <a:lstStyle/>
        <a:p>
          <a:pPr>
            <a:defRPr sz="1050">
              <a:solidFill>
                <a:schemeClr val="tx1"/>
              </a:solidFill>
            </a:defRPr>
          </a:pPr>
          <a:endParaRPr lang="en-US"/>
        </a:p>
      </c:txPr>
    </c:legend>
    <c:plotVisOnly val="1"/>
    <c:dispBlanksAs val="gap"/>
    <c:showDLblsOverMax val="0"/>
  </c:chart>
  <c:spPr>
    <a:ln>
      <a:noFill/>
    </a:ln>
  </c:spPr>
  <c:txPr>
    <a:bodyPr/>
    <a:lstStyle/>
    <a:p>
      <a:pPr>
        <a:defRPr sz="900">
          <a:solidFill>
            <a:srgbClr val="404040"/>
          </a:solidFill>
          <a:latin typeface="Arial"/>
          <a:cs typeface="Aria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62867199371792"/>
          <c:y val="6.8833967660060058E-2"/>
          <c:w val="0.40026664580047916"/>
          <c:h val="0.86233206467987999"/>
        </c:manualLayout>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17DC-4F4A-8CCE-99E7D5C8051A}"/>
              </c:ext>
            </c:extLst>
          </c:dPt>
          <c:dPt>
            <c:idx val="1"/>
            <c:bubble3D val="0"/>
            <c:spPr>
              <a:solidFill>
                <a:schemeClr val="accent2"/>
              </a:solidFill>
              <a:ln w="19050">
                <a:noFill/>
              </a:ln>
              <a:effectLst/>
            </c:spPr>
            <c:extLst>
              <c:ext xmlns:c16="http://schemas.microsoft.com/office/drawing/2014/chart" uri="{C3380CC4-5D6E-409C-BE32-E72D297353CC}">
                <c16:uniqueId val="{00000003-17DC-4F4A-8CCE-99E7D5C8051A}"/>
              </c:ext>
            </c:extLst>
          </c:dPt>
          <c:dPt>
            <c:idx val="2"/>
            <c:bubble3D val="0"/>
            <c:spPr>
              <a:solidFill>
                <a:schemeClr val="accent3"/>
              </a:solidFill>
              <a:ln w="19050">
                <a:noFill/>
              </a:ln>
              <a:effectLst/>
            </c:spPr>
            <c:extLst>
              <c:ext xmlns:c16="http://schemas.microsoft.com/office/drawing/2014/chart" uri="{C3380CC4-5D6E-409C-BE32-E72D297353CC}">
                <c16:uniqueId val="{00000005-17DC-4F4A-8CCE-99E7D5C8051A}"/>
              </c:ext>
            </c:extLst>
          </c:dPt>
          <c:dPt>
            <c:idx val="3"/>
            <c:bubble3D val="0"/>
            <c:spPr>
              <a:solidFill>
                <a:schemeClr val="accent4"/>
              </a:solidFill>
              <a:ln w="19050">
                <a:noFill/>
              </a:ln>
              <a:effectLst/>
            </c:spPr>
            <c:extLst>
              <c:ext xmlns:c16="http://schemas.microsoft.com/office/drawing/2014/chart" uri="{C3380CC4-5D6E-409C-BE32-E72D297353CC}">
                <c16:uniqueId val="{00000007-17DC-4F4A-8CCE-99E7D5C8051A}"/>
              </c:ext>
            </c:extLst>
          </c:dPt>
          <c:dPt>
            <c:idx val="4"/>
            <c:bubble3D val="0"/>
            <c:spPr>
              <a:solidFill>
                <a:schemeClr val="accent5"/>
              </a:solidFill>
              <a:ln w="19050">
                <a:noFill/>
              </a:ln>
              <a:effectLst/>
            </c:spPr>
            <c:extLst>
              <c:ext xmlns:c16="http://schemas.microsoft.com/office/drawing/2014/chart" uri="{C3380CC4-5D6E-409C-BE32-E72D297353CC}">
                <c16:uniqueId val="{00000009-17DC-4F4A-8CCE-99E7D5C8051A}"/>
              </c:ext>
            </c:extLst>
          </c:dPt>
          <c:dPt>
            <c:idx val="5"/>
            <c:bubble3D val="0"/>
            <c:spPr>
              <a:solidFill>
                <a:schemeClr val="accent6"/>
              </a:solidFill>
              <a:ln w="19050">
                <a:noFill/>
              </a:ln>
              <a:effectLst/>
            </c:spPr>
            <c:extLst>
              <c:ext xmlns:c16="http://schemas.microsoft.com/office/drawing/2014/chart" uri="{C3380CC4-5D6E-409C-BE32-E72D297353CC}">
                <c16:uniqueId val="{0000000B-17DC-4F4A-8CCE-99E7D5C8051A}"/>
              </c:ext>
            </c:extLst>
          </c:dPt>
          <c:dPt>
            <c:idx val="6"/>
            <c:bubble3D val="0"/>
            <c:spPr>
              <a:solidFill>
                <a:schemeClr val="accent1">
                  <a:lumMod val="60000"/>
                </a:schemeClr>
              </a:solidFill>
              <a:ln w="19050">
                <a:noFill/>
              </a:ln>
              <a:effectLst/>
            </c:spPr>
            <c:extLst>
              <c:ext xmlns:c16="http://schemas.microsoft.com/office/drawing/2014/chart" uri="{C3380CC4-5D6E-409C-BE32-E72D297353CC}">
                <c16:uniqueId val="{0000000D-17DC-4F4A-8CCE-99E7D5C8051A}"/>
              </c:ext>
            </c:extLst>
          </c:dPt>
          <c:dPt>
            <c:idx val="7"/>
            <c:bubble3D val="0"/>
            <c:spPr>
              <a:solidFill>
                <a:schemeClr val="accent2">
                  <a:lumMod val="60000"/>
                </a:schemeClr>
              </a:solidFill>
              <a:ln w="19050">
                <a:noFill/>
              </a:ln>
              <a:effectLst/>
            </c:spPr>
            <c:extLst>
              <c:ext xmlns:c16="http://schemas.microsoft.com/office/drawing/2014/chart" uri="{C3380CC4-5D6E-409C-BE32-E72D297353CC}">
                <c16:uniqueId val="{0000000F-17DC-4F4A-8CCE-99E7D5C8051A}"/>
              </c:ext>
            </c:extLst>
          </c:dPt>
          <c:dLbls>
            <c:dLbl>
              <c:idx val="0"/>
              <c:delete val="1"/>
              <c:extLst>
                <c:ext xmlns:c15="http://schemas.microsoft.com/office/drawing/2012/chart" uri="{CE6537A1-D6FC-4f65-9D91-7224C49458BB}"/>
                <c:ext xmlns:c16="http://schemas.microsoft.com/office/drawing/2014/chart" uri="{C3380CC4-5D6E-409C-BE32-E72D297353CC}">
                  <c16:uniqueId val="{00000001-17DC-4F4A-8CCE-99E7D5C8051A}"/>
                </c:ext>
              </c:extLst>
            </c:dLbl>
            <c:dLbl>
              <c:idx val="1"/>
              <c:tx>
                <c:rich>
                  <a:bodyPr/>
                  <a:lstStyle/>
                  <a:p>
                    <a:fld id="{567B119D-91C0-4308-BFC1-719371DD13D4}" type="PERCENTAGE">
                      <a:rPr lang="en-US" smtClean="0"/>
                      <a:pPr/>
                      <a:t>[PERCENTAGE]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7DC-4F4A-8CCE-99E7D5C8051A}"/>
                </c:ext>
              </c:extLst>
            </c:dLbl>
            <c:dLbl>
              <c:idx val="5"/>
              <c:delete val="1"/>
              <c:extLst>
                <c:ext xmlns:c15="http://schemas.microsoft.com/office/drawing/2012/chart" uri="{CE6537A1-D6FC-4f65-9D91-7224C49458BB}"/>
                <c:ext xmlns:c16="http://schemas.microsoft.com/office/drawing/2014/chart" uri="{C3380CC4-5D6E-409C-BE32-E72D297353CC}">
                  <c16:uniqueId val="{0000000B-17DC-4F4A-8CCE-99E7D5C8051A}"/>
                </c:ext>
              </c:extLst>
            </c:dLbl>
            <c:dLbl>
              <c:idx val="7"/>
              <c:delete val="1"/>
              <c:extLst>
                <c:ext xmlns:c15="http://schemas.microsoft.com/office/drawing/2012/chart" uri="{CE6537A1-D6FC-4f65-9D91-7224C49458BB}"/>
                <c:ext xmlns:c16="http://schemas.microsoft.com/office/drawing/2014/chart" uri="{C3380CC4-5D6E-409C-BE32-E72D297353CC}">
                  <c16:uniqueId val="{0000000F-17DC-4F4A-8CCE-99E7D5C8051A}"/>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Sheet1!$A$4:$A$11</c:f>
              <c:strCache>
                <c:ptCount val="8"/>
                <c:pt idx="0">
                  <c:v>EAP</c:v>
                </c:pt>
                <c:pt idx="1">
                  <c:v>LAC</c:v>
                </c:pt>
                <c:pt idx="2">
                  <c:v>South Asia</c:v>
                </c:pt>
                <c:pt idx="3">
                  <c:v>World</c:v>
                </c:pt>
                <c:pt idx="4">
                  <c:v>Middle East</c:v>
                </c:pt>
                <c:pt idx="5">
                  <c:v>Africa</c:v>
                </c:pt>
                <c:pt idx="6">
                  <c:v>Central Asia</c:v>
                </c:pt>
                <c:pt idx="7">
                  <c:v>Europe</c:v>
                </c:pt>
              </c:strCache>
            </c:strRef>
          </c:cat>
          <c:val>
            <c:numRef>
              <c:f>Sheet1!$B$4:$B$11</c:f>
              <c:numCache>
                <c:formatCode>General</c:formatCode>
                <c:ptCount val="8"/>
                <c:pt idx="1">
                  <c:v>50000</c:v>
                </c:pt>
                <c:pt idx="2">
                  <c:v>160363.26564999999</c:v>
                </c:pt>
                <c:pt idx="3">
                  <c:v>20152.7415</c:v>
                </c:pt>
                <c:pt idx="4">
                  <c:v>30100</c:v>
                </c:pt>
                <c:pt idx="5">
                  <c:v>200.00200000000001</c:v>
                </c:pt>
                <c:pt idx="6">
                  <c:v>15250.63766</c:v>
                </c:pt>
              </c:numCache>
            </c:numRef>
          </c:val>
          <c:extLst>
            <c:ext xmlns:c16="http://schemas.microsoft.com/office/drawing/2014/chart" uri="{C3380CC4-5D6E-409C-BE32-E72D297353CC}">
              <c16:uniqueId val="{00000010-17DC-4F4A-8CCE-99E7D5C8051A}"/>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0877542024841269"/>
          <c:y val="9.5894640084627877E-2"/>
          <c:w val="0.33242267549590376"/>
          <c:h val="0.8082102210808608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b="0">
          <a:solidFill>
            <a:schemeClr val="tx2"/>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image" Target="../media/image6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image" Target="../media/image60.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C134DC-A295-46CD-9D79-B65E5313989D}" type="doc">
      <dgm:prSet loTypeId="urn:microsoft.com/office/officeart/2011/layout/RadialPictureList" loCatId="officeonline" qsTypeId="urn:microsoft.com/office/officeart/2005/8/quickstyle/simple1" qsCatId="simple" csTypeId="urn:microsoft.com/office/officeart/2005/8/colors/accent0_3" csCatId="mainScheme" phldr="1"/>
      <dgm:spPr/>
      <dgm:t>
        <a:bodyPr/>
        <a:lstStyle/>
        <a:p>
          <a:endParaRPr lang="en-US"/>
        </a:p>
      </dgm:t>
    </dgm:pt>
    <dgm:pt modelId="{5F73857E-5295-4A81-95EC-4544D84583A0}">
      <dgm:prSet phldrT="[Text]"/>
      <dgm:spPr>
        <a:xfrm>
          <a:off x="1206655" y="2965134"/>
          <a:ext cx="2011670" cy="2011684"/>
        </a:xfrm>
        <a:prstGeom prst="ellipse">
          <a:avLst/>
        </a:prstGeom>
        <a:noFill/>
        <a:ln w="25400" cap="flat" cmpd="sng" algn="ctr">
          <a:solidFill>
            <a:srgbClr val="139AF0">
              <a:hueOff val="0"/>
              <a:satOff val="0"/>
              <a:lumOff val="0"/>
              <a:alphaOff val="0"/>
            </a:srgbClr>
          </a:solidFill>
          <a:prstDash val="solid"/>
        </a:ln>
        <a:effectLst/>
      </dgm:spPr>
      <dgm:t>
        <a:bodyPr/>
        <a:lstStyle/>
        <a:p>
          <a:pPr>
            <a:buNone/>
          </a:pPr>
          <a:endParaRPr lang="en-US" b="1">
            <a:solidFill>
              <a:srgbClr val="404040"/>
            </a:solidFill>
            <a:latin typeface="Arial"/>
            <a:ea typeface="+mn-ea"/>
            <a:cs typeface="+mn-cs"/>
          </a:endParaRPr>
        </a:p>
        <a:p>
          <a:pPr>
            <a:buNone/>
          </a:pPr>
          <a:r>
            <a:rPr lang="en-US" b="1">
              <a:solidFill>
                <a:srgbClr val="404040"/>
              </a:solidFill>
              <a:latin typeface="Arial"/>
              <a:ea typeface="+mn-ea"/>
              <a:cs typeface="+mn-cs"/>
            </a:rPr>
            <a:t>Sustainable Finance products</a:t>
          </a:r>
        </a:p>
      </dgm:t>
    </dgm:pt>
    <dgm:pt modelId="{0C6052BB-E090-40D2-AE78-C09B082BE901}" type="parTrans" cxnId="{FA35E27C-FFBF-4A1D-830C-03550D75557F}">
      <dgm:prSet/>
      <dgm:spPr/>
      <dgm:t>
        <a:bodyPr/>
        <a:lstStyle/>
        <a:p>
          <a:endParaRPr lang="en-US"/>
        </a:p>
      </dgm:t>
    </dgm:pt>
    <dgm:pt modelId="{9A39B2FD-B952-4C81-8C82-8217ECEA541B}" type="sibTrans" cxnId="{FA35E27C-FFBF-4A1D-830C-03550D75557F}">
      <dgm:prSet/>
      <dgm:spPr/>
      <dgm:t>
        <a:bodyPr/>
        <a:lstStyle/>
        <a:p>
          <a:endParaRPr lang="en-US"/>
        </a:p>
      </dgm:t>
    </dgm:pt>
    <dgm:pt modelId="{537A7E96-FC92-4ECB-9D3E-17D711A1BD67}">
      <dgm:prSet phldrT="[Text]"/>
      <dgm:spPr>
        <a:xfrm>
          <a:off x="4183854" y="2124190"/>
          <a:ext cx="1537514" cy="1100535"/>
        </a:xfrm>
        <a:prstGeom prst="rect">
          <a:avLst/>
        </a:prstGeom>
        <a:noFill/>
        <a:ln>
          <a:noFill/>
        </a:ln>
        <a:effectLst/>
      </dgm:spPr>
      <dgm:t>
        <a:bodyPr/>
        <a:lstStyle/>
        <a:p>
          <a:pPr algn="ctr">
            <a:buNone/>
          </a:pPr>
          <a:r>
            <a:rPr lang="en-US">
              <a:solidFill>
                <a:srgbClr val="021F43">
                  <a:hueOff val="0"/>
                  <a:satOff val="0"/>
                  <a:lumOff val="0"/>
                  <a:alphaOff val="0"/>
                </a:srgbClr>
              </a:solidFill>
              <a:latin typeface="Arial"/>
              <a:ea typeface="+mn-ea"/>
              <a:cs typeface="+mn-cs"/>
            </a:rPr>
            <a:t>Green Loans/ Bonds</a:t>
          </a:r>
        </a:p>
      </dgm:t>
    </dgm:pt>
    <dgm:pt modelId="{FA3BEC60-9D40-4174-A37F-3CB31FB901EC}" type="parTrans" cxnId="{5E794E95-659A-4FD9-97E2-2603549EC6A8}">
      <dgm:prSet/>
      <dgm:spPr/>
      <dgm:t>
        <a:bodyPr/>
        <a:lstStyle/>
        <a:p>
          <a:endParaRPr lang="en-US"/>
        </a:p>
      </dgm:t>
    </dgm:pt>
    <dgm:pt modelId="{2B78734C-00C5-4DBA-BDA7-7057683F4FCE}" type="sibTrans" cxnId="{5E794E95-659A-4FD9-97E2-2603549EC6A8}">
      <dgm:prSet/>
      <dgm:spPr/>
      <dgm:t>
        <a:bodyPr/>
        <a:lstStyle/>
        <a:p>
          <a:endParaRPr lang="en-US"/>
        </a:p>
      </dgm:t>
    </dgm:pt>
    <dgm:pt modelId="{C04A1C05-7BDA-4E68-9793-A7CF05B8107B}">
      <dgm:prSet phldrT="[Text]"/>
      <dgm:spPr>
        <a:xfrm>
          <a:off x="4637507" y="3415580"/>
          <a:ext cx="1521628" cy="1100535"/>
        </a:xfrm>
        <a:prstGeom prst="rect">
          <a:avLst/>
        </a:prstGeom>
        <a:noFill/>
        <a:ln>
          <a:noFill/>
        </a:ln>
        <a:effectLst/>
      </dgm:spPr>
      <dgm:t>
        <a:bodyPr/>
        <a:lstStyle/>
        <a:p>
          <a:pPr>
            <a:buNone/>
          </a:pPr>
          <a:r>
            <a:rPr lang="en-US">
              <a:solidFill>
                <a:srgbClr val="021F43">
                  <a:hueOff val="0"/>
                  <a:satOff val="0"/>
                  <a:lumOff val="0"/>
                  <a:alphaOff val="0"/>
                </a:srgbClr>
              </a:solidFill>
              <a:latin typeface="Arial"/>
              <a:ea typeface="+mn-ea"/>
              <a:cs typeface="+mn-cs"/>
            </a:rPr>
            <a:t>Blue Loans</a:t>
          </a:r>
        </a:p>
      </dgm:t>
    </dgm:pt>
    <dgm:pt modelId="{587998BF-075D-4DF2-8189-C6DECD1DB99E}" type="parTrans" cxnId="{C762E077-1D90-4445-B6F0-5A4698C0E1B6}">
      <dgm:prSet/>
      <dgm:spPr/>
      <dgm:t>
        <a:bodyPr/>
        <a:lstStyle/>
        <a:p>
          <a:endParaRPr lang="en-US"/>
        </a:p>
      </dgm:t>
    </dgm:pt>
    <dgm:pt modelId="{D361A122-AF3B-4B09-A201-79F0AB241679}" type="sibTrans" cxnId="{C762E077-1D90-4445-B6F0-5A4698C0E1B6}">
      <dgm:prSet/>
      <dgm:spPr/>
      <dgm:t>
        <a:bodyPr/>
        <a:lstStyle/>
        <a:p>
          <a:endParaRPr lang="en-US"/>
        </a:p>
      </dgm:t>
    </dgm:pt>
    <dgm:pt modelId="{9CD7E400-F077-40DF-9F6B-8C3A96414EC7}">
      <dgm:prSet phldrT="[Text]"/>
      <dgm:spPr>
        <a:xfrm>
          <a:off x="3955001" y="4734617"/>
          <a:ext cx="1995219" cy="1100535"/>
        </a:xfrm>
        <a:prstGeom prst="rect">
          <a:avLst/>
        </a:prstGeom>
        <a:noFill/>
        <a:ln>
          <a:noFill/>
        </a:ln>
        <a:effectLst/>
      </dgm:spPr>
      <dgm:t>
        <a:bodyPr/>
        <a:lstStyle/>
        <a:p>
          <a:pPr algn="ctr">
            <a:buNone/>
          </a:pPr>
          <a:r>
            <a:rPr lang="en-US">
              <a:solidFill>
                <a:srgbClr val="021F43">
                  <a:hueOff val="0"/>
                  <a:satOff val="0"/>
                  <a:lumOff val="0"/>
                  <a:alphaOff val="0"/>
                </a:srgbClr>
              </a:solidFill>
              <a:latin typeface="Arial"/>
              <a:ea typeface="+mn-ea"/>
              <a:cs typeface="+mn-cs"/>
            </a:rPr>
            <a:t>Sustainability Linked Loans/ Bonds</a:t>
          </a:r>
        </a:p>
      </dgm:t>
    </dgm:pt>
    <dgm:pt modelId="{BD51402E-5BCF-46DB-AFBD-0EA09E93619F}" type="parTrans" cxnId="{7144A6CB-ED37-4287-84EF-76D53D6F0C2B}">
      <dgm:prSet/>
      <dgm:spPr/>
      <dgm:t>
        <a:bodyPr/>
        <a:lstStyle/>
        <a:p>
          <a:endParaRPr lang="en-US"/>
        </a:p>
      </dgm:t>
    </dgm:pt>
    <dgm:pt modelId="{19E8F131-4859-4BFE-B65D-F954A161ABBF}" type="sibTrans" cxnId="{7144A6CB-ED37-4287-84EF-76D53D6F0C2B}">
      <dgm:prSet/>
      <dgm:spPr/>
      <dgm:t>
        <a:bodyPr/>
        <a:lstStyle/>
        <a:p>
          <a:endParaRPr lang="en-US"/>
        </a:p>
      </dgm:t>
    </dgm:pt>
    <dgm:pt modelId="{8A5B0871-6188-4F63-8DE7-BCE94C5E6684}" type="pres">
      <dgm:prSet presAssocID="{D1C134DC-A295-46CD-9D79-B65E5313989D}" presName="Name0" presStyleCnt="0">
        <dgm:presLayoutVars>
          <dgm:chMax val="1"/>
          <dgm:chPref val="1"/>
          <dgm:dir/>
          <dgm:resizeHandles/>
        </dgm:presLayoutVars>
      </dgm:prSet>
      <dgm:spPr/>
    </dgm:pt>
    <dgm:pt modelId="{2377959E-BA47-440C-8A35-FE4612391D81}" type="pres">
      <dgm:prSet presAssocID="{5F73857E-5295-4A81-95EC-4544D84583A0}" presName="Parent" presStyleLbl="node1" presStyleIdx="0" presStyleCnt="2" custScaleX="94799" custScaleY="94795" custLinFactNeighborX="2694">
        <dgm:presLayoutVars>
          <dgm:chMax val="4"/>
          <dgm:chPref val="3"/>
        </dgm:presLayoutVars>
      </dgm:prSet>
      <dgm:spPr/>
    </dgm:pt>
    <dgm:pt modelId="{BF04D0C9-903A-4EC0-86B4-12BCF5900323}" type="pres">
      <dgm:prSet presAssocID="{537A7E96-FC92-4ECB-9D3E-17D711A1BD67}" presName="Accent" presStyleLbl="node1" presStyleIdx="1" presStyleCnt="2" custLinFactNeighborX="-4460"/>
      <dgm:spPr>
        <a:xfrm>
          <a:off x="-190784" y="1729995"/>
          <a:ext cx="4277677" cy="4459219"/>
        </a:xfrm>
        <a:prstGeom prst="blockArc">
          <a:avLst>
            <a:gd name="adj1" fmla="val 17527788"/>
            <a:gd name="adj2" fmla="val 4119114"/>
            <a:gd name="adj3" fmla="val 5750"/>
          </a:avLst>
        </a:prstGeom>
        <a:solidFill>
          <a:srgbClr val="000000">
            <a:hueOff val="0"/>
            <a:satOff val="0"/>
            <a:lumOff val="0"/>
            <a:alphaOff val="0"/>
          </a:srgbClr>
        </a:solidFill>
        <a:ln w="25400" cap="flat" cmpd="sng" algn="ctr">
          <a:solidFill>
            <a:srgbClr val="139AF0">
              <a:hueOff val="0"/>
              <a:satOff val="0"/>
              <a:lumOff val="0"/>
              <a:alphaOff val="0"/>
            </a:srgbClr>
          </a:solidFill>
          <a:prstDash val="solid"/>
        </a:ln>
        <a:effectLst/>
      </dgm:spPr>
    </dgm:pt>
    <dgm:pt modelId="{0523D9BB-0C61-41BF-B0AB-92DC97F70CC8}" type="pres">
      <dgm:prSet presAssocID="{537A7E96-FC92-4ECB-9D3E-17D711A1BD67}" presName="Image1" presStyleLbl="fgImgPlace1" presStyleIdx="0" presStyleCnt="3" custLinFactNeighborX="-16760"/>
      <dgm:spPr>
        <a:xfrm>
          <a:off x="2959245" y="2105908"/>
          <a:ext cx="1136783" cy="1137100"/>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5400" cap="flat" cmpd="sng" algn="ctr">
          <a:solidFill>
            <a:srgbClr val="139AF0">
              <a:hueOff val="0"/>
              <a:satOff val="0"/>
              <a:lumOff val="0"/>
              <a:alphaOff val="0"/>
            </a:srgbClr>
          </a:solidFill>
          <a:prstDash val="solid"/>
        </a:ln>
        <a:effectLst/>
      </dgm:spPr>
      <dgm:extLst>
        <a:ext uri="{E40237B7-FDA0-4F09-8148-C483321AD2D9}">
          <dgm14:cNvPr xmlns:dgm14="http://schemas.microsoft.com/office/drawing/2010/diagram" id="0" name="" descr="Green leaves"/>
        </a:ext>
      </dgm:extLst>
    </dgm:pt>
    <dgm:pt modelId="{AFA1C481-82B6-4483-979A-BE02298F2B35}" type="pres">
      <dgm:prSet presAssocID="{537A7E96-FC92-4ECB-9D3E-17D711A1BD67}" presName="Child1" presStyleLbl="revTx" presStyleIdx="0" presStyleCnt="3" custScaleX="101044" custLinFactNeighborX="-11894">
        <dgm:presLayoutVars>
          <dgm:chMax val="0"/>
          <dgm:chPref val="0"/>
          <dgm:bulletEnabled val="1"/>
        </dgm:presLayoutVars>
      </dgm:prSet>
      <dgm:spPr/>
    </dgm:pt>
    <dgm:pt modelId="{DF8DACD3-D81D-4C7C-8EBA-DE860B781396}" type="pres">
      <dgm:prSet presAssocID="{C04A1C05-7BDA-4E68-9793-A7CF05B8107B}" presName="Image2" presStyleCnt="0"/>
      <dgm:spPr/>
    </dgm:pt>
    <dgm:pt modelId="{6B8E409E-CF59-47AA-9E76-7C413818EC88}" type="pres">
      <dgm:prSet presAssocID="{C04A1C05-7BDA-4E68-9793-A7CF05B8107B}" presName="Image" presStyleLbl="fgImgPlace1" presStyleIdx="1" presStyleCnt="3" custLinFactNeighborX="-16760"/>
      <dgm:spPr>
        <a:xfrm>
          <a:off x="3398615" y="3399527"/>
          <a:ext cx="1136783" cy="1137100"/>
        </a:xfrm>
        <a:prstGeom prst="ellipse">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5400" cap="flat" cmpd="sng" algn="ctr">
          <a:solidFill>
            <a:srgbClr val="139AF0">
              <a:hueOff val="0"/>
              <a:satOff val="0"/>
              <a:lumOff val="0"/>
              <a:alphaOff val="0"/>
            </a:srgbClr>
          </a:solidFill>
          <a:prstDash val="solid"/>
        </a:ln>
        <a:effectLst/>
      </dgm:spPr>
      <dgm:extLst>
        <a:ext uri="{E40237B7-FDA0-4F09-8148-C483321AD2D9}">
          <dgm14:cNvPr xmlns:dgm14="http://schemas.microsoft.com/office/drawing/2010/diagram" id="0" name="" descr="Large sea wave against a clear blue sky"/>
        </a:ext>
      </dgm:extLst>
    </dgm:pt>
    <dgm:pt modelId="{0194446D-809D-4DF4-B84A-1E1C38323313}" type="pres">
      <dgm:prSet presAssocID="{C04A1C05-7BDA-4E68-9793-A7CF05B8107B}" presName="Child2" presStyleLbl="revTx" presStyleIdx="1" presStyleCnt="3" custLinFactNeighborX="-11894">
        <dgm:presLayoutVars>
          <dgm:chMax val="0"/>
          <dgm:chPref val="0"/>
          <dgm:bulletEnabled val="1"/>
        </dgm:presLayoutVars>
      </dgm:prSet>
      <dgm:spPr/>
    </dgm:pt>
    <dgm:pt modelId="{761C03E0-3A0C-4A75-AD13-515AD61F0222}" type="pres">
      <dgm:prSet presAssocID="{9CD7E400-F077-40DF-9F6B-8C3A96414EC7}" presName="Image3" presStyleCnt="0"/>
      <dgm:spPr/>
    </dgm:pt>
    <dgm:pt modelId="{AC440C8A-BAA1-4300-A72A-60A09636A7AE}" type="pres">
      <dgm:prSet presAssocID="{9CD7E400-F077-40DF-9F6B-8C3A96414EC7}" presName="Image" presStyleLbl="fgImgPlace1" presStyleIdx="2" presStyleCnt="3" custLinFactNeighborX="-16760"/>
      <dgm:spPr>
        <a:xfrm>
          <a:off x="2959245" y="4711429"/>
          <a:ext cx="1136783" cy="1137100"/>
        </a:xfrm>
        <a:prstGeom prst="ellipse">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25400" cap="flat" cmpd="sng" algn="ctr">
          <a:solidFill>
            <a:srgbClr val="139AF0">
              <a:hueOff val="0"/>
              <a:satOff val="0"/>
              <a:lumOff val="0"/>
              <a:alphaOff val="0"/>
            </a:srgbClr>
          </a:solidFill>
          <a:prstDash val="solid"/>
        </a:ln>
        <a:effectLst/>
      </dgm:spPr>
      <dgm:extLst>
        <a:ext uri="{E40237B7-FDA0-4F09-8148-C483321AD2D9}">
          <dgm14:cNvPr xmlns:dgm14="http://schemas.microsoft.com/office/drawing/2010/diagram" id="0" name="" descr="A glass building with plants on the terrace"/>
        </a:ext>
      </dgm:extLst>
    </dgm:pt>
    <dgm:pt modelId="{FE3A7330-046A-4086-B79F-F5996804C0D9}" type="pres">
      <dgm:prSet presAssocID="{9CD7E400-F077-40DF-9F6B-8C3A96414EC7}" presName="Child3" presStyleLbl="revTx" presStyleIdx="2" presStyleCnt="3" custScaleX="131124" custLinFactNeighborX="-11894">
        <dgm:presLayoutVars>
          <dgm:chMax val="0"/>
          <dgm:chPref val="0"/>
          <dgm:bulletEnabled val="1"/>
        </dgm:presLayoutVars>
      </dgm:prSet>
      <dgm:spPr/>
    </dgm:pt>
  </dgm:ptLst>
  <dgm:cxnLst>
    <dgm:cxn modelId="{6825D156-C3D1-4413-B963-102CEE05EAB9}" type="presOf" srcId="{5F73857E-5295-4A81-95EC-4544D84583A0}" destId="{2377959E-BA47-440C-8A35-FE4612391D81}" srcOrd="0" destOrd="0" presId="urn:microsoft.com/office/officeart/2011/layout/RadialPictureList"/>
    <dgm:cxn modelId="{C762E077-1D90-4445-B6F0-5A4698C0E1B6}" srcId="{5F73857E-5295-4A81-95EC-4544D84583A0}" destId="{C04A1C05-7BDA-4E68-9793-A7CF05B8107B}" srcOrd="1" destOrd="0" parTransId="{587998BF-075D-4DF2-8189-C6DECD1DB99E}" sibTransId="{D361A122-AF3B-4B09-A201-79F0AB241679}"/>
    <dgm:cxn modelId="{FA35E27C-FFBF-4A1D-830C-03550D75557F}" srcId="{D1C134DC-A295-46CD-9D79-B65E5313989D}" destId="{5F73857E-5295-4A81-95EC-4544D84583A0}" srcOrd="0" destOrd="0" parTransId="{0C6052BB-E090-40D2-AE78-C09B082BE901}" sibTransId="{9A39B2FD-B952-4C81-8C82-8217ECEA541B}"/>
    <dgm:cxn modelId="{5E794E95-659A-4FD9-97E2-2603549EC6A8}" srcId="{5F73857E-5295-4A81-95EC-4544D84583A0}" destId="{537A7E96-FC92-4ECB-9D3E-17D711A1BD67}" srcOrd="0" destOrd="0" parTransId="{FA3BEC60-9D40-4174-A37F-3CB31FB901EC}" sibTransId="{2B78734C-00C5-4DBA-BDA7-7057683F4FCE}"/>
    <dgm:cxn modelId="{7CFB62A0-5D86-4B9A-A642-17E3804D9B9D}" type="presOf" srcId="{C04A1C05-7BDA-4E68-9793-A7CF05B8107B}" destId="{0194446D-809D-4DF4-B84A-1E1C38323313}" srcOrd="0" destOrd="0" presId="urn:microsoft.com/office/officeart/2011/layout/RadialPictureList"/>
    <dgm:cxn modelId="{83A542C0-A354-4AC7-8124-1A70FE1923FB}" type="presOf" srcId="{D1C134DC-A295-46CD-9D79-B65E5313989D}" destId="{8A5B0871-6188-4F63-8DE7-BCE94C5E6684}" srcOrd="0" destOrd="0" presId="urn:microsoft.com/office/officeart/2011/layout/RadialPictureList"/>
    <dgm:cxn modelId="{7144A6CB-ED37-4287-84EF-76D53D6F0C2B}" srcId="{5F73857E-5295-4A81-95EC-4544D84583A0}" destId="{9CD7E400-F077-40DF-9F6B-8C3A96414EC7}" srcOrd="2" destOrd="0" parTransId="{BD51402E-5BCF-46DB-AFBD-0EA09E93619F}" sibTransId="{19E8F131-4859-4BFE-B65D-F954A161ABBF}"/>
    <dgm:cxn modelId="{2DC864D3-B5AA-4792-BE02-A66D3A82EC54}" type="presOf" srcId="{9CD7E400-F077-40DF-9F6B-8C3A96414EC7}" destId="{FE3A7330-046A-4086-B79F-F5996804C0D9}" srcOrd="0" destOrd="0" presId="urn:microsoft.com/office/officeart/2011/layout/RadialPictureList"/>
    <dgm:cxn modelId="{223BEAD8-8F08-4D82-AB64-C9157CBA1E9B}" type="presOf" srcId="{537A7E96-FC92-4ECB-9D3E-17D711A1BD67}" destId="{AFA1C481-82B6-4483-979A-BE02298F2B35}" srcOrd="0" destOrd="0" presId="urn:microsoft.com/office/officeart/2011/layout/RadialPictureList"/>
    <dgm:cxn modelId="{58BC4387-C9B6-447A-ADFB-EB81DC3402B8}" type="presParOf" srcId="{8A5B0871-6188-4F63-8DE7-BCE94C5E6684}" destId="{2377959E-BA47-440C-8A35-FE4612391D81}" srcOrd="0" destOrd="0" presId="urn:microsoft.com/office/officeart/2011/layout/RadialPictureList"/>
    <dgm:cxn modelId="{0EA38F15-7A15-4C86-93BE-A9EB400FD599}" type="presParOf" srcId="{8A5B0871-6188-4F63-8DE7-BCE94C5E6684}" destId="{BF04D0C9-903A-4EC0-86B4-12BCF5900323}" srcOrd="1" destOrd="0" presId="urn:microsoft.com/office/officeart/2011/layout/RadialPictureList"/>
    <dgm:cxn modelId="{48E82B69-1858-4683-9D87-10DB57F46C45}" type="presParOf" srcId="{8A5B0871-6188-4F63-8DE7-BCE94C5E6684}" destId="{0523D9BB-0C61-41BF-B0AB-92DC97F70CC8}" srcOrd="2" destOrd="0" presId="urn:microsoft.com/office/officeart/2011/layout/RadialPictureList"/>
    <dgm:cxn modelId="{9CF63081-1B24-48A3-9667-32F73C858824}" type="presParOf" srcId="{8A5B0871-6188-4F63-8DE7-BCE94C5E6684}" destId="{AFA1C481-82B6-4483-979A-BE02298F2B35}" srcOrd="3" destOrd="0" presId="urn:microsoft.com/office/officeart/2011/layout/RadialPictureList"/>
    <dgm:cxn modelId="{360B134B-8E74-4B38-864E-B2097109EB34}" type="presParOf" srcId="{8A5B0871-6188-4F63-8DE7-BCE94C5E6684}" destId="{DF8DACD3-D81D-4C7C-8EBA-DE860B781396}" srcOrd="4" destOrd="0" presId="urn:microsoft.com/office/officeart/2011/layout/RadialPictureList"/>
    <dgm:cxn modelId="{03B9FC06-34DF-4B22-91D8-E9D8E801FF5D}" type="presParOf" srcId="{DF8DACD3-D81D-4C7C-8EBA-DE860B781396}" destId="{6B8E409E-CF59-47AA-9E76-7C413818EC88}" srcOrd="0" destOrd="0" presId="urn:microsoft.com/office/officeart/2011/layout/RadialPictureList"/>
    <dgm:cxn modelId="{4CFCA4E7-2191-4DC5-968D-B48F2B545AB9}" type="presParOf" srcId="{8A5B0871-6188-4F63-8DE7-BCE94C5E6684}" destId="{0194446D-809D-4DF4-B84A-1E1C38323313}" srcOrd="5" destOrd="0" presId="urn:microsoft.com/office/officeart/2011/layout/RadialPictureList"/>
    <dgm:cxn modelId="{FF1A68AA-C2DA-4DA1-83F9-9FA53216C337}" type="presParOf" srcId="{8A5B0871-6188-4F63-8DE7-BCE94C5E6684}" destId="{761C03E0-3A0C-4A75-AD13-515AD61F0222}" srcOrd="6" destOrd="0" presId="urn:microsoft.com/office/officeart/2011/layout/RadialPictureList"/>
    <dgm:cxn modelId="{26D3D76D-6E9B-454A-845D-8AB9A6C15DF2}" type="presParOf" srcId="{761C03E0-3A0C-4A75-AD13-515AD61F0222}" destId="{AC440C8A-BAA1-4300-A72A-60A09636A7AE}" srcOrd="0" destOrd="0" presId="urn:microsoft.com/office/officeart/2011/layout/RadialPictureList"/>
    <dgm:cxn modelId="{63D1093A-353F-45DB-943B-F13C62319CFF}" type="presParOf" srcId="{8A5B0871-6188-4F63-8DE7-BCE94C5E6684}" destId="{FE3A7330-046A-4086-B79F-F5996804C0D9}" srcOrd="7" destOrd="0" presId="urn:microsoft.com/office/officeart/2011/layout/RadialPicture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992178-F99A-C142-9A94-74495963CB94}" type="doc">
      <dgm:prSet loTypeId="urn:microsoft.com/office/officeart/2005/8/layout/chevron1" loCatId="" qsTypeId="urn:microsoft.com/office/officeart/2005/8/quickstyle/simple1" qsCatId="simple" csTypeId="urn:microsoft.com/office/officeart/2005/8/colors/accent1_2" csCatId="accent1" phldr="1"/>
      <dgm:spPr/>
    </dgm:pt>
    <dgm:pt modelId="{21F2FD2B-C387-8742-BBC9-2242A26689E5}">
      <dgm:prSet phldrT="[Text]" custT="1"/>
      <dgm:spPr>
        <a:solidFill>
          <a:srgbClr val="586A83"/>
        </a:solidFill>
      </dgm:spPr>
      <dgm:t>
        <a:bodyPr/>
        <a:lstStyle/>
        <a:p>
          <a:pPr>
            <a:buClrTx/>
            <a:buSzTx/>
            <a:buFont typeface="Arial"/>
            <a:buNone/>
          </a:pPr>
          <a:r>
            <a:rPr lang="en-GB" sz="1400" b="1">
              <a:solidFill>
                <a:schemeClr val="bg1"/>
              </a:solidFill>
            </a:rPr>
            <a:t>Framework development</a:t>
          </a:r>
        </a:p>
      </dgm:t>
    </dgm:pt>
    <dgm:pt modelId="{EA937C79-A385-9141-AACE-B91CDF8041AD}" type="parTrans" cxnId="{9FA44C47-A1E7-4A44-B18F-2ECF27548C7E}">
      <dgm:prSet/>
      <dgm:spPr/>
      <dgm:t>
        <a:bodyPr/>
        <a:lstStyle/>
        <a:p>
          <a:endParaRPr lang="en-GB" sz="1100"/>
        </a:p>
      </dgm:t>
    </dgm:pt>
    <dgm:pt modelId="{653C2FBE-9BD2-0E4A-B37A-8D3A0612B488}" type="sibTrans" cxnId="{9FA44C47-A1E7-4A44-B18F-2ECF27548C7E}">
      <dgm:prSet/>
      <dgm:spPr/>
      <dgm:t>
        <a:bodyPr/>
        <a:lstStyle/>
        <a:p>
          <a:endParaRPr lang="en-GB" sz="1100"/>
        </a:p>
      </dgm:t>
    </dgm:pt>
    <dgm:pt modelId="{3A0B9112-3EEA-0B4A-8217-EE82D03F0200}">
      <dgm:prSet phldrT="[Text]" custT="1"/>
      <dgm:spPr>
        <a:solidFill>
          <a:srgbClr val="6E9782"/>
        </a:solidFill>
      </dgm:spPr>
      <dgm:t>
        <a:bodyPr/>
        <a:lstStyle/>
        <a:p>
          <a:pPr>
            <a:buClrTx/>
            <a:buSzTx/>
            <a:buFont typeface="Arial"/>
            <a:buNone/>
          </a:pPr>
          <a:r>
            <a:rPr lang="en-US" sz="1400" b="1">
              <a:solidFill>
                <a:schemeClr val="bg1"/>
              </a:solidFill>
            </a:rPr>
            <a:t>Issuance of instruments</a:t>
          </a:r>
          <a:endParaRPr lang="en-GB" sz="1400" b="1">
            <a:solidFill>
              <a:schemeClr val="bg1"/>
            </a:solidFill>
          </a:endParaRPr>
        </a:p>
      </dgm:t>
    </dgm:pt>
    <dgm:pt modelId="{48FA476F-979B-3544-B918-08D71AD58E75}" type="parTrans" cxnId="{42E7029F-A475-784D-9D76-19C41A8CEF86}">
      <dgm:prSet/>
      <dgm:spPr/>
      <dgm:t>
        <a:bodyPr/>
        <a:lstStyle/>
        <a:p>
          <a:endParaRPr lang="en-GB" sz="1100"/>
        </a:p>
      </dgm:t>
    </dgm:pt>
    <dgm:pt modelId="{CD811EE9-92D2-A44D-ACB3-D3EE1FA533CF}" type="sibTrans" cxnId="{42E7029F-A475-784D-9D76-19C41A8CEF86}">
      <dgm:prSet/>
      <dgm:spPr/>
      <dgm:t>
        <a:bodyPr/>
        <a:lstStyle/>
        <a:p>
          <a:endParaRPr lang="en-GB" sz="1100"/>
        </a:p>
      </dgm:t>
    </dgm:pt>
    <dgm:pt modelId="{34A92E35-C740-2545-A122-BF923741F78C}">
      <dgm:prSet phldrT="[Text]" custT="1"/>
      <dgm:spPr>
        <a:solidFill>
          <a:srgbClr val="858585"/>
        </a:solidFill>
      </dgm:spPr>
      <dgm:t>
        <a:bodyPr/>
        <a:lstStyle/>
        <a:p>
          <a:pPr>
            <a:buClrTx/>
            <a:buSzTx/>
            <a:buFont typeface="Arial"/>
            <a:buNone/>
          </a:pPr>
          <a:r>
            <a:rPr kumimoji="0" lang="en-US" sz="1400" b="1" i="0" u="none" strike="noStrike" cap="none" spc="0" normalizeH="0" baseline="0" noProof="0">
              <a:ln>
                <a:noFill/>
              </a:ln>
              <a:solidFill>
                <a:schemeClr val="bg1"/>
              </a:solidFill>
              <a:effectLst/>
              <a:uLnTx/>
              <a:uFillTx/>
              <a:latin typeface="Arial"/>
              <a:ea typeface="+mj-ea"/>
            </a:rPr>
            <a:t>Second-party opinion</a:t>
          </a:r>
          <a:endParaRPr lang="en-GB" sz="1400">
            <a:solidFill>
              <a:schemeClr val="bg1"/>
            </a:solidFill>
          </a:endParaRPr>
        </a:p>
      </dgm:t>
    </dgm:pt>
    <dgm:pt modelId="{605A80F4-8D29-514D-B737-22D6E801DF28}" type="parTrans" cxnId="{A2CE5391-6F45-6C42-821D-A88E65F6102B}">
      <dgm:prSet/>
      <dgm:spPr/>
      <dgm:t>
        <a:bodyPr/>
        <a:lstStyle/>
        <a:p>
          <a:endParaRPr lang="en-GB" sz="1100"/>
        </a:p>
      </dgm:t>
    </dgm:pt>
    <dgm:pt modelId="{2055F9EB-63ED-2C40-AF43-23F01E6707AE}" type="sibTrans" cxnId="{A2CE5391-6F45-6C42-821D-A88E65F6102B}">
      <dgm:prSet/>
      <dgm:spPr/>
      <dgm:t>
        <a:bodyPr/>
        <a:lstStyle/>
        <a:p>
          <a:endParaRPr lang="en-GB" sz="1100"/>
        </a:p>
      </dgm:t>
    </dgm:pt>
    <dgm:pt modelId="{57CA7B42-E17C-A843-B435-5472D296111F}">
      <dgm:prSet phldrT="[Text]" custT="1"/>
      <dgm:spPr>
        <a:solidFill>
          <a:srgbClr val="76BCF9"/>
        </a:solidFill>
      </dgm:spPr>
      <dgm:t>
        <a:bodyPr/>
        <a:lstStyle/>
        <a:p>
          <a:pPr>
            <a:buClrTx/>
            <a:buSzTx/>
            <a:buFont typeface="Arial"/>
            <a:buNone/>
          </a:pPr>
          <a:r>
            <a:rPr kumimoji="0" lang="en-US" sz="1400" b="1" i="0" u="none" strike="noStrike" cap="none" spc="0" normalizeH="0" baseline="0" noProof="0">
              <a:ln>
                <a:noFill/>
              </a:ln>
              <a:solidFill>
                <a:schemeClr val="bg1"/>
              </a:solidFill>
              <a:effectLst/>
              <a:uLnTx/>
              <a:uFillTx/>
              <a:latin typeface="Arial"/>
              <a:ea typeface="+mj-ea"/>
            </a:rPr>
            <a:t>Allocation of proceeds and reporting</a:t>
          </a:r>
          <a:endParaRPr lang="en-GB" sz="1400">
            <a:solidFill>
              <a:schemeClr val="bg1"/>
            </a:solidFill>
          </a:endParaRPr>
        </a:p>
      </dgm:t>
    </dgm:pt>
    <dgm:pt modelId="{A3546DA3-4F24-7A46-91B9-41F23AB18490}" type="parTrans" cxnId="{8CA4EFC2-903C-FE4D-B845-3BA18E60BBF4}">
      <dgm:prSet/>
      <dgm:spPr/>
      <dgm:t>
        <a:bodyPr/>
        <a:lstStyle/>
        <a:p>
          <a:endParaRPr lang="en-GB" sz="1100"/>
        </a:p>
      </dgm:t>
    </dgm:pt>
    <dgm:pt modelId="{BB0C90E4-45BF-2548-8D65-90A555070A9E}" type="sibTrans" cxnId="{8CA4EFC2-903C-FE4D-B845-3BA18E60BBF4}">
      <dgm:prSet/>
      <dgm:spPr/>
      <dgm:t>
        <a:bodyPr/>
        <a:lstStyle/>
        <a:p>
          <a:endParaRPr lang="en-GB" sz="1100"/>
        </a:p>
      </dgm:t>
    </dgm:pt>
    <dgm:pt modelId="{074FCBF5-74CD-A648-8085-4078F5031FA2}" type="pres">
      <dgm:prSet presAssocID="{40992178-F99A-C142-9A94-74495963CB94}" presName="Name0" presStyleCnt="0">
        <dgm:presLayoutVars>
          <dgm:dir/>
          <dgm:animLvl val="lvl"/>
          <dgm:resizeHandles val="exact"/>
        </dgm:presLayoutVars>
      </dgm:prSet>
      <dgm:spPr/>
    </dgm:pt>
    <dgm:pt modelId="{94F90915-6515-9C4E-9E9D-082DC2BC9A03}" type="pres">
      <dgm:prSet presAssocID="{21F2FD2B-C387-8742-BBC9-2242A26689E5}" presName="parTxOnly" presStyleLbl="node1" presStyleIdx="0" presStyleCnt="4">
        <dgm:presLayoutVars>
          <dgm:chMax val="0"/>
          <dgm:chPref val="0"/>
          <dgm:bulletEnabled val="1"/>
        </dgm:presLayoutVars>
      </dgm:prSet>
      <dgm:spPr/>
    </dgm:pt>
    <dgm:pt modelId="{2A010340-F828-6C4D-943E-93121B85BB43}" type="pres">
      <dgm:prSet presAssocID="{653C2FBE-9BD2-0E4A-B37A-8D3A0612B488}" presName="parTxOnlySpace" presStyleCnt="0"/>
      <dgm:spPr/>
    </dgm:pt>
    <dgm:pt modelId="{B0BF4C85-3629-934E-ACC8-4F5E493CC58D}" type="pres">
      <dgm:prSet presAssocID="{34A92E35-C740-2545-A122-BF923741F78C}" presName="parTxOnly" presStyleLbl="node1" presStyleIdx="1" presStyleCnt="4">
        <dgm:presLayoutVars>
          <dgm:chMax val="0"/>
          <dgm:chPref val="0"/>
          <dgm:bulletEnabled val="1"/>
        </dgm:presLayoutVars>
      </dgm:prSet>
      <dgm:spPr/>
    </dgm:pt>
    <dgm:pt modelId="{07B4EB9C-412F-3B4B-912D-3E9A3F51B25D}" type="pres">
      <dgm:prSet presAssocID="{2055F9EB-63ED-2C40-AF43-23F01E6707AE}" presName="parTxOnlySpace" presStyleCnt="0"/>
      <dgm:spPr/>
    </dgm:pt>
    <dgm:pt modelId="{F62FAA6D-CEB5-104A-B9B3-A55CB6097C52}" type="pres">
      <dgm:prSet presAssocID="{3A0B9112-3EEA-0B4A-8217-EE82D03F0200}" presName="parTxOnly" presStyleLbl="node1" presStyleIdx="2" presStyleCnt="4">
        <dgm:presLayoutVars>
          <dgm:chMax val="0"/>
          <dgm:chPref val="0"/>
          <dgm:bulletEnabled val="1"/>
        </dgm:presLayoutVars>
      </dgm:prSet>
      <dgm:spPr/>
    </dgm:pt>
    <dgm:pt modelId="{AF54E71B-CA9B-264B-9B8E-D3058EBA3F4A}" type="pres">
      <dgm:prSet presAssocID="{CD811EE9-92D2-A44D-ACB3-D3EE1FA533CF}" presName="parTxOnlySpace" presStyleCnt="0"/>
      <dgm:spPr/>
    </dgm:pt>
    <dgm:pt modelId="{55A915A1-6400-0D43-95EB-9217AAA78A95}" type="pres">
      <dgm:prSet presAssocID="{57CA7B42-E17C-A843-B435-5472D296111F}" presName="parTxOnly" presStyleLbl="node1" presStyleIdx="3" presStyleCnt="4">
        <dgm:presLayoutVars>
          <dgm:chMax val="0"/>
          <dgm:chPref val="0"/>
          <dgm:bulletEnabled val="1"/>
        </dgm:presLayoutVars>
      </dgm:prSet>
      <dgm:spPr/>
    </dgm:pt>
  </dgm:ptLst>
  <dgm:cxnLst>
    <dgm:cxn modelId="{97419403-E471-E644-A474-A1DAB954A4DC}" type="presOf" srcId="{21F2FD2B-C387-8742-BBC9-2242A26689E5}" destId="{94F90915-6515-9C4E-9E9D-082DC2BC9A03}" srcOrd="0" destOrd="0" presId="urn:microsoft.com/office/officeart/2005/8/layout/chevron1"/>
    <dgm:cxn modelId="{B8385D19-B4AC-FF42-9D64-9424D29942E8}" type="presOf" srcId="{3A0B9112-3EEA-0B4A-8217-EE82D03F0200}" destId="{F62FAA6D-CEB5-104A-B9B3-A55CB6097C52}" srcOrd="0" destOrd="0" presId="urn:microsoft.com/office/officeart/2005/8/layout/chevron1"/>
    <dgm:cxn modelId="{7E7AA224-7507-2F4C-9143-DA0533A30CA0}" type="presOf" srcId="{40992178-F99A-C142-9A94-74495963CB94}" destId="{074FCBF5-74CD-A648-8085-4078F5031FA2}" srcOrd="0" destOrd="0" presId="urn:microsoft.com/office/officeart/2005/8/layout/chevron1"/>
    <dgm:cxn modelId="{1276503E-9C4E-714B-A6CD-C8B660F70932}" type="presOf" srcId="{57CA7B42-E17C-A843-B435-5472D296111F}" destId="{55A915A1-6400-0D43-95EB-9217AAA78A95}" srcOrd="0" destOrd="0" presId="urn:microsoft.com/office/officeart/2005/8/layout/chevron1"/>
    <dgm:cxn modelId="{9FA44C47-A1E7-4A44-B18F-2ECF27548C7E}" srcId="{40992178-F99A-C142-9A94-74495963CB94}" destId="{21F2FD2B-C387-8742-BBC9-2242A26689E5}" srcOrd="0" destOrd="0" parTransId="{EA937C79-A385-9141-AACE-B91CDF8041AD}" sibTransId="{653C2FBE-9BD2-0E4A-B37A-8D3A0612B488}"/>
    <dgm:cxn modelId="{A2CE5391-6F45-6C42-821D-A88E65F6102B}" srcId="{40992178-F99A-C142-9A94-74495963CB94}" destId="{34A92E35-C740-2545-A122-BF923741F78C}" srcOrd="1" destOrd="0" parTransId="{605A80F4-8D29-514D-B737-22D6E801DF28}" sibTransId="{2055F9EB-63ED-2C40-AF43-23F01E6707AE}"/>
    <dgm:cxn modelId="{42E7029F-A475-784D-9D76-19C41A8CEF86}" srcId="{40992178-F99A-C142-9A94-74495963CB94}" destId="{3A0B9112-3EEA-0B4A-8217-EE82D03F0200}" srcOrd="2" destOrd="0" parTransId="{48FA476F-979B-3544-B918-08D71AD58E75}" sibTransId="{CD811EE9-92D2-A44D-ACB3-D3EE1FA533CF}"/>
    <dgm:cxn modelId="{A5CF71AC-918D-F94E-8CAA-47C4D6364581}" type="presOf" srcId="{34A92E35-C740-2545-A122-BF923741F78C}" destId="{B0BF4C85-3629-934E-ACC8-4F5E493CC58D}" srcOrd="0" destOrd="0" presId="urn:microsoft.com/office/officeart/2005/8/layout/chevron1"/>
    <dgm:cxn modelId="{8CA4EFC2-903C-FE4D-B845-3BA18E60BBF4}" srcId="{40992178-F99A-C142-9A94-74495963CB94}" destId="{57CA7B42-E17C-A843-B435-5472D296111F}" srcOrd="3" destOrd="0" parTransId="{A3546DA3-4F24-7A46-91B9-41F23AB18490}" sibTransId="{BB0C90E4-45BF-2548-8D65-90A555070A9E}"/>
    <dgm:cxn modelId="{519FC6EF-CEC6-0149-B6D8-28F8B8D58E35}" type="presParOf" srcId="{074FCBF5-74CD-A648-8085-4078F5031FA2}" destId="{94F90915-6515-9C4E-9E9D-082DC2BC9A03}" srcOrd="0" destOrd="0" presId="urn:microsoft.com/office/officeart/2005/8/layout/chevron1"/>
    <dgm:cxn modelId="{C99C75F6-5A0C-8349-BFB2-D3350EBCB530}" type="presParOf" srcId="{074FCBF5-74CD-A648-8085-4078F5031FA2}" destId="{2A010340-F828-6C4D-943E-93121B85BB43}" srcOrd="1" destOrd="0" presId="urn:microsoft.com/office/officeart/2005/8/layout/chevron1"/>
    <dgm:cxn modelId="{CF6E26C2-8640-3F46-BFD6-88D5695A5239}" type="presParOf" srcId="{074FCBF5-74CD-A648-8085-4078F5031FA2}" destId="{B0BF4C85-3629-934E-ACC8-4F5E493CC58D}" srcOrd="2" destOrd="0" presId="urn:microsoft.com/office/officeart/2005/8/layout/chevron1"/>
    <dgm:cxn modelId="{5C7A61DB-3F7D-0241-9739-88D0B7661437}" type="presParOf" srcId="{074FCBF5-74CD-A648-8085-4078F5031FA2}" destId="{07B4EB9C-412F-3B4B-912D-3E9A3F51B25D}" srcOrd="3" destOrd="0" presId="urn:microsoft.com/office/officeart/2005/8/layout/chevron1"/>
    <dgm:cxn modelId="{A07B8BD0-BF3E-DE4E-96C4-16592B392633}" type="presParOf" srcId="{074FCBF5-74CD-A648-8085-4078F5031FA2}" destId="{F62FAA6D-CEB5-104A-B9B3-A55CB6097C52}" srcOrd="4" destOrd="0" presId="urn:microsoft.com/office/officeart/2005/8/layout/chevron1"/>
    <dgm:cxn modelId="{ABB3E8FF-5889-5349-A605-AECDE2F1DC0B}" type="presParOf" srcId="{074FCBF5-74CD-A648-8085-4078F5031FA2}" destId="{AF54E71B-CA9B-264B-9B8E-D3058EBA3F4A}" srcOrd="5" destOrd="0" presId="urn:microsoft.com/office/officeart/2005/8/layout/chevron1"/>
    <dgm:cxn modelId="{7EEC11EC-A4EB-5B4A-A88F-B23CCEFA76B1}" type="presParOf" srcId="{074FCBF5-74CD-A648-8085-4078F5031FA2}" destId="{55A915A1-6400-0D43-95EB-9217AAA78A95}"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7959E-BA47-440C-8A35-FE4612391D81}">
      <dsp:nvSpPr>
        <dsp:cNvPr id="0" name=""/>
        <dsp:cNvSpPr/>
      </dsp:nvSpPr>
      <dsp:spPr>
        <a:xfrm>
          <a:off x="1206655" y="2965134"/>
          <a:ext cx="2011670" cy="2011684"/>
        </a:xfrm>
        <a:prstGeom prst="ellipse">
          <a:avLst/>
        </a:prstGeom>
        <a:noFill/>
        <a:ln w="25400" cap="flat" cmpd="sng" algn="ctr">
          <a:solidFill>
            <a:srgbClr val="139AF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b="1" kern="1200">
            <a:solidFill>
              <a:srgbClr val="404040"/>
            </a:solidFill>
            <a:latin typeface="Arial"/>
            <a:ea typeface="+mn-ea"/>
            <a:cs typeface="+mn-cs"/>
          </a:endParaRPr>
        </a:p>
        <a:p>
          <a:pPr marL="0" lvl="0" indent="0" algn="ctr" defTabSz="844550">
            <a:lnSpc>
              <a:spcPct val="90000"/>
            </a:lnSpc>
            <a:spcBef>
              <a:spcPct val="0"/>
            </a:spcBef>
            <a:spcAft>
              <a:spcPct val="35000"/>
            </a:spcAft>
            <a:buNone/>
          </a:pPr>
          <a:r>
            <a:rPr lang="en-US" sz="1900" b="1" kern="1200">
              <a:solidFill>
                <a:srgbClr val="404040"/>
              </a:solidFill>
              <a:latin typeface="Arial"/>
              <a:ea typeface="+mn-ea"/>
              <a:cs typeface="+mn-cs"/>
            </a:rPr>
            <a:t>Sustainable Finance products</a:t>
          </a:r>
        </a:p>
      </dsp:txBody>
      <dsp:txXfrm>
        <a:off x="1501257" y="3259738"/>
        <a:ext cx="1422466" cy="1422476"/>
      </dsp:txXfrm>
    </dsp:sp>
    <dsp:sp modelId="{BF04D0C9-903A-4EC0-86B4-12BCF5900323}">
      <dsp:nvSpPr>
        <dsp:cNvPr id="0" name=""/>
        <dsp:cNvSpPr/>
      </dsp:nvSpPr>
      <dsp:spPr>
        <a:xfrm>
          <a:off x="-190784" y="1729995"/>
          <a:ext cx="4277677" cy="4459219"/>
        </a:xfrm>
        <a:prstGeom prst="blockArc">
          <a:avLst>
            <a:gd name="adj1" fmla="val 17527788"/>
            <a:gd name="adj2" fmla="val 4119114"/>
            <a:gd name="adj3" fmla="val 5750"/>
          </a:avLst>
        </a:prstGeom>
        <a:solidFill>
          <a:srgbClr val="000000">
            <a:hueOff val="0"/>
            <a:satOff val="0"/>
            <a:lumOff val="0"/>
            <a:alphaOff val="0"/>
          </a:srgbClr>
        </a:solidFill>
        <a:ln w="25400" cap="flat" cmpd="sng" algn="ctr">
          <a:solidFill>
            <a:srgbClr val="139AF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23D9BB-0C61-41BF-B0AB-92DC97F70CC8}">
      <dsp:nvSpPr>
        <dsp:cNvPr id="0" name=""/>
        <dsp:cNvSpPr/>
      </dsp:nvSpPr>
      <dsp:spPr>
        <a:xfrm>
          <a:off x="2959245" y="2105908"/>
          <a:ext cx="1136783" cy="1137100"/>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5400" cap="flat" cmpd="sng" algn="ctr">
          <a:solidFill>
            <a:srgbClr val="139AF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AFA1C481-82B6-4483-979A-BE02298F2B35}">
      <dsp:nvSpPr>
        <dsp:cNvPr id="0" name=""/>
        <dsp:cNvSpPr/>
      </dsp:nvSpPr>
      <dsp:spPr>
        <a:xfrm>
          <a:off x="4183854" y="2124190"/>
          <a:ext cx="1537514" cy="110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10000"/>
            </a:spcAft>
            <a:buNone/>
          </a:pPr>
          <a:r>
            <a:rPr lang="en-US" sz="1900" kern="1200">
              <a:solidFill>
                <a:srgbClr val="021F43">
                  <a:hueOff val="0"/>
                  <a:satOff val="0"/>
                  <a:lumOff val="0"/>
                  <a:alphaOff val="0"/>
                </a:srgbClr>
              </a:solidFill>
              <a:latin typeface="Arial"/>
              <a:ea typeface="+mn-ea"/>
              <a:cs typeface="+mn-cs"/>
            </a:rPr>
            <a:t>Green Loans/ Bonds</a:t>
          </a:r>
        </a:p>
      </dsp:txBody>
      <dsp:txXfrm>
        <a:off x="4183854" y="2124190"/>
        <a:ext cx="1537514" cy="1100535"/>
      </dsp:txXfrm>
    </dsp:sp>
    <dsp:sp modelId="{6B8E409E-CF59-47AA-9E76-7C413818EC88}">
      <dsp:nvSpPr>
        <dsp:cNvPr id="0" name=""/>
        <dsp:cNvSpPr/>
      </dsp:nvSpPr>
      <dsp:spPr>
        <a:xfrm>
          <a:off x="3398615" y="3399527"/>
          <a:ext cx="1136783" cy="1137100"/>
        </a:xfrm>
        <a:prstGeom prst="ellipse">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5400" cap="flat" cmpd="sng" algn="ctr">
          <a:solidFill>
            <a:srgbClr val="139AF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0194446D-809D-4DF4-B84A-1E1C38323313}">
      <dsp:nvSpPr>
        <dsp:cNvPr id="0" name=""/>
        <dsp:cNvSpPr/>
      </dsp:nvSpPr>
      <dsp:spPr>
        <a:xfrm>
          <a:off x="4637507" y="3415580"/>
          <a:ext cx="1521628" cy="110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l" defTabSz="844550">
            <a:lnSpc>
              <a:spcPct val="90000"/>
            </a:lnSpc>
            <a:spcBef>
              <a:spcPct val="0"/>
            </a:spcBef>
            <a:spcAft>
              <a:spcPct val="10000"/>
            </a:spcAft>
            <a:buNone/>
          </a:pPr>
          <a:r>
            <a:rPr lang="en-US" sz="1900" kern="1200">
              <a:solidFill>
                <a:srgbClr val="021F43">
                  <a:hueOff val="0"/>
                  <a:satOff val="0"/>
                  <a:lumOff val="0"/>
                  <a:alphaOff val="0"/>
                </a:srgbClr>
              </a:solidFill>
              <a:latin typeface="Arial"/>
              <a:ea typeface="+mn-ea"/>
              <a:cs typeface="+mn-cs"/>
            </a:rPr>
            <a:t>Blue Loans</a:t>
          </a:r>
        </a:p>
      </dsp:txBody>
      <dsp:txXfrm>
        <a:off x="4637507" y="3415580"/>
        <a:ext cx="1521628" cy="1100535"/>
      </dsp:txXfrm>
    </dsp:sp>
    <dsp:sp modelId="{AC440C8A-BAA1-4300-A72A-60A09636A7AE}">
      <dsp:nvSpPr>
        <dsp:cNvPr id="0" name=""/>
        <dsp:cNvSpPr/>
      </dsp:nvSpPr>
      <dsp:spPr>
        <a:xfrm>
          <a:off x="2959245" y="4711429"/>
          <a:ext cx="1136783" cy="1137100"/>
        </a:xfrm>
        <a:prstGeom prst="ellipse">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25400" cap="flat" cmpd="sng" algn="ctr">
          <a:solidFill>
            <a:srgbClr val="139AF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E3A7330-046A-4086-B79F-F5996804C0D9}">
      <dsp:nvSpPr>
        <dsp:cNvPr id="0" name=""/>
        <dsp:cNvSpPr/>
      </dsp:nvSpPr>
      <dsp:spPr>
        <a:xfrm>
          <a:off x="3955001" y="4734617"/>
          <a:ext cx="1995219" cy="110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10000"/>
            </a:spcAft>
            <a:buNone/>
          </a:pPr>
          <a:r>
            <a:rPr lang="en-US" sz="1900" kern="1200">
              <a:solidFill>
                <a:srgbClr val="021F43">
                  <a:hueOff val="0"/>
                  <a:satOff val="0"/>
                  <a:lumOff val="0"/>
                  <a:alphaOff val="0"/>
                </a:srgbClr>
              </a:solidFill>
              <a:latin typeface="Arial"/>
              <a:ea typeface="+mn-ea"/>
              <a:cs typeface="+mn-cs"/>
            </a:rPr>
            <a:t>Sustainability Linked Loans/ Bonds</a:t>
          </a:r>
        </a:p>
      </dsp:txBody>
      <dsp:txXfrm>
        <a:off x="3955001" y="4734617"/>
        <a:ext cx="1995219" cy="11005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F90915-6515-9C4E-9E9D-082DC2BC9A03}">
      <dsp:nvSpPr>
        <dsp:cNvPr id="0" name=""/>
        <dsp:cNvSpPr/>
      </dsp:nvSpPr>
      <dsp:spPr>
        <a:xfrm>
          <a:off x="4992" y="0"/>
          <a:ext cx="2906005" cy="667338"/>
        </a:xfrm>
        <a:prstGeom prst="chevron">
          <a:avLst/>
        </a:prstGeom>
        <a:solidFill>
          <a:srgbClr val="586A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ClrTx/>
            <a:buSzTx/>
            <a:buFont typeface="Arial"/>
            <a:buNone/>
          </a:pPr>
          <a:r>
            <a:rPr lang="en-GB" sz="1400" b="1" kern="1200">
              <a:solidFill>
                <a:schemeClr val="bg1"/>
              </a:solidFill>
            </a:rPr>
            <a:t>Framework development</a:t>
          </a:r>
        </a:p>
      </dsp:txBody>
      <dsp:txXfrm>
        <a:off x="338661" y="0"/>
        <a:ext cx="2238667" cy="667338"/>
      </dsp:txXfrm>
    </dsp:sp>
    <dsp:sp modelId="{B0BF4C85-3629-934E-ACC8-4F5E493CC58D}">
      <dsp:nvSpPr>
        <dsp:cNvPr id="0" name=""/>
        <dsp:cNvSpPr/>
      </dsp:nvSpPr>
      <dsp:spPr>
        <a:xfrm>
          <a:off x="2620397" y="0"/>
          <a:ext cx="2906005" cy="667338"/>
        </a:xfrm>
        <a:prstGeom prst="chevron">
          <a:avLst/>
        </a:prstGeom>
        <a:solidFill>
          <a:srgbClr val="8585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ClrTx/>
            <a:buSzTx/>
            <a:buFont typeface="Arial"/>
            <a:buNone/>
          </a:pPr>
          <a:r>
            <a:rPr kumimoji="0" lang="en-US" sz="1400" b="1" i="0" u="none" strike="noStrike" kern="1200" cap="none" spc="0" normalizeH="0" baseline="0" noProof="0">
              <a:ln>
                <a:noFill/>
              </a:ln>
              <a:solidFill>
                <a:schemeClr val="bg1"/>
              </a:solidFill>
              <a:effectLst/>
              <a:uLnTx/>
              <a:uFillTx/>
              <a:latin typeface="Arial"/>
              <a:ea typeface="+mj-ea"/>
            </a:rPr>
            <a:t>Second-party opinion</a:t>
          </a:r>
          <a:endParaRPr lang="en-GB" sz="1400" kern="1200">
            <a:solidFill>
              <a:schemeClr val="bg1"/>
            </a:solidFill>
          </a:endParaRPr>
        </a:p>
      </dsp:txBody>
      <dsp:txXfrm>
        <a:off x="2954066" y="0"/>
        <a:ext cx="2238667" cy="667338"/>
      </dsp:txXfrm>
    </dsp:sp>
    <dsp:sp modelId="{F62FAA6D-CEB5-104A-B9B3-A55CB6097C52}">
      <dsp:nvSpPr>
        <dsp:cNvPr id="0" name=""/>
        <dsp:cNvSpPr/>
      </dsp:nvSpPr>
      <dsp:spPr>
        <a:xfrm>
          <a:off x="5235802" y="0"/>
          <a:ext cx="2906005" cy="667338"/>
        </a:xfrm>
        <a:prstGeom prst="chevron">
          <a:avLst/>
        </a:prstGeom>
        <a:solidFill>
          <a:srgbClr val="6E978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ClrTx/>
            <a:buSzTx/>
            <a:buFont typeface="Arial"/>
            <a:buNone/>
          </a:pPr>
          <a:r>
            <a:rPr lang="en-US" sz="1400" b="1" kern="1200">
              <a:solidFill>
                <a:schemeClr val="bg1"/>
              </a:solidFill>
            </a:rPr>
            <a:t>Issuance of instruments</a:t>
          </a:r>
          <a:endParaRPr lang="en-GB" sz="1400" b="1" kern="1200">
            <a:solidFill>
              <a:schemeClr val="bg1"/>
            </a:solidFill>
          </a:endParaRPr>
        </a:p>
      </dsp:txBody>
      <dsp:txXfrm>
        <a:off x="5569471" y="0"/>
        <a:ext cx="2238667" cy="667338"/>
      </dsp:txXfrm>
    </dsp:sp>
    <dsp:sp modelId="{55A915A1-6400-0D43-95EB-9217AAA78A95}">
      <dsp:nvSpPr>
        <dsp:cNvPr id="0" name=""/>
        <dsp:cNvSpPr/>
      </dsp:nvSpPr>
      <dsp:spPr>
        <a:xfrm>
          <a:off x="7851207" y="0"/>
          <a:ext cx="2906005" cy="667338"/>
        </a:xfrm>
        <a:prstGeom prst="chevron">
          <a:avLst/>
        </a:prstGeom>
        <a:solidFill>
          <a:srgbClr val="76BCF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ClrTx/>
            <a:buSzTx/>
            <a:buFont typeface="Arial"/>
            <a:buNone/>
          </a:pPr>
          <a:r>
            <a:rPr kumimoji="0" lang="en-US" sz="1400" b="1" i="0" u="none" strike="noStrike" kern="1200" cap="none" spc="0" normalizeH="0" baseline="0" noProof="0">
              <a:ln>
                <a:noFill/>
              </a:ln>
              <a:solidFill>
                <a:schemeClr val="bg1"/>
              </a:solidFill>
              <a:effectLst/>
              <a:uLnTx/>
              <a:uFillTx/>
              <a:latin typeface="Arial"/>
              <a:ea typeface="+mj-ea"/>
            </a:rPr>
            <a:t>Allocation of proceeds and reporting</a:t>
          </a:r>
          <a:endParaRPr lang="en-GB" sz="1400" kern="1200">
            <a:solidFill>
              <a:schemeClr val="bg1"/>
            </a:solidFill>
          </a:endParaRPr>
        </a:p>
      </dsp:txBody>
      <dsp:txXfrm>
        <a:off x="8184876" y="0"/>
        <a:ext cx="2238667" cy="667338"/>
      </dsp:txXfrm>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96D027-D0B5-4503-AA3F-DF875D685CDE}" type="datetimeFigureOut">
              <a:rPr lang="en-US" smtClean="0"/>
              <a:t>11/12/2024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18EAB1-3207-4684-86E9-DA1A1716A7D5}" type="slidenum">
              <a:rPr lang="en-US" smtClean="0"/>
              <a:t>‹#›</a:t>
            </a:fld>
            <a:endParaRPr lang="en-US"/>
          </a:p>
        </p:txBody>
      </p:sp>
    </p:spTree>
    <p:extLst>
      <p:ext uri="{BB962C8B-B14F-4D97-AF65-F5344CB8AC3E}">
        <p14:creationId xmlns:p14="http://schemas.microsoft.com/office/powerpoint/2010/main" val="1559721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E18EAB1-3207-4684-86E9-DA1A1716A7D5}" type="slidenum">
              <a:rPr lang="en-US" smtClean="0"/>
              <a:t>2</a:t>
            </a:fld>
            <a:endParaRPr lang="en-US"/>
          </a:p>
        </p:txBody>
      </p:sp>
    </p:spTree>
    <p:extLst>
      <p:ext uri="{BB962C8B-B14F-4D97-AF65-F5344CB8AC3E}">
        <p14:creationId xmlns:p14="http://schemas.microsoft.com/office/powerpoint/2010/main" val="4220898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E18EAB1-3207-4684-86E9-DA1A1716A7D5}" type="slidenum">
              <a:rPr lang="en-US" smtClean="0"/>
              <a:t>3</a:t>
            </a:fld>
            <a:endParaRPr lang="en-US"/>
          </a:p>
        </p:txBody>
      </p:sp>
    </p:spTree>
    <p:extLst>
      <p:ext uri="{BB962C8B-B14F-4D97-AF65-F5344CB8AC3E}">
        <p14:creationId xmlns:p14="http://schemas.microsoft.com/office/powerpoint/2010/main" val="2320071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E18EAB1-3207-4684-86E9-DA1A1716A7D5}" type="slidenum">
              <a:rPr lang="en-US" smtClean="0"/>
              <a:t>4</a:t>
            </a:fld>
            <a:endParaRPr lang="en-US"/>
          </a:p>
        </p:txBody>
      </p:sp>
    </p:spTree>
    <p:extLst>
      <p:ext uri="{BB962C8B-B14F-4D97-AF65-F5344CB8AC3E}">
        <p14:creationId xmlns:p14="http://schemas.microsoft.com/office/powerpoint/2010/main" val="4226683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p:txBody>
          <a:bodyPr/>
          <a:lstStyle/>
          <a:p>
            <a:pPr>
              <a:spcBef>
                <a:spcPct val="0"/>
              </a:spcBef>
            </a:pPr>
            <a:r>
              <a:rPr lang="en-US" b="1">
                <a:latin typeface="Times New Roman"/>
                <a:cs typeface="Times New Roman"/>
              </a:rPr>
              <a:t>Deleted:</a:t>
            </a:r>
            <a:endParaRPr lang="en-US" b="1">
              <a:cs typeface="Times New Roman"/>
            </a:endParaRPr>
          </a:p>
          <a:p>
            <a:pPr>
              <a:spcBef>
                <a:spcPct val="0"/>
              </a:spcBef>
            </a:pPr>
            <a:r>
              <a:rPr lang="en-US" b="1">
                <a:latin typeface="Times New Roman"/>
                <a:cs typeface="Times New Roman"/>
              </a:rPr>
              <a:t>Advice</a:t>
            </a:r>
          </a:p>
          <a:p>
            <a:pPr>
              <a:spcBef>
                <a:spcPct val="0"/>
              </a:spcBef>
            </a:pPr>
            <a:r>
              <a:rPr lang="en-US">
                <a:latin typeface="Times New Roman"/>
                <a:cs typeface="Times New Roman"/>
              </a:rPr>
              <a:t>Over 800 projects of $1.2 billion (FY 22)</a:t>
            </a:r>
          </a:p>
          <a:p>
            <a:pPr>
              <a:spcBef>
                <a:spcPct val="0"/>
              </a:spcBef>
            </a:pPr>
            <a:r>
              <a:rPr lang="en-US">
                <a:latin typeface="Times New Roman"/>
                <a:cs typeface="Times New Roman"/>
              </a:rPr>
              <a:t>No info in FY 23</a:t>
            </a:r>
            <a:br>
              <a:rPr lang="en-US">
                <a:latin typeface="Times New Roman"/>
                <a:cs typeface="Times New Roman"/>
              </a:rPr>
            </a:br>
            <a:br>
              <a:rPr lang="en-US" b="1">
                <a:latin typeface="Times New Roman"/>
                <a:cs typeface="Times New Roman"/>
              </a:rPr>
            </a:br>
            <a:r>
              <a:rPr lang="en-US" b="1">
                <a:latin typeface="Times New Roman"/>
                <a:cs typeface="Times New Roman"/>
              </a:rPr>
              <a:t>Mobilization</a:t>
            </a:r>
          </a:p>
          <a:p>
            <a:pPr>
              <a:spcBef>
                <a:spcPct val="0"/>
              </a:spcBef>
            </a:pPr>
            <a:r>
              <a:rPr lang="en-US">
                <a:latin typeface="Times New Roman"/>
                <a:cs typeface="Times New Roman"/>
              </a:rPr>
              <a:t>$10.1 billion under management at IFC AMC (FY 22)</a:t>
            </a:r>
          </a:p>
          <a:p>
            <a:pPr>
              <a:spcBef>
                <a:spcPct val="0"/>
              </a:spcBef>
            </a:pPr>
            <a:r>
              <a:rPr lang="en-US">
                <a:latin typeface="Times New Roman"/>
                <a:cs typeface="Times New Roman"/>
              </a:rPr>
              <a:t>No info in FY 23</a:t>
            </a:r>
            <a:endParaRPr lang="en-US">
              <a:cs typeface="Times New Roman" pitchFamily="18" charset="0"/>
            </a:endParaRPr>
          </a:p>
        </p:txBody>
      </p:sp>
      <p:sp>
        <p:nvSpPr>
          <p:cNvPr id="4" name="Slide Number Placeholder 3"/>
          <p:cNvSpPr>
            <a:spLocks noGrp="1"/>
          </p:cNvSpPr>
          <p:nvPr>
            <p:ph type="sldNum" sz="quarter" idx="5"/>
          </p:nvPr>
        </p:nvSpPr>
        <p:spPr/>
        <p:txBody>
          <a:bodyPr/>
          <a:lstStyle/>
          <a:p>
            <a:pPr>
              <a:defRPr/>
            </a:pPr>
            <a:fld id="{E2288943-A205-46C6-A29B-D5A4E37BC4F8}" type="slidenum">
              <a:rPr lang="en-US"/>
              <a:pPr>
                <a:defRPr/>
              </a:pPr>
              <a:t>6</a:t>
            </a:fld>
            <a:endParaRPr lang="en-US"/>
          </a:p>
        </p:txBody>
      </p:sp>
    </p:spTree>
    <p:extLst>
      <p:ext uri="{BB962C8B-B14F-4D97-AF65-F5344CB8AC3E}">
        <p14:creationId xmlns:p14="http://schemas.microsoft.com/office/powerpoint/2010/main" val="489675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E18EAB1-3207-4684-86E9-DA1A1716A7D5}" type="slidenum">
              <a:rPr lang="en-US" smtClean="0"/>
              <a:t>15</a:t>
            </a:fld>
            <a:endParaRPr lang="en-US"/>
          </a:p>
        </p:txBody>
      </p:sp>
    </p:spTree>
    <p:extLst>
      <p:ext uri="{BB962C8B-B14F-4D97-AF65-F5344CB8AC3E}">
        <p14:creationId xmlns:p14="http://schemas.microsoft.com/office/powerpoint/2010/main" val="13396037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emf"/></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C79F01-EF6F-EF8D-B3D7-4A60EB0473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4949048"/>
          </a:xfrm>
          <a:prstGeom prst="rect">
            <a:avLst/>
          </a:prstGeom>
        </p:spPr>
      </p:pic>
      <p:sp>
        <p:nvSpPr>
          <p:cNvPr id="2" name="Title 1">
            <a:extLst>
              <a:ext uri="{FF2B5EF4-FFF2-40B4-BE49-F238E27FC236}">
                <a16:creationId xmlns:a16="http://schemas.microsoft.com/office/drawing/2014/main" id="{F44107E2-C475-4F60-A815-DD48CF16A7C8}"/>
              </a:ext>
            </a:extLst>
          </p:cNvPr>
          <p:cNvSpPr>
            <a:spLocks noGrp="1"/>
          </p:cNvSpPr>
          <p:nvPr>
            <p:ph type="ctrTitle"/>
          </p:nvPr>
        </p:nvSpPr>
        <p:spPr>
          <a:xfrm>
            <a:off x="704850" y="1966479"/>
            <a:ext cx="9144000" cy="1165185"/>
          </a:xfrm>
        </p:spPr>
        <p:txBody>
          <a:bodyPr anchor="b">
            <a:normAutofit/>
          </a:bodyPr>
          <a:lstStyle>
            <a:lvl1pPr algn="l">
              <a:defRPr sz="4400">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B1958B77-B688-47C6-84E9-3FD62037B603}"/>
              </a:ext>
            </a:extLst>
          </p:cNvPr>
          <p:cNvSpPr>
            <a:spLocks noGrp="1"/>
          </p:cNvSpPr>
          <p:nvPr>
            <p:ph type="subTitle" idx="1"/>
          </p:nvPr>
        </p:nvSpPr>
        <p:spPr>
          <a:xfrm>
            <a:off x="704850" y="3207904"/>
            <a:ext cx="9144000" cy="808037"/>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A9AC43BA-69E6-4345-AEA9-B9E25641C1C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04850" y="5362575"/>
            <a:ext cx="4010952" cy="1021599"/>
          </a:xfrm>
          <a:prstGeom prst="rect">
            <a:avLst/>
          </a:prstGeom>
        </p:spPr>
      </p:pic>
      <p:sp>
        <p:nvSpPr>
          <p:cNvPr id="10" name="Rectangle 9">
            <a:extLst>
              <a:ext uri="{FF2B5EF4-FFF2-40B4-BE49-F238E27FC236}">
                <a16:creationId xmlns:a16="http://schemas.microsoft.com/office/drawing/2014/main" id="{F8794D99-447C-495C-8EFB-BFDF48F7F67D}"/>
              </a:ext>
            </a:extLst>
          </p:cNvPr>
          <p:cNvSpPr>
            <a:spLocks noChangeAspect="1"/>
          </p:cNvSpPr>
          <p:nvPr userDrawn="1"/>
        </p:nvSpPr>
        <p:spPr bwMode="auto">
          <a:xfrm>
            <a:off x="8952090" y="4829175"/>
            <a:ext cx="3239911" cy="148408"/>
          </a:xfrm>
          <a:prstGeom prst="rect">
            <a:avLst/>
          </a:prstGeom>
          <a:solidFill>
            <a:srgbClr val="00ADE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accent3"/>
              </a:solidFill>
              <a:effectLst/>
              <a:latin typeface="Arial Regular" charset="0"/>
              <a:cs typeface="Times New Roman" pitchFamily="18" charset="0"/>
            </a:endParaRPr>
          </a:p>
        </p:txBody>
      </p:sp>
      <p:sp>
        <p:nvSpPr>
          <p:cNvPr id="11" name="Rectangle 10">
            <a:extLst>
              <a:ext uri="{FF2B5EF4-FFF2-40B4-BE49-F238E27FC236}">
                <a16:creationId xmlns:a16="http://schemas.microsoft.com/office/drawing/2014/main" id="{BD243B01-AC79-4072-970E-0F043DDC331D}"/>
              </a:ext>
            </a:extLst>
          </p:cNvPr>
          <p:cNvSpPr>
            <a:spLocks noChangeAspect="1"/>
          </p:cNvSpPr>
          <p:nvPr userDrawn="1"/>
        </p:nvSpPr>
        <p:spPr bwMode="auto">
          <a:xfrm>
            <a:off x="1" y="4829174"/>
            <a:ext cx="9515474" cy="151813"/>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bg1"/>
              </a:solidFill>
              <a:effectLst/>
              <a:latin typeface="Arial Regular" charset="0"/>
              <a:cs typeface="Times New Roman" pitchFamily="18" charset="0"/>
            </a:endParaRPr>
          </a:p>
        </p:txBody>
      </p:sp>
    </p:spTree>
    <p:extLst>
      <p:ext uri="{BB962C8B-B14F-4D97-AF65-F5344CB8AC3E}">
        <p14:creationId xmlns:p14="http://schemas.microsoft.com/office/powerpoint/2010/main" val="38977567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21E1-9DBA-46CC-AEDA-E926EE291BF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4949048"/>
          </a:xfrm>
          <a:prstGeom prst="rect">
            <a:avLst/>
          </a:prstGeom>
        </p:spPr>
      </p:pic>
      <p:sp>
        <p:nvSpPr>
          <p:cNvPr id="2" name="Title 1">
            <a:extLst>
              <a:ext uri="{FF2B5EF4-FFF2-40B4-BE49-F238E27FC236}">
                <a16:creationId xmlns:a16="http://schemas.microsoft.com/office/drawing/2014/main" id="{F44107E2-C475-4F60-A815-DD48CF16A7C8}"/>
              </a:ext>
            </a:extLst>
          </p:cNvPr>
          <p:cNvSpPr>
            <a:spLocks noGrp="1"/>
          </p:cNvSpPr>
          <p:nvPr>
            <p:ph type="ctrTitle"/>
          </p:nvPr>
        </p:nvSpPr>
        <p:spPr>
          <a:xfrm>
            <a:off x="704850" y="1966479"/>
            <a:ext cx="9144000" cy="1165185"/>
          </a:xfrm>
        </p:spPr>
        <p:txBody>
          <a:bodyPr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B1958B77-B688-47C6-84E9-3FD62037B603}"/>
              </a:ext>
            </a:extLst>
          </p:cNvPr>
          <p:cNvSpPr>
            <a:spLocks noGrp="1"/>
          </p:cNvSpPr>
          <p:nvPr>
            <p:ph type="subTitle" idx="1"/>
          </p:nvPr>
        </p:nvSpPr>
        <p:spPr>
          <a:xfrm>
            <a:off x="704850" y="3207904"/>
            <a:ext cx="9144000" cy="80803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Rectangle 9">
            <a:extLst>
              <a:ext uri="{FF2B5EF4-FFF2-40B4-BE49-F238E27FC236}">
                <a16:creationId xmlns:a16="http://schemas.microsoft.com/office/drawing/2014/main" id="{F8794D99-447C-495C-8EFB-BFDF48F7F67D}"/>
              </a:ext>
            </a:extLst>
          </p:cNvPr>
          <p:cNvSpPr>
            <a:spLocks noChangeAspect="1"/>
          </p:cNvSpPr>
          <p:nvPr userDrawn="1"/>
        </p:nvSpPr>
        <p:spPr bwMode="auto">
          <a:xfrm>
            <a:off x="8952090" y="4829175"/>
            <a:ext cx="3239911" cy="148408"/>
          </a:xfrm>
          <a:prstGeom prst="rect">
            <a:avLst/>
          </a:prstGeom>
          <a:solidFill>
            <a:srgbClr val="00ADE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accent3"/>
              </a:solidFill>
              <a:effectLst/>
              <a:latin typeface="Arial Regular" charset="0"/>
              <a:cs typeface="Times New Roman" pitchFamily="18" charset="0"/>
            </a:endParaRPr>
          </a:p>
        </p:txBody>
      </p:sp>
      <p:sp>
        <p:nvSpPr>
          <p:cNvPr id="11" name="Rectangle 10">
            <a:extLst>
              <a:ext uri="{FF2B5EF4-FFF2-40B4-BE49-F238E27FC236}">
                <a16:creationId xmlns:a16="http://schemas.microsoft.com/office/drawing/2014/main" id="{BD243B01-AC79-4072-970E-0F043DDC331D}"/>
              </a:ext>
            </a:extLst>
          </p:cNvPr>
          <p:cNvSpPr>
            <a:spLocks noChangeAspect="1"/>
          </p:cNvSpPr>
          <p:nvPr userDrawn="1"/>
        </p:nvSpPr>
        <p:spPr bwMode="auto">
          <a:xfrm>
            <a:off x="1" y="4829174"/>
            <a:ext cx="9515474" cy="151813"/>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bg1"/>
              </a:solidFill>
              <a:effectLst/>
              <a:latin typeface="Arial Regular" charset="0"/>
              <a:cs typeface="Times New Roman" pitchFamily="18" charset="0"/>
            </a:endParaRPr>
          </a:p>
        </p:txBody>
      </p:sp>
      <p:pic>
        <p:nvPicPr>
          <p:cNvPr id="6" name="Picture 5">
            <a:extLst>
              <a:ext uri="{FF2B5EF4-FFF2-40B4-BE49-F238E27FC236}">
                <a16:creationId xmlns:a16="http://schemas.microsoft.com/office/drawing/2014/main" id="{DA28700E-2D8C-493C-9197-3272A8073A0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4850" y="5514388"/>
            <a:ext cx="4861365" cy="857250"/>
          </a:xfrm>
          <a:prstGeom prst="rect">
            <a:avLst/>
          </a:prstGeom>
        </p:spPr>
      </p:pic>
    </p:spTree>
    <p:extLst>
      <p:ext uri="{BB962C8B-B14F-4D97-AF65-F5344CB8AC3E}">
        <p14:creationId xmlns:p14="http://schemas.microsoft.com/office/powerpoint/2010/main" val="3141073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AAD2-7B50-4A6B-B021-614E823FC8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141D45-2B2C-4015-9523-4972B8A296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50723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A9B8BF-326A-46AB-8D22-D46629C021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4949048"/>
          </a:xfrm>
          <a:prstGeom prst="rect">
            <a:avLst/>
          </a:prstGeom>
        </p:spPr>
      </p:pic>
      <p:sp>
        <p:nvSpPr>
          <p:cNvPr id="5" name="Title 1">
            <a:extLst>
              <a:ext uri="{FF2B5EF4-FFF2-40B4-BE49-F238E27FC236}">
                <a16:creationId xmlns:a16="http://schemas.microsoft.com/office/drawing/2014/main" id="{374DB559-FF06-4D9C-98E4-FDEA1F3F06D1}"/>
              </a:ext>
            </a:extLst>
          </p:cNvPr>
          <p:cNvSpPr>
            <a:spLocks noGrp="1"/>
          </p:cNvSpPr>
          <p:nvPr>
            <p:ph type="ctrTitle"/>
          </p:nvPr>
        </p:nvSpPr>
        <p:spPr>
          <a:xfrm>
            <a:off x="581024" y="5153025"/>
            <a:ext cx="8934451" cy="942975"/>
          </a:xfrm>
        </p:spPr>
        <p:txBody>
          <a:bodyPr anchor="t">
            <a:normAutofit/>
          </a:bodyPr>
          <a:lstStyle>
            <a:lvl1pPr algn="l">
              <a:defRPr sz="3200"/>
            </a:lvl1pPr>
          </a:lstStyle>
          <a:p>
            <a:r>
              <a:rPr lang="en-US"/>
              <a:t>Click to edit Master title style</a:t>
            </a:r>
          </a:p>
        </p:txBody>
      </p:sp>
      <p:sp>
        <p:nvSpPr>
          <p:cNvPr id="6" name="Rectangle 5">
            <a:extLst>
              <a:ext uri="{FF2B5EF4-FFF2-40B4-BE49-F238E27FC236}">
                <a16:creationId xmlns:a16="http://schemas.microsoft.com/office/drawing/2014/main" id="{E834B1F5-77DB-46CA-ACB9-140A54CCFAA6}"/>
              </a:ext>
            </a:extLst>
          </p:cNvPr>
          <p:cNvSpPr>
            <a:spLocks noChangeAspect="1"/>
          </p:cNvSpPr>
          <p:nvPr userDrawn="1"/>
        </p:nvSpPr>
        <p:spPr bwMode="auto">
          <a:xfrm>
            <a:off x="8952090" y="4829175"/>
            <a:ext cx="3239911" cy="148408"/>
          </a:xfrm>
          <a:prstGeom prst="rect">
            <a:avLst/>
          </a:prstGeom>
          <a:solidFill>
            <a:srgbClr val="00ADE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accent3"/>
              </a:solidFill>
              <a:effectLst/>
              <a:latin typeface="Arial Regular" charset="0"/>
              <a:cs typeface="Times New Roman" pitchFamily="18" charset="0"/>
            </a:endParaRPr>
          </a:p>
        </p:txBody>
      </p:sp>
      <p:sp>
        <p:nvSpPr>
          <p:cNvPr id="7" name="Rectangle 6">
            <a:extLst>
              <a:ext uri="{FF2B5EF4-FFF2-40B4-BE49-F238E27FC236}">
                <a16:creationId xmlns:a16="http://schemas.microsoft.com/office/drawing/2014/main" id="{AD7ED690-39DC-44C4-83AF-65749865C90E}"/>
              </a:ext>
            </a:extLst>
          </p:cNvPr>
          <p:cNvSpPr>
            <a:spLocks noChangeAspect="1"/>
          </p:cNvSpPr>
          <p:nvPr userDrawn="1"/>
        </p:nvSpPr>
        <p:spPr bwMode="auto">
          <a:xfrm>
            <a:off x="1" y="4829174"/>
            <a:ext cx="9515474" cy="151813"/>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bg1"/>
              </a:solidFill>
              <a:effectLst/>
              <a:latin typeface="Arial Regular" charset="0"/>
              <a:cs typeface="Times New Roman" pitchFamily="18" charset="0"/>
            </a:endParaRPr>
          </a:p>
        </p:txBody>
      </p:sp>
    </p:spTree>
    <p:extLst>
      <p:ext uri="{BB962C8B-B14F-4D97-AF65-F5344CB8AC3E}">
        <p14:creationId xmlns:p14="http://schemas.microsoft.com/office/powerpoint/2010/main" val="11831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A88EA-6C4E-445A-ABE9-BDE2FB3206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7301C4-2143-4651-857A-13F69FBE33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969897-1B61-4E01-B42F-674F87FFDF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0819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BA799-9E3B-4DD4-A5D6-63B93364A15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20615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EF98B8-7B5C-48AE-A296-0EF402CF554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0"/>
            <a:ext cx="12191997" cy="4949048"/>
          </a:xfrm>
          <a:prstGeom prst="rect">
            <a:avLst/>
          </a:prstGeom>
        </p:spPr>
      </p:pic>
      <p:sp>
        <p:nvSpPr>
          <p:cNvPr id="3" name="Title 1">
            <a:extLst>
              <a:ext uri="{FF2B5EF4-FFF2-40B4-BE49-F238E27FC236}">
                <a16:creationId xmlns:a16="http://schemas.microsoft.com/office/drawing/2014/main" id="{F78FD4C8-7D07-43F2-A680-68BD214564CC}"/>
              </a:ext>
            </a:extLst>
          </p:cNvPr>
          <p:cNvSpPr>
            <a:spLocks noGrp="1"/>
          </p:cNvSpPr>
          <p:nvPr>
            <p:ph type="ctrTitle"/>
          </p:nvPr>
        </p:nvSpPr>
        <p:spPr>
          <a:xfrm>
            <a:off x="371476" y="5153025"/>
            <a:ext cx="9144000" cy="1181100"/>
          </a:xfrm>
        </p:spPr>
        <p:txBody>
          <a:bodyPr anchor="t">
            <a:normAutofit/>
          </a:bodyPr>
          <a:lstStyle>
            <a:lvl1pPr algn="l">
              <a:defRPr sz="3200"/>
            </a:lvl1pPr>
          </a:lstStyle>
          <a:p>
            <a:r>
              <a:rPr lang="en-US"/>
              <a:t>Click to edit Master title style</a:t>
            </a:r>
          </a:p>
        </p:txBody>
      </p:sp>
      <p:sp>
        <p:nvSpPr>
          <p:cNvPr id="5" name="Rectangle 4">
            <a:extLst>
              <a:ext uri="{FF2B5EF4-FFF2-40B4-BE49-F238E27FC236}">
                <a16:creationId xmlns:a16="http://schemas.microsoft.com/office/drawing/2014/main" id="{365AFD6F-4B4D-48DC-B524-3430F8524361}"/>
              </a:ext>
            </a:extLst>
          </p:cNvPr>
          <p:cNvSpPr>
            <a:spLocks noChangeAspect="1"/>
          </p:cNvSpPr>
          <p:nvPr userDrawn="1"/>
        </p:nvSpPr>
        <p:spPr bwMode="auto">
          <a:xfrm>
            <a:off x="8952090" y="4829175"/>
            <a:ext cx="3239911" cy="148408"/>
          </a:xfrm>
          <a:prstGeom prst="rect">
            <a:avLst/>
          </a:prstGeom>
          <a:solidFill>
            <a:srgbClr val="00ADE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accent3"/>
              </a:solidFill>
              <a:effectLst/>
              <a:latin typeface="Arial Regular" charset="0"/>
              <a:cs typeface="Times New Roman" pitchFamily="18" charset="0"/>
            </a:endParaRPr>
          </a:p>
        </p:txBody>
      </p:sp>
      <p:sp>
        <p:nvSpPr>
          <p:cNvPr id="6" name="Rectangle 5">
            <a:extLst>
              <a:ext uri="{FF2B5EF4-FFF2-40B4-BE49-F238E27FC236}">
                <a16:creationId xmlns:a16="http://schemas.microsoft.com/office/drawing/2014/main" id="{2457261A-B8EB-4A1E-ABAB-E85525F06198}"/>
              </a:ext>
            </a:extLst>
          </p:cNvPr>
          <p:cNvSpPr>
            <a:spLocks noChangeAspect="1"/>
          </p:cNvSpPr>
          <p:nvPr userDrawn="1"/>
        </p:nvSpPr>
        <p:spPr bwMode="auto">
          <a:xfrm>
            <a:off x="1" y="4829174"/>
            <a:ext cx="9515474" cy="151813"/>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bg1"/>
              </a:solidFill>
              <a:effectLst/>
              <a:latin typeface="Arial Regular" charset="0"/>
              <a:cs typeface="Times New Roman" pitchFamily="18" charset="0"/>
            </a:endParaRPr>
          </a:p>
        </p:txBody>
      </p:sp>
    </p:spTree>
    <p:extLst>
      <p:ext uri="{BB962C8B-B14F-4D97-AF65-F5344CB8AC3E}">
        <p14:creationId xmlns:p14="http://schemas.microsoft.com/office/powerpoint/2010/main" val="431961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EF98B8-7B5C-48AE-A296-0EF402CF554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0"/>
            <a:ext cx="12191997" cy="4949048"/>
          </a:xfrm>
          <a:prstGeom prst="rect">
            <a:avLst/>
          </a:prstGeom>
        </p:spPr>
      </p:pic>
      <p:sp>
        <p:nvSpPr>
          <p:cNvPr id="3" name="Title 1">
            <a:extLst>
              <a:ext uri="{FF2B5EF4-FFF2-40B4-BE49-F238E27FC236}">
                <a16:creationId xmlns:a16="http://schemas.microsoft.com/office/drawing/2014/main" id="{F78FD4C8-7D07-43F2-A680-68BD214564CC}"/>
              </a:ext>
            </a:extLst>
          </p:cNvPr>
          <p:cNvSpPr>
            <a:spLocks noGrp="1"/>
          </p:cNvSpPr>
          <p:nvPr>
            <p:ph type="ctrTitle"/>
          </p:nvPr>
        </p:nvSpPr>
        <p:spPr>
          <a:xfrm>
            <a:off x="371476" y="5153025"/>
            <a:ext cx="9144000" cy="1181100"/>
          </a:xfrm>
        </p:spPr>
        <p:txBody>
          <a:bodyPr anchor="t">
            <a:normAutofit/>
          </a:bodyPr>
          <a:lstStyle>
            <a:lvl1pPr algn="l">
              <a:defRPr sz="3200"/>
            </a:lvl1pPr>
          </a:lstStyle>
          <a:p>
            <a:r>
              <a:rPr lang="en-US"/>
              <a:t>Click to edit Master title style</a:t>
            </a:r>
          </a:p>
        </p:txBody>
      </p:sp>
      <p:sp>
        <p:nvSpPr>
          <p:cNvPr id="5" name="Rectangle 4">
            <a:extLst>
              <a:ext uri="{FF2B5EF4-FFF2-40B4-BE49-F238E27FC236}">
                <a16:creationId xmlns:a16="http://schemas.microsoft.com/office/drawing/2014/main" id="{365AFD6F-4B4D-48DC-B524-3430F8524361}"/>
              </a:ext>
            </a:extLst>
          </p:cNvPr>
          <p:cNvSpPr>
            <a:spLocks noChangeAspect="1"/>
          </p:cNvSpPr>
          <p:nvPr userDrawn="1"/>
        </p:nvSpPr>
        <p:spPr bwMode="auto">
          <a:xfrm>
            <a:off x="8952090" y="4829175"/>
            <a:ext cx="3239911" cy="148408"/>
          </a:xfrm>
          <a:prstGeom prst="rect">
            <a:avLst/>
          </a:prstGeom>
          <a:solidFill>
            <a:srgbClr val="00ADE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accent3"/>
              </a:solidFill>
              <a:effectLst/>
              <a:latin typeface="Arial Regular" charset="0"/>
              <a:cs typeface="Times New Roman" pitchFamily="18" charset="0"/>
            </a:endParaRPr>
          </a:p>
        </p:txBody>
      </p:sp>
      <p:sp>
        <p:nvSpPr>
          <p:cNvPr id="6" name="Rectangle 5">
            <a:extLst>
              <a:ext uri="{FF2B5EF4-FFF2-40B4-BE49-F238E27FC236}">
                <a16:creationId xmlns:a16="http://schemas.microsoft.com/office/drawing/2014/main" id="{2457261A-B8EB-4A1E-ABAB-E85525F06198}"/>
              </a:ext>
            </a:extLst>
          </p:cNvPr>
          <p:cNvSpPr>
            <a:spLocks noChangeAspect="1"/>
          </p:cNvSpPr>
          <p:nvPr userDrawn="1"/>
        </p:nvSpPr>
        <p:spPr bwMode="auto">
          <a:xfrm>
            <a:off x="1" y="4829174"/>
            <a:ext cx="9515474" cy="151813"/>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bg1"/>
              </a:solidFill>
              <a:effectLst/>
              <a:latin typeface="Arial Regular" charset="0"/>
              <a:cs typeface="Times New Roman" pitchFamily="18" charset="0"/>
            </a:endParaRPr>
          </a:p>
        </p:txBody>
      </p:sp>
    </p:spTree>
    <p:extLst>
      <p:ext uri="{BB962C8B-B14F-4D97-AF65-F5344CB8AC3E}">
        <p14:creationId xmlns:p14="http://schemas.microsoft.com/office/powerpoint/2010/main" val="3865110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EF98B8-7B5C-48AE-A296-0EF402CF554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0"/>
            <a:ext cx="12191997" cy="4949047"/>
          </a:xfrm>
          <a:prstGeom prst="rect">
            <a:avLst/>
          </a:prstGeom>
        </p:spPr>
      </p:pic>
      <p:sp>
        <p:nvSpPr>
          <p:cNvPr id="3" name="Title 1">
            <a:extLst>
              <a:ext uri="{FF2B5EF4-FFF2-40B4-BE49-F238E27FC236}">
                <a16:creationId xmlns:a16="http://schemas.microsoft.com/office/drawing/2014/main" id="{F78FD4C8-7D07-43F2-A680-68BD214564CC}"/>
              </a:ext>
            </a:extLst>
          </p:cNvPr>
          <p:cNvSpPr>
            <a:spLocks noGrp="1"/>
          </p:cNvSpPr>
          <p:nvPr>
            <p:ph type="ctrTitle"/>
          </p:nvPr>
        </p:nvSpPr>
        <p:spPr>
          <a:xfrm>
            <a:off x="371476" y="5153025"/>
            <a:ext cx="9144000" cy="1181100"/>
          </a:xfrm>
        </p:spPr>
        <p:txBody>
          <a:bodyPr anchor="t">
            <a:normAutofit/>
          </a:bodyPr>
          <a:lstStyle>
            <a:lvl1pPr algn="l">
              <a:defRPr sz="3200"/>
            </a:lvl1pPr>
          </a:lstStyle>
          <a:p>
            <a:r>
              <a:rPr lang="en-US"/>
              <a:t>Click to edit Master title style</a:t>
            </a:r>
          </a:p>
        </p:txBody>
      </p:sp>
      <p:sp>
        <p:nvSpPr>
          <p:cNvPr id="5" name="Rectangle 4">
            <a:extLst>
              <a:ext uri="{FF2B5EF4-FFF2-40B4-BE49-F238E27FC236}">
                <a16:creationId xmlns:a16="http://schemas.microsoft.com/office/drawing/2014/main" id="{365AFD6F-4B4D-48DC-B524-3430F8524361}"/>
              </a:ext>
            </a:extLst>
          </p:cNvPr>
          <p:cNvSpPr>
            <a:spLocks noChangeAspect="1"/>
          </p:cNvSpPr>
          <p:nvPr userDrawn="1"/>
        </p:nvSpPr>
        <p:spPr bwMode="auto">
          <a:xfrm>
            <a:off x="8952090" y="4829175"/>
            <a:ext cx="3239911" cy="148408"/>
          </a:xfrm>
          <a:prstGeom prst="rect">
            <a:avLst/>
          </a:prstGeom>
          <a:solidFill>
            <a:srgbClr val="00ADE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accent3"/>
              </a:solidFill>
              <a:effectLst/>
              <a:latin typeface="Arial Regular" charset="0"/>
              <a:cs typeface="Times New Roman" pitchFamily="18" charset="0"/>
            </a:endParaRPr>
          </a:p>
        </p:txBody>
      </p:sp>
      <p:sp>
        <p:nvSpPr>
          <p:cNvPr id="6" name="Rectangle 5">
            <a:extLst>
              <a:ext uri="{FF2B5EF4-FFF2-40B4-BE49-F238E27FC236}">
                <a16:creationId xmlns:a16="http://schemas.microsoft.com/office/drawing/2014/main" id="{2457261A-B8EB-4A1E-ABAB-E85525F06198}"/>
              </a:ext>
            </a:extLst>
          </p:cNvPr>
          <p:cNvSpPr>
            <a:spLocks noChangeAspect="1"/>
          </p:cNvSpPr>
          <p:nvPr userDrawn="1"/>
        </p:nvSpPr>
        <p:spPr bwMode="auto">
          <a:xfrm>
            <a:off x="1" y="4829174"/>
            <a:ext cx="9515474" cy="151813"/>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bg1"/>
              </a:solidFill>
              <a:effectLst/>
              <a:latin typeface="Arial Regular" charset="0"/>
              <a:cs typeface="Times New Roman" pitchFamily="18" charset="0"/>
            </a:endParaRPr>
          </a:p>
        </p:txBody>
      </p:sp>
    </p:spTree>
    <p:extLst>
      <p:ext uri="{BB962C8B-B14F-4D97-AF65-F5344CB8AC3E}">
        <p14:creationId xmlns:p14="http://schemas.microsoft.com/office/powerpoint/2010/main" val="3562974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17875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heading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BC705FA-3E1E-499B-9B0B-C623B9EEDE55}"/>
              </a:ext>
            </a:extLst>
          </p:cNvPr>
          <p:cNvSpPr>
            <a:spLocks noGrp="1"/>
          </p:cNvSpPr>
          <p:nvPr>
            <p:ph type="sldNum" sz="quarter" idx="11"/>
          </p:nvPr>
        </p:nvSpPr>
        <p:spPr>
          <a:solidFill>
            <a:schemeClr val="bg2"/>
          </a:solidFill>
        </p:spPr>
        <p:txBody>
          <a:bodyPr/>
          <a:lstStyle>
            <a:lvl1pPr>
              <a:defRPr>
                <a:solidFill>
                  <a:schemeClr val="bg1"/>
                </a:solidFill>
              </a:defRPr>
            </a:lvl1pPr>
          </a:lstStyle>
          <a:p>
            <a:pPr>
              <a:defRPr/>
            </a:pPr>
            <a:fld id="{FD782E16-99D3-D743-B442-BEC2B47D5716}" type="slidenum">
              <a:rPr lang="en-US" smtClean="0"/>
              <a:pPr>
                <a:defRPr/>
              </a:pPr>
              <a:t>‹#›</a:t>
            </a:fld>
            <a:endParaRPr lang="en-US"/>
          </a:p>
        </p:txBody>
      </p:sp>
      <p:sp>
        <p:nvSpPr>
          <p:cNvPr id="7" name="Title 6">
            <a:extLst>
              <a:ext uri="{FF2B5EF4-FFF2-40B4-BE49-F238E27FC236}">
                <a16:creationId xmlns:a16="http://schemas.microsoft.com/office/drawing/2014/main" id="{68D8E685-3C9A-401F-BD03-DE791620C56D}"/>
              </a:ext>
            </a:extLst>
          </p:cNvPr>
          <p:cNvSpPr>
            <a:spLocks noGrp="1"/>
          </p:cNvSpPr>
          <p:nvPr>
            <p:ph type="title"/>
          </p:nvPr>
        </p:nvSpPr>
        <p:spPr/>
        <p:txBody>
          <a:bodyPr/>
          <a:lstStyle/>
          <a:p>
            <a:r>
              <a:rPr lang="en-US"/>
              <a:t>Click to edit Master title style</a:t>
            </a:r>
            <a:endParaRPr lang="en-GB"/>
          </a:p>
        </p:txBody>
      </p:sp>
      <p:sp>
        <p:nvSpPr>
          <p:cNvPr id="19" name="Text Placeholder 11">
            <a:extLst>
              <a:ext uri="{FF2B5EF4-FFF2-40B4-BE49-F238E27FC236}">
                <a16:creationId xmlns:a16="http://schemas.microsoft.com/office/drawing/2014/main" id="{E208CB61-8C49-453F-810B-D13013294E3E}"/>
              </a:ext>
            </a:extLst>
          </p:cNvPr>
          <p:cNvSpPr>
            <a:spLocks noGrp="1"/>
          </p:cNvSpPr>
          <p:nvPr>
            <p:ph type="body" sz="quarter" idx="16"/>
          </p:nvPr>
        </p:nvSpPr>
        <p:spPr>
          <a:xfrm>
            <a:off x="273600" y="908050"/>
            <a:ext cx="11642400" cy="360363"/>
          </a:xfrm>
        </p:spPr>
        <p:txBody>
          <a:bodyPr anchor="ctr">
            <a:noAutofit/>
          </a:bodyPr>
          <a:lstStyle>
            <a:lvl1pPr algn="just">
              <a:defRPr sz="1400" b="0"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448438928"/>
      </p:ext>
    </p:extLst>
  </p:cSld>
  <p:clrMapOvr>
    <a:masterClrMapping/>
  </p:clrMapOvr>
  <p:extLst>
    <p:ext uri="{DCECCB84-F9BA-43D5-87BE-67443E8EF086}">
      <p15:sldGuideLst xmlns:p15="http://schemas.microsoft.com/office/powerpoint/2012/main">
        <p15:guide id="2" pos="16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Layout with one conten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5E805-5678-4BF0-AC5E-69F129B6A288}"/>
              </a:ext>
            </a:extLst>
          </p:cNvPr>
          <p:cNvSpPr>
            <a:spLocks noGrp="1"/>
          </p:cNvSpPr>
          <p:nvPr>
            <p:ph type="title" hasCustomPrompt="1"/>
          </p:nvPr>
        </p:nvSpPr>
        <p:spPr>
          <a:xfrm>
            <a:off x="274320" y="36576"/>
            <a:ext cx="11640312" cy="393050"/>
          </a:xfrm>
        </p:spPr>
        <p:txBody>
          <a:bodyPr/>
          <a:lstStyle>
            <a:lvl1pPr>
              <a:defRPr/>
            </a:lvl1pPr>
          </a:lstStyle>
          <a:p>
            <a:r>
              <a:rPr lang="en-US"/>
              <a:t>CLICK TO EDIT MASTER TITLE STYLE</a:t>
            </a:r>
          </a:p>
        </p:txBody>
      </p:sp>
      <p:sp>
        <p:nvSpPr>
          <p:cNvPr id="3" name="Slide Number Placeholder 2">
            <a:extLst>
              <a:ext uri="{FF2B5EF4-FFF2-40B4-BE49-F238E27FC236}">
                <a16:creationId xmlns:a16="http://schemas.microsoft.com/office/drawing/2014/main" id="{7042FE28-181A-48AC-BA62-6EE7FE2B4254}"/>
              </a:ext>
            </a:extLst>
          </p:cNvPr>
          <p:cNvSpPr>
            <a:spLocks noGrp="1"/>
          </p:cNvSpPr>
          <p:nvPr>
            <p:ph type="sldNum" sz="quarter" idx="10"/>
          </p:nvPr>
        </p:nvSpPr>
        <p:spPr>
          <a:xfrm>
            <a:off x="274320" y="6350000"/>
            <a:ext cx="365760" cy="365760"/>
          </a:xfrm>
        </p:spPr>
        <p:txBody>
          <a:bodyPr/>
          <a:lstStyle/>
          <a:p>
            <a:pPr>
              <a:defRPr/>
            </a:pPr>
            <a:fld id="{FD782E16-99D3-D743-B442-BEC2B47D5716}" type="slidenum">
              <a:rPr lang="en-US" smtClean="0"/>
              <a:pPr>
                <a:defRPr/>
              </a:pPr>
              <a:t>‹#›</a:t>
            </a:fld>
            <a:endParaRPr lang="en-US"/>
          </a:p>
        </p:txBody>
      </p:sp>
      <p:sp>
        <p:nvSpPr>
          <p:cNvPr id="4" name="Footer Placeholder 3">
            <a:extLst>
              <a:ext uri="{FF2B5EF4-FFF2-40B4-BE49-F238E27FC236}">
                <a16:creationId xmlns:a16="http://schemas.microsoft.com/office/drawing/2014/main" id="{BEA9A857-C835-4C07-9177-57C6ADF39E7A}"/>
              </a:ext>
            </a:extLst>
          </p:cNvPr>
          <p:cNvSpPr>
            <a:spLocks noGrp="1"/>
          </p:cNvSpPr>
          <p:nvPr>
            <p:ph type="ftr" sz="quarter" idx="11"/>
          </p:nvPr>
        </p:nvSpPr>
        <p:spPr>
          <a:xfrm>
            <a:off x="716774" y="6350000"/>
            <a:ext cx="9235440" cy="365125"/>
          </a:xfrm>
        </p:spPr>
        <p:txBody>
          <a:bodyPr/>
          <a:lstStyle/>
          <a:p>
            <a:pPr>
              <a:defRPr/>
            </a:pPr>
            <a:endParaRPr lang="en-US"/>
          </a:p>
        </p:txBody>
      </p:sp>
      <p:sp>
        <p:nvSpPr>
          <p:cNvPr id="9" name="Content Placeholder 8">
            <a:extLst>
              <a:ext uri="{FF2B5EF4-FFF2-40B4-BE49-F238E27FC236}">
                <a16:creationId xmlns:a16="http://schemas.microsoft.com/office/drawing/2014/main" id="{6000AC6E-B0DC-4146-A5E6-F2686546856C}"/>
              </a:ext>
            </a:extLst>
          </p:cNvPr>
          <p:cNvSpPr>
            <a:spLocks noGrp="1"/>
          </p:cNvSpPr>
          <p:nvPr>
            <p:ph sz="quarter" idx="14" hasCustomPrompt="1"/>
          </p:nvPr>
        </p:nvSpPr>
        <p:spPr>
          <a:xfrm>
            <a:off x="274320" y="470116"/>
            <a:ext cx="11640311" cy="337489"/>
          </a:xfrm>
        </p:spPr>
        <p:txBody>
          <a:bodyPr/>
          <a:lstStyle>
            <a:lvl1pPr marL="0" marR="0" indent="0" algn="just" defTabSz="914400" rtl="0" eaLnBrk="0" fontAlgn="base" latinLnBrk="0" hangingPunct="0">
              <a:lnSpc>
                <a:spcPct val="100000"/>
              </a:lnSpc>
              <a:spcBef>
                <a:spcPts val="1800"/>
              </a:spcBef>
              <a:spcAft>
                <a:spcPct val="0"/>
              </a:spcAft>
              <a:buClr>
                <a:srgbClr val="404040"/>
              </a:buClr>
              <a:buSzTx/>
              <a:buFontTx/>
              <a:buNone/>
              <a:tabLst/>
              <a:defRPr sz="1800" b="0" i="1" u="none">
                <a:solidFill>
                  <a:srgbClr val="7F7F7F"/>
                </a:solidFill>
              </a:defRPr>
            </a:lvl1pPr>
          </a:lstStyle>
          <a:p>
            <a:pPr lvl="0"/>
            <a:r>
              <a:rPr lang="en-US" b="0" i="1" u="none"/>
              <a:t>Click to edit master title style</a:t>
            </a:r>
            <a:endParaRPr lang="en-US"/>
          </a:p>
        </p:txBody>
      </p:sp>
      <p:sp>
        <p:nvSpPr>
          <p:cNvPr id="21" name="Text Placeholder 20">
            <a:extLst>
              <a:ext uri="{FF2B5EF4-FFF2-40B4-BE49-F238E27FC236}">
                <a16:creationId xmlns:a16="http://schemas.microsoft.com/office/drawing/2014/main" id="{DAC5BD66-5D20-43B5-AB81-9111B450DAE8}"/>
              </a:ext>
            </a:extLst>
          </p:cNvPr>
          <p:cNvSpPr>
            <a:spLocks noGrp="1"/>
          </p:cNvSpPr>
          <p:nvPr>
            <p:ph type="body" sz="quarter" idx="15"/>
          </p:nvPr>
        </p:nvSpPr>
        <p:spPr>
          <a:xfrm>
            <a:off x="274320" y="1063602"/>
            <a:ext cx="11640311" cy="338131"/>
          </a:xfrm>
        </p:spPr>
        <p:txBody>
          <a:bodyPr/>
          <a:lstStyle>
            <a:lvl1pPr algn="ctr">
              <a:defRPr b="1"/>
            </a:lvl1pPr>
          </a:lstStyle>
          <a:p>
            <a:pPr lvl="0"/>
            <a:r>
              <a:rPr lang="en-US"/>
              <a:t>Click to edit Master text style</a:t>
            </a:r>
          </a:p>
        </p:txBody>
      </p:sp>
      <p:sp>
        <p:nvSpPr>
          <p:cNvPr id="26" name="Content Placeholder 25">
            <a:extLst>
              <a:ext uri="{FF2B5EF4-FFF2-40B4-BE49-F238E27FC236}">
                <a16:creationId xmlns:a16="http://schemas.microsoft.com/office/drawing/2014/main" id="{4065EBE8-A1E9-4066-B2FD-2008890D0C2E}"/>
              </a:ext>
            </a:extLst>
          </p:cNvPr>
          <p:cNvSpPr>
            <a:spLocks noGrp="1"/>
          </p:cNvSpPr>
          <p:nvPr>
            <p:ph sz="quarter" idx="16"/>
          </p:nvPr>
        </p:nvSpPr>
        <p:spPr>
          <a:xfrm>
            <a:off x="274320" y="1444752"/>
            <a:ext cx="11640311" cy="4782312"/>
          </a:xfrm>
        </p:spPr>
        <p:txBody>
          <a:bodyPr/>
          <a:lstStyle>
            <a:lvl1pPr>
              <a:lnSpc>
                <a:spcPct val="100000"/>
              </a:lnSpc>
              <a:spcBef>
                <a:spcPts val="0"/>
              </a:spcBef>
              <a:defRPr/>
            </a:lvl1pPr>
            <a:lvl2pPr>
              <a:lnSpc>
                <a:spcPct val="100000"/>
              </a:lnSpc>
              <a:defRPr/>
            </a:lvl2pPr>
            <a:lvl3pPr marL="285750" indent="-285750">
              <a:buFont typeface="Wingdings" panose="05000000000000000000" pitchFamily="2" charset="2"/>
              <a:buChar char="Ø"/>
              <a:defRPr/>
            </a:lvl3pPr>
            <a:lvl4pPr marL="831850" indent="-285750">
              <a:lnSpc>
                <a:spcPct val="100000"/>
              </a:lnSpc>
              <a:buFont typeface="Wingdings" panose="05000000000000000000" pitchFamily="2" charset="2"/>
              <a:buChar char="Ø"/>
              <a:defRPr/>
            </a:lvl4pPr>
            <a:lvl5pPr marL="1196975" indent="-285750">
              <a:lnSpc>
                <a:spcPct val="100000"/>
              </a:lnSpc>
              <a:buFont typeface="Arial" panose="020B0604020202020204" pitchFamily="34" charset="0"/>
              <a:buChar char="‒"/>
              <a:defRPr/>
            </a:lvl5pPr>
          </a:lstStyle>
          <a:p>
            <a:pPr lvl="0"/>
            <a:r>
              <a:rPr lang="en-US"/>
              <a:t>Click to edit Master text styles</a:t>
            </a:r>
          </a:p>
          <a:p>
            <a:pPr lvl="1"/>
            <a:r>
              <a:rPr lang="en-US"/>
              <a:t>Second level</a:t>
            </a:r>
          </a:p>
          <a:p>
            <a:pPr lvl="3"/>
            <a:r>
              <a:rPr lang="en-US"/>
              <a:t>Third level</a:t>
            </a:r>
          </a:p>
          <a:p>
            <a:pPr lvl="4"/>
            <a:r>
              <a:rPr lang="en-US"/>
              <a:t>Fourth level</a:t>
            </a:r>
          </a:p>
        </p:txBody>
      </p:sp>
      <p:pic>
        <p:nvPicPr>
          <p:cNvPr id="15" name="Picture 14">
            <a:extLst>
              <a:ext uri="{FF2B5EF4-FFF2-40B4-BE49-F238E27FC236}">
                <a16:creationId xmlns:a16="http://schemas.microsoft.com/office/drawing/2014/main" id="{13BB0551-9868-48C0-8E55-D7922CAB74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41719" y="6389096"/>
            <a:ext cx="1793683" cy="456855"/>
          </a:xfrm>
          <a:prstGeom prst="rect">
            <a:avLst/>
          </a:prstGeom>
        </p:spPr>
      </p:pic>
      <p:grpSp>
        <p:nvGrpSpPr>
          <p:cNvPr id="14" name="Group 13">
            <a:extLst>
              <a:ext uri="{FF2B5EF4-FFF2-40B4-BE49-F238E27FC236}">
                <a16:creationId xmlns:a16="http://schemas.microsoft.com/office/drawing/2014/main" id="{7138E4D9-13B8-4098-85A0-734BB1D3CC56}"/>
              </a:ext>
            </a:extLst>
          </p:cNvPr>
          <p:cNvGrpSpPr/>
          <p:nvPr userDrawn="1"/>
        </p:nvGrpSpPr>
        <p:grpSpPr>
          <a:xfrm>
            <a:off x="-1495867" y="1402882"/>
            <a:ext cx="1218502" cy="4389120"/>
            <a:chOff x="248712" y="1233520"/>
            <a:chExt cx="1218502" cy="4389120"/>
          </a:xfrm>
        </p:grpSpPr>
        <p:graphicFrame>
          <p:nvGraphicFramePr>
            <p:cNvPr id="16" name="Content Placeholder 7">
              <a:extLst>
                <a:ext uri="{FF2B5EF4-FFF2-40B4-BE49-F238E27FC236}">
                  <a16:creationId xmlns:a16="http://schemas.microsoft.com/office/drawing/2014/main" id="{B4F2BD6C-15A3-439F-9AD6-89B2DBA11997}"/>
                </a:ext>
              </a:extLst>
            </p:cNvPr>
            <p:cNvGraphicFramePr>
              <a:graphicFrameLocks/>
            </p:cNvGraphicFramePr>
            <p:nvPr/>
          </p:nvGraphicFramePr>
          <p:xfrm>
            <a:off x="248712" y="1233520"/>
            <a:ext cx="548640" cy="4389120"/>
          </p:xfrm>
          <a:graphic>
            <a:graphicData uri="http://schemas.openxmlformats.org/drawingml/2006/table">
              <a:tbl>
                <a:tblPr firstRow="1" bandRow="1">
                  <a:tableStyleId>{5940675A-B579-460E-94D1-54222C63F5DA}</a:tableStyleId>
                </a:tblPr>
                <a:tblGrid>
                  <a:gridCol w="548640">
                    <a:extLst>
                      <a:ext uri="{9D8B030D-6E8A-4147-A177-3AD203B41FA5}">
                        <a16:colId xmlns:a16="http://schemas.microsoft.com/office/drawing/2014/main" val="583165516"/>
                      </a:ext>
                    </a:extLst>
                  </a:gridCol>
                </a:tblGrid>
                <a:tr h="548640">
                  <a:tc>
                    <a:txBody>
                      <a:bodyPr/>
                      <a:lstStyle/>
                      <a:p>
                        <a:r>
                          <a:rPr lang="en-US" sz="1000">
                            <a:solidFill>
                              <a:schemeClr val="bg1"/>
                            </a:solidFill>
                            <a:latin typeface="+mn-lt"/>
                          </a:rPr>
                          <a:t>R 038</a:t>
                        </a:r>
                      </a:p>
                      <a:p>
                        <a:r>
                          <a:rPr lang="en-US" sz="1000">
                            <a:solidFill>
                              <a:schemeClr val="bg1"/>
                            </a:solidFill>
                            <a:latin typeface="+mn-lt"/>
                          </a:rPr>
                          <a:t>G 038</a:t>
                        </a:r>
                      </a:p>
                      <a:p>
                        <a:r>
                          <a:rPr lang="en-US" sz="1000">
                            <a:solidFill>
                              <a:schemeClr val="bg1"/>
                            </a:solidFill>
                            <a:latin typeface="+mn-lt"/>
                          </a:rPr>
                          <a:t>B 038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62626"/>
                      </a:solidFill>
                    </a:tcPr>
                  </a:tc>
                  <a:extLst>
                    <a:ext uri="{0D108BD9-81ED-4DB2-BD59-A6C34878D82A}">
                      <a16:rowId xmlns:a16="http://schemas.microsoft.com/office/drawing/2014/main" val="2531752419"/>
                    </a:ext>
                  </a:extLst>
                </a:tr>
                <a:tr h="548640">
                  <a:tc>
                    <a:txBody>
                      <a:bodyPr/>
                      <a:lstStyle/>
                      <a:p>
                        <a:r>
                          <a:rPr lang="en-US" sz="1000">
                            <a:solidFill>
                              <a:schemeClr val="bg1"/>
                            </a:solidFill>
                            <a:latin typeface="+mn-lt"/>
                          </a:rPr>
                          <a:t>R 002</a:t>
                        </a:r>
                      </a:p>
                      <a:p>
                        <a:r>
                          <a:rPr lang="en-US" sz="1000">
                            <a:solidFill>
                              <a:schemeClr val="bg1"/>
                            </a:solidFill>
                            <a:latin typeface="+mn-lt"/>
                          </a:rPr>
                          <a:t>G 031</a:t>
                        </a:r>
                      </a:p>
                      <a:p>
                        <a:r>
                          <a:rPr lang="en-US" sz="1000">
                            <a:solidFill>
                              <a:schemeClr val="bg1"/>
                            </a:solidFill>
                            <a:latin typeface="+mn-lt"/>
                          </a:rPr>
                          <a:t>B 067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21F43"/>
                      </a:solidFill>
                    </a:tcPr>
                  </a:tc>
                  <a:extLst>
                    <a:ext uri="{0D108BD9-81ED-4DB2-BD59-A6C34878D82A}">
                      <a16:rowId xmlns:a16="http://schemas.microsoft.com/office/drawing/2014/main" val="3269978229"/>
                    </a:ext>
                  </a:extLst>
                </a:tr>
                <a:tr h="548640">
                  <a:tc>
                    <a:txBody>
                      <a:bodyPr/>
                      <a:lstStyle/>
                      <a:p>
                        <a:r>
                          <a:rPr lang="en-US" sz="1000">
                            <a:solidFill>
                              <a:schemeClr val="bg1"/>
                            </a:solidFill>
                            <a:latin typeface="+mn-lt"/>
                          </a:rPr>
                          <a:t>R 000</a:t>
                        </a:r>
                      </a:p>
                      <a:p>
                        <a:r>
                          <a:rPr lang="en-US" sz="1000">
                            <a:solidFill>
                              <a:schemeClr val="bg1"/>
                            </a:solidFill>
                            <a:latin typeface="+mn-lt"/>
                          </a:rPr>
                          <a:t>G 173</a:t>
                        </a:r>
                      </a:p>
                      <a:p>
                        <a:r>
                          <a:rPr lang="en-US" sz="1000">
                            <a:solidFill>
                              <a:schemeClr val="bg1"/>
                            </a:solidFill>
                            <a:latin typeface="+mn-lt"/>
                          </a:rPr>
                          <a:t>B 238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ADEE"/>
                      </a:solidFill>
                    </a:tcPr>
                  </a:tc>
                  <a:extLst>
                    <a:ext uri="{0D108BD9-81ED-4DB2-BD59-A6C34878D82A}">
                      <a16:rowId xmlns:a16="http://schemas.microsoft.com/office/drawing/2014/main" val="2135796451"/>
                    </a:ext>
                  </a:extLst>
                </a:tr>
                <a:tr h="548640">
                  <a:tc>
                    <a:txBody>
                      <a:bodyPr/>
                      <a:lstStyle/>
                      <a:p>
                        <a:r>
                          <a:rPr lang="en-US" sz="1000">
                            <a:solidFill>
                              <a:schemeClr val="bg1"/>
                            </a:solidFill>
                            <a:latin typeface="+mn-lt"/>
                          </a:rPr>
                          <a:t>R 005</a:t>
                        </a:r>
                      </a:p>
                      <a:p>
                        <a:r>
                          <a:rPr lang="en-US" sz="1000">
                            <a:solidFill>
                              <a:schemeClr val="bg1"/>
                            </a:solidFill>
                            <a:latin typeface="+mn-lt"/>
                          </a:rPr>
                          <a:t>G 081</a:t>
                        </a:r>
                      </a:p>
                      <a:p>
                        <a:r>
                          <a:rPr lang="en-US" sz="1000">
                            <a:solidFill>
                              <a:schemeClr val="bg1"/>
                            </a:solidFill>
                            <a:latin typeface="+mn-lt"/>
                          </a:rPr>
                          <a:t>B 174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551AE"/>
                      </a:solidFill>
                    </a:tcPr>
                  </a:tc>
                  <a:extLst>
                    <a:ext uri="{0D108BD9-81ED-4DB2-BD59-A6C34878D82A}">
                      <a16:rowId xmlns:a16="http://schemas.microsoft.com/office/drawing/2014/main" val="2122755421"/>
                    </a:ext>
                  </a:extLst>
                </a:tr>
                <a:tr h="548640">
                  <a:tc>
                    <a:txBody>
                      <a:bodyPr/>
                      <a:lstStyle/>
                      <a:p>
                        <a:r>
                          <a:rPr lang="en-US" sz="1000">
                            <a:solidFill>
                              <a:schemeClr val="bg1"/>
                            </a:solidFill>
                            <a:latin typeface="+mn-lt"/>
                          </a:rPr>
                          <a:t>R 127</a:t>
                        </a:r>
                      </a:p>
                      <a:p>
                        <a:r>
                          <a:rPr lang="en-US" sz="1000">
                            <a:solidFill>
                              <a:schemeClr val="bg1"/>
                            </a:solidFill>
                            <a:latin typeface="+mn-lt"/>
                          </a:rPr>
                          <a:t>G 127</a:t>
                        </a:r>
                      </a:p>
                      <a:p>
                        <a:r>
                          <a:rPr lang="en-US" sz="1000">
                            <a:solidFill>
                              <a:schemeClr val="bg1"/>
                            </a:solidFill>
                            <a:latin typeface="+mn-lt"/>
                          </a:rPr>
                          <a:t>B 127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61756554"/>
                    </a:ext>
                  </a:extLst>
                </a:tr>
                <a:tr h="548640">
                  <a:tc>
                    <a:txBody>
                      <a:bodyPr/>
                      <a:lstStyle/>
                      <a:p>
                        <a:r>
                          <a:rPr lang="en-US" sz="1000">
                            <a:latin typeface="+mn-lt"/>
                          </a:rPr>
                          <a:t>R 212</a:t>
                        </a:r>
                      </a:p>
                      <a:p>
                        <a:r>
                          <a:rPr lang="en-US" sz="1000">
                            <a:latin typeface="+mn-lt"/>
                          </a:rPr>
                          <a:t>G 231</a:t>
                        </a:r>
                      </a:p>
                      <a:p>
                        <a:r>
                          <a:rPr lang="en-US" sz="1000">
                            <a:latin typeface="+mn-lt"/>
                          </a:rPr>
                          <a:t>B 254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4E7FE"/>
                      </a:solidFill>
                    </a:tcPr>
                  </a:tc>
                  <a:extLst>
                    <a:ext uri="{0D108BD9-81ED-4DB2-BD59-A6C34878D82A}">
                      <a16:rowId xmlns:a16="http://schemas.microsoft.com/office/drawing/2014/main" val="1155550856"/>
                    </a:ext>
                  </a:extLst>
                </a:tr>
                <a:tr h="548640">
                  <a:tc>
                    <a:txBody>
                      <a:bodyPr/>
                      <a:lstStyle/>
                      <a:p>
                        <a:r>
                          <a:rPr lang="en-US" sz="1000">
                            <a:latin typeface="+mn-lt"/>
                          </a:rPr>
                          <a:t>R 242</a:t>
                        </a:r>
                      </a:p>
                      <a:p>
                        <a:r>
                          <a:rPr lang="en-US" sz="1000">
                            <a:latin typeface="+mn-lt"/>
                          </a:rPr>
                          <a:t>G 242</a:t>
                        </a:r>
                      </a:p>
                      <a:p>
                        <a:r>
                          <a:rPr lang="en-US" sz="1000">
                            <a:latin typeface="+mn-lt"/>
                          </a:rPr>
                          <a:t>B 242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700705627"/>
                    </a:ext>
                  </a:extLst>
                </a:tr>
                <a:tr h="548640">
                  <a:tc>
                    <a:txBody>
                      <a:bodyPr/>
                      <a:lstStyle/>
                      <a:p>
                        <a:r>
                          <a:rPr lang="en-US" sz="1000">
                            <a:latin typeface="+mn-lt"/>
                          </a:rPr>
                          <a:t>R 255</a:t>
                        </a:r>
                      </a:p>
                      <a:p>
                        <a:r>
                          <a:rPr lang="en-US" sz="1000">
                            <a:latin typeface="+mn-lt"/>
                          </a:rPr>
                          <a:t>G 255</a:t>
                        </a:r>
                      </a:p>
                      <a:p>
                        <a:r>
                          <a:rPr lang="en-US" sz="1000">
                            <a:latin typeface="+mn-lt"/>
                          </a:rPr>
                          <a:t>B 255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1426382"/>
                    </a:ext>
                  </a:extLst>
                </a:tr>
              </a:tbl>
            </a:graphicData>
          </a:graphic>
        </p:graphicFrame>
        <p:graphicFrame>
          <p:nvGraphicFramePr>
            <p:cNvPr id="17" name="Content Placeholder 7">
              <a:extLst>
                <a:ext uri="{FF2B5EF4-FFF2-40B4-BE49-F238E27FC236}">
                  <a16:creationId xmlns:a16="http://schemas.microsoft.com/office/drawing/2014/main" id="{D2EC5CCB-D1B7-4912-A053-D5BE614BA8D8}"/>
                </a:ext>
              </a:extLst>
            </p:cNvPr>
            <p:cNvGraphicFramePr>
              <a:graphicFrameLocks/>
            </p:cNvGraphicFramePr>
            <p:nvPr/>
          </p:nvGraphicFramePr>
          <p:xfrm>
            <a:off x="918574" y="1233520"/>
            <a:ext cx="548640" cy="4389120"/>
          </p:xfrm>
          <a:graphic>
            <a:graphicData uri="http://schemas.openxmlformats.org/drawingml/2006/table">
              <a:tbl>
                <a:tblPr firstRow="1" bandRow="1">
                  <a:tableStyleId>{5940675A-B579-460E-94D1-54222C63F5DA}</a:tableStyleId>
                </a:tblPr>
                <a:tblGrid>
                  <a:gridCol w="548640">
                    <a:extLst>
                      <a:ext uri="{9D8B030D-6E8A-4147-A177-3AD203B41FA5}">
                        <a16:colId xmlns:a16="http://schemas.microsoft.com/office/drawing/2014/main" val="583165516"/>
                      </a:ext>
                    </a:extLst>
                  </a:gridCol>
                </a:tblGrid>
                <a:tr h="548640">
                  <a:tc>
                    <a:txBody>
                      <a:bodyPr/>
                      <a:lstStyle/>
                      <a:p>
                        <a:r>
                          <a:rPr lang="en-US" sz="1000">
                            <a:solidFill>
                              <a:schemeClr val="bg1"/>
                            </a:solidFill>
                            <a:latin typeface="+mn-lt"/>
                          </a:rPr>
                          <a:t>R 016</a:t>
                        </a:r>
                      </a:p>
                      <a:p>
                        <a:r>
                          <a:rPr lang="en-US" sz="1000">
                            <a:solidFill>
                              <a:schemeClr val="bg1"/>
                            </a:solidFill>
                            <a:latin typeface="+mn-lt"/>
                          </a:rPr>
                          <a:t>G 126</a:t>
                        </a:r>
                      </a:p>
                      <a:p>
                        <a:r>
                          <a:rPr lang="en-US" sz="1000">
                            <a:solidFill>
                              <a:schemeClr val="bg1"/>
                            </a:solidFill>
                            <a:latin typeface="+mn-lt"/>
                          </a:rPr>
                          <a:t>B 138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7E8A"/>
                      </a:solidFill>
                    </a:tcPr>
                  </a:tc>
                  <a:extLst>
                    <a:ext uri="{0D108BD9-81ED-4DB2-BD59-A6C34878D82A}">
                      <a16:rowId xmlns:a16="http://schemas.microsoft.com/office/drawing/2014/main" val="2531752419"/>
                    </a:ext>
                  </a:extLst>
                </a:tr>
                <a:tr h="548640">
                  <a:tc>
                    <a:txBody>
                      <a:bodyPr/>
                      <a:lstStyle/>
                      <a:p>
                        <a:r>
                          <a:rPr lang="en-US" sz="1000">
                            <a:solidFill>
                              <a:schemeClr val="bg1"/>
                            </a:solidFill>
                            <a:latin typeface="+mn-lt"/>
                          </a:rPr>
                          <a:t>R 072</a:t>
                        </a:r>
                      </a:p>
                      <a:p>
                        <a:r>
                          <a:rPr lang="en-US" sz="1000">
                            <a:solidFill>
                              <a:schemeClr val="bg1"/>
                            </a:solidFill>
                            <a:latin typeface="+mn-lt"/>
                          </a:rPr>
                          <a:t>G 038</a:t>
                        </a:r>
                      </a:p>
                      <a:p>
                        <a:r>
                          <a:rPr lang="en-US" sz="1000">
                            <a:solidFill>
                              <a:schemeClr val="bg1"/>
                            </a:solidFill>
                            <a:latin typeface="+mn-lt"/>
                          </a:rPr>
                          <a:t>B 087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82657"/>
                      </a:solidFill>
                    </a:tcPr>
                  </a:tc>
                  <a:extLst>
                    <a:ext uri="{0D108BD9-81ED-4DB2-BD59-A6C34878D82A}">
                      <a16:rowId xmlns:a16="http://schemas.microsoft.com/office/drawing/2014/main" val="3269978229"/>
                    </a:ext>
                  </a:extLst>
                </a:tr>
                <a:tr h="548640">
                  <a:tc>
                    <a:txBody>
                      <a:bodyPr/>
                      <a:lstStyle/>
                      <a:p>
                        <a:r>
                          <a:rPr lang="en-US" sz="1000">
                            <a:solidFill>
                              <a:schemeClr val="bg1"/>
                            </a:solidFill>
                            <a:latin typeface="+mn-lt"/>
                          </a:rPr>
                          <a:t>R 169</a:t>
                        </a:r>
                      </a:p>
                      <a:p>
                        <a:r>
                          <a:rPr lang="en-US" sz="1000">
                            <a:solidFill>
                              <a:schemeClr val="bg1"/>
                            </a:solidFill>
                            <a:latin typeface="+mn-lt"/>
                          </a:rPr>
                          <a:t>G 000</a:t>
                        </a:r>
                      </a:p>
                      <a:p>
                        <a:r>
                          <a:rPr lang="en-US" sz="1000">
                            <a:solidFill>
                              <a:schemeClr val="bg1"/>
                            </a:solidFill>
                            <a:latin typeface="+mn-lt"/>
                          </a:rPr>
                          <a:t>B 037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0025"/>
                      </a:solidFill>
                    </a:tcPr>
                  </a:tc>
                  <a:extLst>
                    <a:ext uri="{0D108BD9-81ED-4DB2-BD59-A6C34878D82A}">
                      <a16:rowId xmlns:a16="http://schemas.microsoft.com/office/drawing/2014/main" val="2135796451"/>
                    </a:ext>
                  </a:extLst>
                </a:tr>
                <a:tr h="548640">
                  <a:tc>
                    <a:txBody>
                      <a:bodyPr/>
                      <a:lstStyle/>
                      <a:p>
                        <a:r>
                          <a:rPr lang="en-US" sz="1000">
                            <a:solidFill>
                              <a:schemeClr val="bg1"/>
                            </a:solidFill>
                            <a:latin typeface="+mn-lt"/>
                          </a:rPr>
                          <a:t>R 120</a:t>
                        </a:r>
                      </a:p>
                      <a:p>
                        <a:r>
                          <a:rPr lang="en-US" sz="1000">
                            <a:solidFill>
                              <a:schemeClr val="bg1"/>
                            </a:solidFill>
                            <a:latin typeface="+mn-lt"/>
                          </a:rPr>
                          <a:t>G 157</a:t>
                        </a:r>
                      </a:p>
                      <a:p>
                        <a:r>
                          <a:rPr lang="en-US" sz="1000">
                            <a:solidFill>
                              <a:schemeClr val="bg1"/>
                            </a:solidFill>
                            <a:latin typeface="+mn-lt"/>
                          </a:rPr>
                          <a:t>B 074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89D4A"/>
                      </a:solidFill>
                    </a:tcPr>
                  </a:tc>
                  <a:extLst>
                    <a:ext uri="{0D108BD9-81ED-4DB2-BD59-A6C34878D82A}">
                      <a16:rowId xmlns:a16="http://schemas.microsoft.com/office/drawing/2014/main" val="2122755421"/>
                    </a:ext>
                  </a:extLst>
                </a:tr>
                <a:tr h="548640">
                  <a:tc>
                    <a:txBody>
                      <a:bodyPr/>
                      <a:lstStyle/>
                      <a:p>
                        <a:r>
                          <a:rPr lang="en-US" sz="1000">
                            <a:solidFill>
                              <a:schemeClr val="bg1"/>
                            </a:solidFill>
                            <a:latin typeface="+mn-lt"/>
                          </a:rPr>
                          <a:t>R 232</a:t>
                        </a:r>
                      </a:p>
                      <a:p>
                        <a:r>
                          <a:rPr lang="en-US" sz="1000">
                            <a:solidFill>
                              <a:schemeClr val="bg1"/>
                            </a:solidFill>
                            <a:latin typeface="+mn-lt"/>
                          </a:rPr>
                          <a:t>G 119</a:t>
                        </a:r>
                      </a:p>
                      <a:p>
                        <a:r>
                          <a:rPr lang="en-US" sz="1000">
                            <a:solidFill>
                              <a:schemeClr val="bg1"/>
                            </a:solidFill>
                            <a:latin typeface="+mn-lt"/>
                          </a:rPr>
                          <a:t>B 034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87722"/>
                      </a:solidFill>
                    </a:tcPr>
                  </a:tc>
                  <a:extLst>
                    <a:ext uri="{0D108BD9-81ED-4DB2-BD59-A6C34878D82A}">
                      <a16:rowId xmlns:a16="http://schemas.microsoft.com/office/drawing/2014/main" val="161756554"/>
                    </a:ext>
                  </a:extLst>
                </a:tr>
                <a:tr h="548640">
                  <a:tc>
                    <a:txBody>
                      <a:bodyPr/>
                      <a:lstStyle/>
                      <a:p>
                        <a:r>
                          <a:rPr lang="en-US" sz="1000">
                            <a:latin typeface="+mn-lt"/>
                          </a:rPr>
                          <a:t>R 255</a:t>
                        </a:r>
                      </a:p>
                      <a:p>
                        <a:r>
                          <a:rPr lang="en-US" sz="1000">
                            <a:latin typeface="+mn-lt"/>
                          </a:rPr>
                          <a:t>G 199</a:t>
                        </a:r>
                      </a:p>
                      <a:p>
                        <a:r>
                          <a:rPr lang="en-US" sz="1000">
                            <a:latin typeface="+mn-lt"/>
                          </a:rPr>
                          <a:t>B 054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736"/>
                      </a:solidFill>
                    </a:tcPr>
                  </a:tc>
                  <a:extLst>
                    <a:ext uri="{0D108BD9-81ED-4DB2-BD59-A6C34878D82A}">
                      <a16:rowId xmlns:a16="http://schemas.microsoft.com/office/drawing/2014/main" val="1155550856"/>
                    </a:ext>
                  </a:extLst>
                </a:tr>
                <a:tr h="548640">
                  <a:tc>
                    <a:txBody>
                      <a:bodyPr/>
                      <a:lstStyle/>
                      <a:p>
                        <a:r>
                          <a:rPr lang="en-US" sz="1000">
                            <a:latin typeface="+mn-lt"/>
                          </a:rPr>
                          <a:t>R 254</a:t>
                        </a:r>
                      </a:p>
                      <a:p>
                        <a:r>
                          <a:rPr lang="en-US" sz="1000">
                            <a:latin typeface="+mn-lt"/>
                          </a:rPr>
                          <a:t>G 221</a:t>
                        </a:r>
                      </a:p>
                      <a:p>
                        <a:r>
                          <a:rPr lang="en-US" sz="1000">
                            <a:latin typeface="+mn-lt"/>
                          </a:rPr>
                          <a:t>B 205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700705627"/>
                    </a:ext>
                  </a:extLst>
                </a:tr>
                <a:tr h="548640">
                  <a:tc>
                    <a:txBody>
                      <a:bodyPr/>
                      <a:lstStyle/>
                      <a:p>
                        <a:r>
                          <a:rPr lang="en-US" sz="1000">
                            <a:latin typeface="+mn-lt"/>
                          </a:rPr>
                          <a:t>R 244</a:t>
                        </a:r>
                      </a:p>
                      <a:p>
                        <a:r>
                          <a:rPr lang="en-US" sz="1000">
                            <a:latin typeface="+mn-lt"/>
                          </a:rPr>
                          <a:t>G 241</a:t>
                        </a:r>
                      </a:p>
                      <a:p>
                        <a:r>
                          <a:rPr lang="en-US" sz="1000">
                            <a:latin typeface="+mn-lt"/>
                          </a:rPr>
                          <a:t>B 229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951426382"/>
                    </a:ext>
                  </a:extLst>
                </a:tr>
              </a:tbl>
            </a:graphicData>
          </a:graphic>
        </p:graphicFrame>
      </p:grpSp>
    </p:spTree>
    <p:extLst>
      <p:ext uri="{BB962C8B-B14F-4D97-AF65-F5344CB8AC3E}">
        <p14:creationId xmlns:p14="http://schemas.microsoft.com/office/powerpoint/2010/main" val="444471362"/>
      </p:ext>
    </p:extLst>
  </p:cSld>
  <p:clrMapOvr>
    <a:masterClrMapping/>
  </p:clrMapOvr>
  <p:extLst>
    <p:ext uri="{DCECCB84-F9BA-43D5-87BE-67443E8EF086}">
      <p15:sldGuideLst xmlns:p15="http://schemas.microsoft.com/office/powerpoint/2012/main">
        <p15:guide id="1" orient="horz" pos="912">
          <p15:clr>
            <a:srgbClr val="FBAE40"/>
          </p15:clr>
        </p15:guide>
        <p15:guide id="2" pos="168">
          <p15:clr>
            <a:srgbClr val="FBAE40"/>
          </p15:clr>
        </p15:guide>
        <p15:guide id="3" pos="7512">
          <p15:clr>
            <a:srgbClr val="FBAE40"/>
          </p15:clr>
        </p15:guide>
        <p15:guide id="4" pos="3840">
          <p15:clr>
            <a:srgbClr val="FBAE40"/>
          </p15:clr>
        </p15:guide>
        <p15:guide id="5" orient="horz" pos="39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ight Blue Title Slide">
    <p:spTree>
      <p:nvGrpSpPr>
        <p:cNvPr id="1" name=""/>
        <p:cNvGrpSpPr/>
        <p:nvPr/>
      </p:nvGrpSpPr>
      <p:grpSpPr>
        <a:xfrm>
          <a:off x="0" y="0"/>
          <a:ext cx="0" cy="0"/>
          <a:chOff x="0" y="0"/>
          <a:chExt cx="0" cy="0"/>
        </a:xfrm>
      </p:grpSpPr>
      <p:sp>
        <p:nvSpPr>
          <p:cNvPr id="3" name="Rectangle 2"/>
          <p:cNvSpPr/>
          <p:nvPr/>
        </p:nvSpPr>
        <p:spPr bwMode="auto">
          <a:xfrm flipV="1">
            <a:off x="0" y="0"/>
            <a:ext cx="12192000" cy="4479636"/>
          </a:xfrm>
          <a:prstGeom prst="rect">
            <a:avLst/>
          </a:prstGeom>
          <a:solidFill>
            <a:srgbClr val="139AF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Arial Regular" charset="0"/>
              <a:cs typeface="Times New Roman" pitchFamily="18" charset="0"/>
            </a:endParaRPr>
          </a:p>
        </p:txBody>
      </p:sp>
      <p:pic>
        <p:nvPicPr>
          <p:cNvPr id="70" name="Picture 69"/>
          <p:cNvPicPr>
            <a:picLocks noChangeAspect="1"/>
          </p:cNvPicPr>
          <p:nvPr/>
        </p:nvPicPr>
        <p:blipFill>
          <a:blip r:embed="rId2" cstate="email">
            <a:duotone>
              <a:prstClr val="black"/>
              <a:schemeClr val="tx2">
                <a:tint val="45000"/>
                <a:satMod val="400000"/>
              </a:schemeClr>
            </a:duotone>
            <a:alphaModFix amt="72000"/>
            <a:extLst>
              <a:ext uri="{BEBA8EAE-BF5A-486C-A8C5-ECC9F3942E4B}">
                <a14:imgProps xmlns:a14="http://schemas.microsoft.com/office/drawing/2010/main">
                  <a14:imgLayer r:embed="rId3">
                    <a14:imgEffect>
                      <a14:colorTemperature colorTemp="8022"/>
                    </a14:imgEffect>
                    <a14:imgEffect>
                      <a14:saturation sat="400000"/>
                    </a14:imgEffect>
                    <a14:imgEffect>
                      <a14:brightnessContrast bright="-96000" contrast="20000"/>
                    </a14:imgEffect>
                  </a14:imgLayer>
                </a14:imgProps>
              </a:ext>
              <a:ext uri="{28A0092B-C50C-407E-A947-70E740481C1C}">
                <a14:useLocalDpi xmlns:a14="http://schemas.microsoft.com/office/drawing/2010/main"/>
              </a:ext>
            </a:extLst>
          </a:blip>
          <a:stretch>
            <a:fillRect/>
          </a:stretch>
        </p:blipFill>
        <p:spPr>
          <a:xfrm>
            <a:off x="9288448" y="3580"/>
            <a:ext cx="2923552" cy="4314420"/>
          </a:xfrm>
          <a:prstGeom prst="rect">
            <a:avLst/>
          </a:prstGeom>
        </p:spPr>
      </p:pic>
      <p:pic>
        <p:nvPicPr>
          <p:cNvPr id="6" name="Picture 5"/>
          <p:cNvPicPr>
            <a:picLocks noChangeAspect="1"/>
          </p:cNvPicPr>
          <p:nvPr/>
        </p:nvPicPr>
        <p:blipFill>
          <a:blip r:embed="rId4">
            <a:alphaModFix amt="50000"/>
            <a:extLst>
              <a:ext uri="{28A0092B-C50C-407E-A947-70E740481C1C}">
                <a14:useLocalDpi xmlns:a14="http://schemas.microsoft.com/office/drawing/2010/main"/>
              </a:ext>
            </a:extLst>
          </a:blip>
          <a:stretch>
            <a:fillRect/>
          </a:stretch>
        </p:blipFill>
        <p:spPr>
          <a:xfrm>
            <a:off x="1" y="1"/>
            <a:ext cx="9256889" cy="4358709"/>
          </a:xfrm>
          <a:prstGeom prst="rect">
            <a:avLst/>
          </a:prstGeom>
        </p:spPr>
      </p:pic>
      <p:pic>
        <p:nvPicPr>
          <p:cNvPr id="7" name="Picture 6"/>
          <p:cNvPicPr>
            <a:picLocks noChangeAspect="1"/>
          </p:cNvPicPr>
          <p:nvPr/>
        </p:nvPicPr>
        <p:blipFill>
          <a:blip r:embed="rId5">
            <a:alphaModFix amt="58000"/>
            <a:extLst>
              <a:ext uri="{28A0092B-C50C-407E-A947-70E740481C1C}">
                <a14:useLocalDpi xmlns:a14="http://schemas.microsoft.com/office/drawing/2010/main"/>
              </a:ext>
            </a:extLst>
          </a:blip>
          <a:stretch>
            <a:fillRect/>
          </a:stretch>
        </p:blipFill>
        <p:spPr>
          <a:xfrm>
            <a:off x="6215340" y="0"/>
            <a:ext cx="3098800" cy="4362148"/>
          </a:xfrm>
          <a:prstGeom prst="rect">
            <a:avLst/>
          </a:prstGeom>
        </p:spPr>
      </p:pic>
      <p:sp>
        <p:nvSpPr>
          <p:cNvPr id="5" name="Rectangle 4"/>
          <p:cNvSpPr/>
          <p:nvPr/>
        </p:nvSpPr>
        <p:spPr bwMode="auto">
          <a:xfrm>
            <a:off x="8660192" y="4318002"/>
            <a:ext cx="3531809" cy="84666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Arial Regular" charset="0"/>
              <a:cs typeface="Times New Roman" pitchFamily="18" charset="0"/>
            </a:endParaRPr>
          </a:p>
        </p:txBody>
      </p:sp>
      <p:sp>
        <p:nvSpPr>
          <p:cNvPr id="265" name="Line 1086"/>
          <p:cNvSpPr>
            <a:spLocks noChangeShapeType="1"/>
          </p:cNvSpPr>
          <p:nvPr/>
        </p:nvSpPr>
        <p:spPr bwMode="auto">
          <a:xfrm>
            <a:off x="645585" y="617539"/>
            <a:ext cx="2116" cy="1587"/>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66" name="Line 1087"/>
          <p:cNvSpPr>
            <a:spLocks noChangeShapeType="1"/>
          </p:cNvSpPr>
          <p:nvPr/>
        </p:nvSpPr>
        <p:spPr bwMode="auto">
          <a:xfrm>
            <a:off x="645585" y="617539"/>
            <a:ext cx="2116" cy="1587"/>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67" name="Rectangle 1088"/>
          <p:cNvSpPr>
            <a:spLocks noChangeArrowheads="1"/>
          </p:cNvSpPr>
          <p:nvPr/>
        </p:nvSpPr>
        <p:spPr bwMode="auto">
          <a:xfrm>
            <a:off x="645585" y="617539"/>
            <a:ext cx="2116" cy="1587"/>
          </a:xfrm>
          <a:prstGeom prst="rect">
            <a:avLst/>
          </a:prstGeom>
          <a:solidFill>
            <a:srgbClr val="000000"/>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268" name="Rectangle 1089"/>
          <p:cNvSpPr>
            <a:spLocks noChangeArrowheads="1"/>
          </p:cNvSpPr>
          <p:nvPr/>
        </p:nvSpPr>
        <p:spPr bwMode="auto">
          <a:xfrm>
            <a:off x="645585" y="617539"/>
            <a:ext cx="2116" cy="1587"/>
          </a:xfrm>
          <a:prstGeom prst="rect">
            <a:avLst/>
          </a:prstGeom>
          <a:no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269" name="Freeform 1098"/>
          <p:cNvSpPr>
            <a:spLocks/>
          </p:cNvSpPr>
          <p:nvPr/>
        </p:nvSpPr>
        <p:spPr bwMode="auto">
          <a:xfrm>
            <a:off x="649818" y="617539"/>
            <a:ext cx="4233" cy="1587"/>
          </a:xfrm>
          <a:custGeom>
            <a:avLst/>
            <a:gdLst/>
            <a:ahLst/>
            <a:cxnLst>
              <a:cxn ang="0">
                <a:pos x="0" y="0"/>
              </a:cxn>
              <a:cxn ang="0">
                <a:pos x="2" y="0"/>
              </a:cxn>
              <a:cxn ang="0">
                <a:pos x="2" y="0"/>
              </a:cxn>
              <a:cxn ang="0">
                <a:pos x="2"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2" y="0"/>
              </a:cxn>
              <a:cxn ang="0">
                <a:pos x="2" y="0"/>
              </a:cxn>
              <a:cxn ang="0">
                <a:pos x="2" y="0"/>
              </a:cxn>
              <a:cxn ang="0">
                <a:pos x="0" y="0"/>
              </a:cxn>
              <a:cxn ang="0">
                <a:pos x="0" y="0"/>
              </a:cxn>
              <a:cxn ang="0">
                <a:pos x="0" y="0"/>
              </a:cxn>
            </a:cxnLst>
            <a:rect l="0" t="0" r="r" b="b"/>
            <a:pathLst>
              <a:path w="2">
                <a:moveTo>
                  <a:pt x="0" y="0"/>
                </a:moveTo>
                <a:lnTo>
                  <a:pt x="2" y="0"/>
                </a:lnTo>
                <a:lnTo>
                  <a:pt x="2" y="0"/>
                </a:lnTo>
                <a:lnTo>
                  <a:pt x="2"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2" y="0"/>
                </a:lnTo>
                <a:lnTo>
                  <a:pt x="2" y="0"/>
                </a:lnTo>
                <a:lnTo>
                  <a:pt x="2"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0" name="Freeform 1115"/>
          <p:cNvSpPr>
            <a:spLocks/>
          </p:cNvSpPr>
          <p:nvPr/>
        </p:nvSpPr>
        <p:spPr bwMode="auto">
          <a:xfrm>
            <a:off x="611718" y="473075"/>
            <a:ext cx="4233" cy="3175"/>
          </a:xfrm>
          <a:custGeom>
            <a:avLst/>
            <a:gdLst/>
            <a:ahLst/>
            <a:cxnLst>
              <a:cxn ang="0">
                <a:pos x="0" y="2"/>
              </a:cxn>
              <a:cxn ang="0">
                <a:pos x="0" y="2"/>
              </a:cxn>
              <a:cxn ang="0">
                <a:pos x="0" y="2"/>
              </a:cxn>
              <a:cxn ang="0">
                <a:pos x="0" y="2"/>
              </a:cxn>
              <a:cxn ang="0">
                <a:pos x="0" y="2"/>
              </a:cxn>
              <a:cxn ang="0">
                <a:pos x="0" y="2"/>
              </a:cxn>
              <a:cxn ang="0">
                <a:pos x="2" y="2"/>
              </a:cxn>
              <a:cxn ang="0">
                <a:pos x="2" y="2"/>
              </a:cxn>
              <a:cxn ang="0">
                <a:pos x="2" y="0"/>
              </a:cxn>
              <a:cxn ang="0">
                <a:pos x="0" y="2"/>
              </a:cxn>
              <a:cxn ang="0">
                <a:pos x="0" y="2"/>
              </a:cxn>
              <a:cxn ang="0">
                <a:pos x="0" y="2"/>
              </a:cxn>
              <a:cxn ang="0">
                <a:pos x="0" y="2"/>
              </a:cxn>
              <a:cxn ang="0">
                <a:pos x="0" y="2"/>
              </a:cxn>
              <a:cxn ang="0">
                <a:pos x="2" y="2"/>
              </a:cxn>
              <a:cxn ang="0">
                <a:pos x="2" y="2"/>
              </a:cxn>
              <a:cxn ang="0">
                <a:pos x="2" y="2"/>
              </a:cxn>
              <a:cxn ang="0">
                <a:pos x="2" y="2"/>
              </a:cxn>
              <a:cxn ang="0">
                <a:pos x="2" y="2"/>
              </a:cxn>
              <a:cxn ang="0">
                <a:pos x="2" y="2"/>
              </a:cxn>
              <a:cxn ang="0">
                <a:pos x="0" y="2"/>
              </a:cxn>
              <a:cxn ang="0">
                <a:pos x="0" y="2"/>
              </a:cxn>
              <a:cxn ang="0">
                <a:pos x="0" y="2"/>
              </a:cxn>
              <a:cxn ang="0">
                <a:pos x="0" y="2"/>
              </a:cxn>
              <a:cxn ang="0">
                <a:pos x="0" y="2"/>
              </a:cxn>
              <a:cxn ang="0">
                <a:pos x="0" y="2"/>
              </a:cxn>
              <a:cxn ang="0">
                <a:pos x="0" y="2"/>
              </a:cxn>
              <a:cxn ang="0">
                <a:pos x="2" y="2"/>
              </a:cxn>
              <a:cxn ang="0">
                <a:pos x="0" y="2"/>
              </a:cxn>
              <a:cxn ang="0">
                <a:pos x="2" y="2"/>
              </a:cxn>
              <a:cxn ang="0">
                <a:pos x="2" y="2"/>
              </a:cxn>
              <a:cxn ang="0">
                <a:pos x="2" y="2"/>
              </a:cxn>
              <a:cxn ang="0">
                <a:pos x="0" y="2"/>
              </a:cxn>
              <a:cxn ang="0">
                <a:pos x="0" y="2"/>
              </a:cxn>
            </a:cxnLst>
            <a:rect l="0" t="0" r="r" b="b"/>
            <a:pathLst>
              <a:path w="2" h="2">
                <a:moveTo>
                  <a:pt x="0" y="2"/>
                </a:moveTo>
                <a:lnTo>
                  <a:pt x="0" y="2"/>
                </a:lnTo>
                <a:lnTo>
                  <a:pt x="0" y="2"/>
                </a:lnTo>
                <a:lnTo>
                  <a:pt x="0" y="2"/>
                </a:lnTo>
                <a:lnTo>
                  <a:pt x="0" y="2"/>
                </a:lnTo>
                <a:lnTo>
                  <a:pt x="0" y="2"/>
                </a:lnTo>
                <a:lnTo>
                  <a:pt x="0" y="2"/>
                </a:lnTo>
                <a:lnTo>
                  <a:pt x="0" y="2"/>
                </a:lnTo>
                <a:lnTo>
                  <a:pt x="0" y="2"/>
                </a:lnTo>
                <a:lnTo>
                  <a:pt x="0" y="2"/>
                </a:lnTo>
                <a:lnTo>
                  <a:pt x="0" y="2"/>
                </a:lnTo>
                <a:lnTo>
                  <a:pt x="0" y="2"/>
                </a:lnTo>
                <a:lnTo>
                  <a:pt x="2" y="2"/>
                </a:lnTo>
                <a:lnTo>
                  <a:pt x="2" y="2"/>
                </a:lnTo>
                <a:lnTo>
                  <a:pt x="2" y="2"/>
                </a:lnTo>
                <a:lnTo>
                  <a:pt x="2" y="2"/>
                </a:lnTo>
                <a:lnTo>
                  <a:pt x="2" y="2"/>
                </a:lnTo>
                <a:lnTo>
                  <a:pt x="2" y="0"/>
                </a:lnTo>
                <a:lnTo>
                  <a:pt x="0" y="2"/>
                </a:lnTo>
                <a:lnTo>
                  <a:pt x="0" y="2"/>
                </a:lnTo>
                <a:lnTo>
                  <a:pt x="0" y="2"/>
                </a:lnTo>
                <a:lnTo>
                  <a:pt x="0" y="2"/>
                </a:lnTo>
                <a:lnTo>
                  <a:pt x="0" y="2"/>
                </a:lnTo>
                <a:lnTo>
                  <a:pt x="0" y="2"/>
                </a:lnTo>
                <a:lnTo>
                  <a:pt x="0" y="2"/>
                </a:lnTo>
                <a:lnTo>
                  <a:pt x="0" y="2"/>
                </a:lnTo>
                <a:lnTo>
                  <a:pt x="0" y="2"/>
                </a:lnTo>
                <a:lnTo>
                  <a:pt x="0" y="2"/>
                </a:lnTo>
                <a:lnTo>
                  <a:pt x="0" y="2"/>
                </a:lnTo>
                <a:lnTo>
                  <a:pt x="2" y="2"/>
                </a:lnTo>
                <a:lnTo>
                  <a:pt x="2" y="2"/>
                </a:lnTo>
                <a:lnTo>
                  <a:pt x="2" y="2"/>
                </a:lnTo>
                <a:lnTo>
                  <a:pt x="2" y="2"/>
                </a:lnTo>
                <a:lnTo>
                  <a:pt x="2" y="2"/>
                </a:lnTo>
                <a:lnTo>
                  <a:pt x="2" y="2"/>
                </a:lnTo>
                <a:lnTo>
                  <a:pt x="2" y="2"/>
                </a:lnTo>
                <a:lnTo>
                  <a:pt x="2" y="2"/>
                </a:lnTo>
                <a:lnTo>
                  <a:pt x="2" y="2"/>
                </a:lnTo>
                <a:lnTo>
                  <a:pt x="0" y="2"/>
                </a:lnTo>
                <a:lnTo>
                  <a:pt x="2" y="2"/>
                </a:lnTo>
                <a:lnTo>
                  <a:pt x="2"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2" y="2"/>
                </a:lnTo>
                <a:lnTo>
                  <a:pt x="2" y="2"/>
                </a:lnTo>
                <a:lnTo>
                  <a:pt x="0" y="2"/>
                </a:lnTo>
                <a:lnTo>
                  <a:pt x="2" y="2"/>
                </a:lnTo>
                <a:lnTo>
                  <a:pt x="2" y="2"/>
                </a:lnTo>
                <a:lnTo>
                  <a:pt x="2" y="2"/>
                </a:lnTo>
                <a:lnTo>
                  <a:pt x="2" y="2"/>
                </a:lnTo>
                <a:lnTo>
                  <a:pt x="2" y="2"/>
                </a:lnTo>
                <a:lnTo>
                  <a:pt x="2" y="2"/>
                </a:lnTo>
                <a:lnTo>
                  <a:pt x="2" y="2"/>
                </a:lnTo>
                <a:lnTo>
                  <a:pt x="0" y="2"/>
                </a:lnTo>
                <a:lnTo>
                  <a:pt x="0" y="2"/>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1" name="Freeform 1120"/>
          <p:cNvSpPr>
            <a:spLocks/>
          </p:cNvSpPr>
          <p:nvPr/>
        </p:nvSpPr>
        <p:spPr bwMode="auto">
          <a:xfrm>
            <a:off x="611718" y="463551"/>
            <a:ext cx="4233" cy="3175"/>
          </a:xfrm>
          <a:custGeom>
            <a:avLst/>
            <a:gdLst/>
            <a:ahLst/>
            <a:cxnLst>
              <a:cxn ang="0">
                <a:pos x="0" y="0"/>
              </a:cxn>
              <a:cxn ang="0">
                <a:pos x="0" y="2"/>
              </a:cxn>
              <a:cxn ang="0">
                <a:pos x="0" y="2"/>
              </a:cxn>
              <a:cxn ang="0">
                <a:pos x="0" y="2"/>
              </a:cxn>
              <a:cxn ang="0">
                <a:pos x="2" y="2"/>
              </a:cxn>
              <a:cxn ang="0">
                <a:pos x="2" y="0"/>
              </a:cxn>
              <a:cxn ang="0">
                <a:pos x="2" y="0"/>
              </a:cxn>
              <a:cxn ang="0">
                <a:pos x="2" y="0"/>
              </a:cxn>
              <a:cxn ang="0">
                <a:pos x="0" y="0"/>
              </a:cxn>
              <a:cxn ang="0">
                <a:pos x="0" y="2"/>
              </a:cxn>
              <a:cxn ang="0">
                <a:pos x="0" y="2"/>
              </a:cxn>
              <a:cxn ang="0">
                <a:pos x="2" y="0"/>
              </a:cxn>
              <a:cxn ang="0">
                <a:pos x="2" y="0"/>
              </a:cxn>
              <a:cxn ang="0">
                <a:pos x="2" y="0"/>
              </a:cxn>
              <a:cxn ang="0">
                <a:pos x="2" y="2"/>
              </a:cxn>
              <a:cxn ang="0">
                <a:pos x="0" y="2"/>
              </a:cxn>
              <a:cxn ang="0">
                <a:pos x="0" y="2"/>
              </a:cxn>
              <a:cxn ang="0">
                <a:pos x="0" y="2"/>
              </a:cxn>
              <a:cxn ang="0">
                <a:pos x="0" y="2"/>
              </a:cxn>
              <a:cxn ang="0">
                <a:pos x="0" y="2"/>
              </a:cxn>
              <a:cxn ang="0">
                <a:pos x="0" y="2"/>
              </a:cxn>
              <a:cxn ang="0">
                <a:pos x="0" y="2"/>
              </a:cxn>
              <a:cxn ang="0">
                <a:pos x="0" y="2"/>
              </a:cxn>
              <a:cxn ang="0">
                <a:pos x="2" y="2"/>
              </a:cxn>
              <a:cxn ang="0">
                <a:pos x="0" y="2"/>
              </a:cxn>
              <a:cxn ang="0">
                <a:pos x="0" y="2"/>
              </a:cxn>
              <a:cxn ang="0">
                <a:pos x="2" y="2"/>
              </a:cxn>
              <a:cxn ang="0">
                <a:pos x="2" y="2"/>
              </a:cxn>
              <a:cxn ang="0">
                <a:pos x="2" y="0"/>
              </a:cxn>
              <a:cxn ang="0">
                <a:pos x="0" y="0"/>
              </a:cxn>
              <a:cxn ang="0">
                <a:pos x="0" y="0"/>
              </a:cxn>
            </a:cxnLst>
            <a:rect l="0" t="0" r="r" b="b"/>
            <a:pathLst>
              <a:path w="2" h="2">
                <a:moveTo>
                  <a:pt x="0" y="0"/>
                </a:moveTo>
                <a:lnTo>
                  <a:pt x="0" y="2"/>
                </a:lnTo>
                <a:lnTo>
                  <a:pt x="0" y="2"/>
                </a:lnTo>
                <a:lnTo>
                  <a:pt x="0" y="2"/>
                </a:lnTo>
                <a:lnTo>
                  <a:pt x="2" y="2"/>
                </a:lnTo>
                <a:lnTo>
                  <a:pt x="2" y="0"/>
                </a:lnTo>
                <a:lnTo>
                  <a:pt x="2" y="0"/>
                </a:lnTo>
                <a:lnTo>
                  <a:pt x="2" y="0"/>
                </a:lnTo>
                <a:lnTo>
                  <a:pt x="0" y="0"/>
                </a:lnTo>
                <a:lnTo>
                  <a:pt x="0" y="2"/>
                </a:lnTo>
                <a:lnTo>
                  <a:pt x="0" y="2"/>
                </a:lnTo>
                <a:lnTo>
                  <a:pt x="2" y="0"/>
                </a:lnTo>
                <a:lnTo>
                  <a:pt x="2" y="0"/>
                </a:lnTo>
                <a:lnTo>
                  <a:pt x="2" y="0"/>
                </a:lnTo>
                <a:lnTo>
                  <a:pt x="2" y="2"/>
                </a:lnTo>
                <a:lnTo>
                  <a:pt x="0" y="2"/>
                </a:lnTo>
                <a:lnTo>
                  <a:pt x="0" y="2"/>
                </a:lnTo>
                <a:lnTo>
                  <a:pt x="0" y="2"/>
                </a:lnTo>
                <a:lnTo>
                  <a:pt x="0" y="2"/>
                </a:lnTo>
                <a:lnTo>
                  <a:pt x="0" y="2"/>
                </a:lnTo>
                <a:lnTo>
                  <a:pt x="0" y="2"/>
                </a:lnTo>
                <a:lnTo>
                  <a:pt x="0" y="2"/>
                </a:lnTo>
                <a:lnTo>
                  <a:pt x="0" y="2"/>
                </a:lnTo>
                <a:lnTo>
                  <a:pt x="2" y="2"/>
                </a:lnTo>
                <a:lnTo>
                  <a:pt x="0" y="2"/>
                </a:lnTo>
                <a:lnTo>
                  <a:pt x="0" y="2"/>
                </a:lnTo>
                <a:lnTo>
                  <a:pt x="2" y="2"/>
                </a:lnTo>
                <a:lnTo>
                  <a:pt x="2" y="2"/>
                </a:lnTo>
                <a:lnTo>
                  <a:pt x="2"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2" name="Freeform 1134"/>
          <p:cNvSpPr>
            <a:spLocks/>
          </p:cNvSpPr>
          <p:nvPr/>
        </p:nvSpPr>
        <p:spPr bwMode="auto">
          <a:xfrm>
            <a:off x="937685" y="514350"/>
            <a:ext cx="4233" cy="6350"/>
          </a:xfrm>
          <a:custGeom>
            <a:avLst/>
            <a:gdLst/>
            <a:ahLst/>
            <a:cxnLst>
              <a:cxn ang="0">
                <a:pos x="2" y="4"/>
              </a:cxn>
              <a:cxn ang="0">
                <a:pos x="2" y="4"/>
              </a:cxn>
              <a:cxn ang="0">
                <a:pos x="2" y="4"/>
              </a:cxn>
              <a:cxn ang="0">
                <a:pos x="2" y="2"/>
              </a:cxn>
              <a:cxn ang="0">
                <a:pos x="2" y="0"/>
              </a:cxn>
              <a:cxn ang="0">
                <a:pos x="2" y="0"/>
              </a:cxn>
              <a:cxn ang="0">
                <a:pos x="2" y="0"/>
              </a:cxn>
              <a:cxn ang="0">
                <a:pos x="0" y="2"/>
              </a:cxn>
              <a:cxn ang="0">
                <a:pos x="2" y="4"/>
              </a:cxn>
              <a:cxn ang="0">
                <a:pos x="2" y="2"/>
              </a:cxn>
              <a:cxn ang="0">
                <a:pos x="2" y="2"/>
              </a:cxn>
              <a:cxn ang="0">
                <a:pos x="2" y="0"/>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0" y="2"/>
              </a:cxn>
              <a:cxn ang="0">
                <a:pos x="2" y="4"/>
              </a:cxn>
            </a:cxnLst>
            <a:rect l="0" t="0" r="r" b="b"/>
            <a:pathLst>
              <a:path w="2" h="4">
                <a:moveTo>
                  <a:pt x="2" y="4"/>
                </a:moveTo>
                <a:lnTo>
                  <a:pt x="2" y="4"/>
                </a:lnTo>
                <a:lnTo>
                  <a:pt x="2" y="4"/>
                </a:lnTo>
                <a:lnTo>
                  <a:pt x="2" y="2"/>
                </a:lnTo>
                <a:lnTo>
                  <a:pt x="2" y="0"/>
                </a:lnTo>
                <a:lnTo>
                  <a:pt x="2" y="0"/>
                </a:lnTo>
                <a:lnTo>
                  <a:pt x="2" y="0"/>
                </a:lnTo>
                <a:lnTo>
                  <a:pt x="0" y="2"/>
                </a:lnTo>
                <a:lnTo>
                  <a:pt x="2" y="4"/>
                </a:lnTo>
                <a:lnTo>
                  <a:pt x="2" y="2"/>
                </a:lnTo>
                <a:lnTo>
                  <a:pt x="2" y="2"/>
                </a:lnTo>
                <a:lnTo>
                  <a:pt x="2" y="0"/>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0" y="2"/>
                </a:lnTo>
                <a:lnTo>
                  <a:pt x="2" y="4"/>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3" name="Freeform 1141"/>
          <p:cNvSpPr>
            <a:spLocks/>
          </p:cNvSpPr>
          <p:nvPr/>
        </p:nvSpPr>
        <p:spPr bwMode="auto">
          <a:xfrm>
            <a:off x="941918" y="479425"/>
            <a:ext cx="2116" cy="6350"/>
          </a:xfrm>
          <a:custGeom>
            <a:avLst/>
            <a:gdLst/>
            <a:ahLst/>
            <a:cxnLst>
              <a:cxn ang="0">
                <a:pos x="0" y="4"/>
              </a:cxn>
              <a:cxn ang="0">
                <a:pos x="0" y="2"/>
              </a:cxn>
              <a:cxn ang="0">
                <a:pos x="0" y="0"/>
              </a:cxn>
              <a:cxn ang="0">
                <a:pos x="0" y="0"/>
              </a:cxn>
              <a:cxn ang="0">
                <a:pos x="0" y="2"/>
              </a:cxn>
              <a:cxn ang="0">
                <a:pos x="0" y="2"/>
              </a:cxn>
              <a:cxn ang="0">
                <a:pos x="0" y="4"/>
              </a:cxn>
              <a:cxn ang="0">
                <a:pos x="0" y="2"/>
              </a:cxn>
              <a:cxn ang="0">
                <a:pos x="0" y="2"/>
              </a:cxn>
              <a:cxn ang="0">
                <a:pos x="0" y="2"/>
              </a:cxn>
              <a:cxn ang="0">
                <a:pos x="0" y="2"/>
              </a:cxn>
              <a:cxn ang="0">
                <a:pos x="0" y="2"/>
              </a:cxn>
              <a:cxn ang="0">
                <a:pos x="0" y="2"/>
              </a:cxn>
              <a:cxn ang="0">
                <a:pos x="0" y="2"/>
              </a:cxn>
              <a:cxn ang="0">
                <a:pos x="0" y="4"/>
              </a:cxn>
            </a:cxnLst>
            <a:rect l="0" t="0" r="r" b="b"/>
            <a:pathLst>
              <a:path h="4">
                <a:moveTo>
                  <a:pt x="0" y="4"/>
                </a:moveTo>
                <a:lnTo>
                  <a:pt x="0" y="2"/>
                </a:lnTo>
                <a:lnTo>
                  <a:pt x="0" y="0"/>
                </a:lnTo>
                <a:lnTo>
                  <a:pt x="0" y="0"/>
                </a:lnTo>
                <a:lnTo>
                  <a:pt x="0" y="2"/>
                </a:lnTo>
                <a:lnTo>
                  <a:pt x="0" y="2"/>
                </a:lnTo>
                <a:lnTo>
                  <a:pt x="0" y="4"/>
                </a:lnTo>
                <a:lnTo>
                  <a:pt x="0" y="2"/>
                </a:lnTo>
                <a:lnTo>
                  <a:pt x="0" y="2"/>
                </a:lnTo>
                <a:lnTo>
                  <a:pt x="0" y="2"/>
                </a:lnTo>
                <a:lnTo>
                  <a:pt x="0" y="2"/>
                </a:lnTo>
                <a:lnTo>
                  <a:pt x="0" y="2"/>
                </a:lnTo>
                <a:lnTo>
                  <a:pt x="0" y="2"/>
                </a:lnTo>
                <a:lnTo>
                  <a:pt x="0" y="2"/>
                </a:lnTo>
                <a:lnTo>
                  <a:pt x="0" y="4"/>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4" name="Freeform 1148"/>
          <p:cNvSpPr>
            <a:spLocks/>
          </p:cNvSpPr>
          <p:nvPr/>
        </p:nvSpPr>
        <p:spPr bwMode="auto">
          <a:xfrm>
            <a:off x="924985" y="460376"/>
            <a:ext cx="4233" cy="3175"/>
          </a:xfrm>
          <a:custGeom>
            <a:avLst/>
            <a:gdLst/>
            <a:ahLst/>
            <a:cxnLst>
              <a:cxn ang="0">
                <a:pos x="2" y="2"/>
              </a:cxn>
              <a:cxn ang="0">
                <a:pos x="2" y="0"/>
              </a:cxn>
              <a:cxn ang="0">
                <a:pos x="2" y="0"/>
              </a:cxn>
              <a:cxn ang="0">
                <a:pos x="2" y="0"/>
              </a:cxn>
              <a:cxn ang="0">
                <a:pos x="2" y="0"/>
              </a:cxn>
              <a:cxn ang="0">
                <a:pos x="0" y="0"/>
              </a:cxn>
              <a:cxn ang="0">
                <a:pos x="0" y="0"/>
              </a:cxn>
              <a:cxn ang="0">
                <a:pos x="0" y="2"/>
              </a:cxn>
              <a:cxn ang="0">
                <a:pos x="0" y="2"/>
              </a:cxn>
              <a:cxn ang="0">
                <a:pos x="0" y="2"/>
              </a:cxn>
              <a:cxn ang="0">
                <a:pos x="2" y="2"/>
              </a:cxn>
              <a:cxn ang="0">
                <a:pos x="2" y="2"/>
              </a:cxn>
              <a:cxn ang="0">
                <a:pos x="2" y="0"/>
              </a:cxn>
              <a:cxn ang="0">
                <a:pos x="2" y="0"/>
              </a:cxn>
              <a:cxn ang="0">
                <a:pos x="2" y="0"/>
              </a:cxn>
              <a:cxn ang="0">
                <a:pos x="0" y="2"/>
              </a:cxn>
              <a:cxn ang="0">
                <a:pos x="2" y="2"/>
              </a:cxn>
              <a:cxn ang="0">
                <a:pos x="2" y="0"/>
              </a:cxn>
              <a:cxn ang="0">
                <a:pos x="0" y="2"/>
              </a:cxn>
              <a:cxn ang="0">
                <a:pos x="2" y="2"/>
              </a:cxn>
              <a:cxn ang="0">
                <a:pos x="0" y="2"/>
              </a:cxn>
              <a:cxn ang="0">
                <a:pos x="0" y="2"/>
              </a:cxn>
              <a:cxn ang="0">
                <a:pos x="0" y="2"/>
              </a:cxn>
              <a:cxn ang="0">
                <a:pos x="0" y="2"/>
              </a:cxn>
              <a:cxn ang="0">
                <a:pos x="0" y="2"/>
              </a:cxn>
              <a:cxn ang="0">
                <a:pos x="0" y="2"/>
              </a:cxn>
              <a:cxn ang="0">
                <a:pos x="0" y="2"/>
              </a:cxn>
              <a:cxn ang="0">
                <a:pos x="0" y="2"/>
              </a:cxn>
              <a:cxn ang="0">
                <a:pos x="0" y="2"/>
              </a:cxn>
              <a:cxn ang="0">
                <a:pos x="2" y="2"/>
              </a:cxn>
              <a:cxn ang="0">
                <a:pos x="2" y="2"/>
              </a:cxn>
            </a:cxnLst>
            <a:rect l="0" t="0" r="r" b="b"/>
            <a:pathLst>
              <a:path w="2" h="2">
                <a:moveTo>
                  <a:pt x="2" y="2"/>
                </a:moveTo>
                <a:lnTo>
                  <a:pt x="2" y="0"/>
                </a:lnTo>
                <a:lnTo>
                  <a:pt x="2" y="0"/>
                </a:lnTo>
                <a:lnTo>
                  <a:pt x="2" y="0"/>
                </a:lnTo>
                <a:lnTo>
                  <a:pt x="2" y="0"/>
                </a:lnTo>
                <a:lnTo>
                  <a:pt x="0" y="0"/>
                </a:lnTo>
                <a:lnTo>
                  <a:pt x="0" y="0"/>
                </a:lnTo>
                <a:lnTo>
                  <a:pt x="0" y="2"/>
                </a:lnTo>
                <a:lnTo>
                  <a:pt x="0" y="2"/>
                </a:lnTo>
                <a:lnTo>
                  <a:pt x="0" y="2"/>
                </a:lnTo>
                <a:lnTo>
                  <a:pt x="2" y="2"/>
                </a:lnTo>
                <a:lnTo>
                  <a:pt x="2" y="2"/>
                </a:lnTo>
                <a:lnTo>
                  <a:pt x="2" y="0"/>
                </a:lnTo>
                <a:lnTo>
                  <a:pt x="2" y="0"/>
                </a:lnTo>
                <a:lnTo>
                  <a:pt x="2" y="0"/>
                </a:lnTo>
                <a:lnTo>
                  <a:pt x="0" y="2"/>
                </a:lnTo>
                <a:lnTo>
                  <a:pt x="2" y="2"/>
                </a:lnTo>
                <a:lnTo>
                  <a:pt x="2" y="0"/>
                </a:lnTo>
                <a:lnTo>
                  <a:pt x="0" y="2"/>
                </a:lnTo>
                <a:lnTo>
                  <a:pt x="2" y="2"/>
                </a:lnTo>
                <a:lnTo>
                  <a:pt x="0" y="2"/>
                </a:lnTo>
                <a:lnTo>
                  <a:pt x="0" y="2"/>
                </a:lnTo>
                <a:lnTo>
                  <a:pt x="0" y="2"/>
                </a:lnTo>
                <a:lnTo>
                  <a:pt x="0" y="2"/>
                </a:lnTo>
                <a:lnTo>
                  <a:pt x="0" y="2"/>
                </a:lnTo>
                <a:lnTo>
                  <a:pt x="0" y="2"/>
                </a:lnTo>
                <a:lnTo>
                  <a:pt x="0" y="2"/>
                </a:lnTo>
                <a:lnTo>
                  <a:pt x="0" y="2"/>
                </a:lnTo>
                <a:lnTo>
                  <a:pt x="0" y="2"/>
                </a:lnTo>
                <a:lnTo>
                  <a:pt x="2" y="2"/>
                </a:lnTo>
                <a:lnTo>
                  <a:pt x="2"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5" name="Freeform 1150"/>
          <p:cNvSpPr>
            <a:spLocks/>
          </p:cNvSpPr>
          <p:nvPr/>
        </p:nvSpPr>
        <p:spPr bwMode="auto">
          <a:xfrm>
            <a:off x="912285" y="447676"/>
            <a:ext cx="2116" cy="3175"/>
          </a:xfrm>
          <a:custGeom>
            <a:avLst/>
            <a:gdLst/>
            <a:ahLst/>
            <a:cxnLst>
              <a:cxn ang="0">
                <a:pos x="0" y="2"/>
              </a:cxn>
              <a:cxn ang="0">
                <a:pos x="0" y="0"/>
              </a:cxn>
              <a:cxn ang="0">
                <a:pos x="0" y="2"/>
              </a:cxn>
            </a:cxnLst>
            <a:rect l="0" t="0" r="r" b="b"/>
            <a:pathLst>
              <a:path h="2">
                <a:moveTo>
                  <a:pt x="0" y="2"/>
                </a:moveTo>
                <a:lnTo>
                  <a:pt x="0" y="0"/>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6" name="Freeform 1152"/>
          <p:cNvSpPr>
            <a:spLocks/>
          </p:cNvSpPr>
          <p:nvPr/>
        </p:nvSpPr>
        <p:spPr bwMode="auto">
          <a:xfrm>
            <a:off x="912285" y="447676"/>
            <a:ext cx="4233" cy="3175"/>
          </a:xfrm>
          <a:custGeom>
            <a:avLst/>
            <a:gdLst/>
            <a:ahLst/>
            <a:cxnLst>
              <a:cxn ang="0">
                <a:pos x="2" y="0"/>
              </a:cxn>
              <a:cxn ang="0">
                <a:pos x="0" y="0"/>
              </a:cxn>
              <a:cxn ang="0">
                <a:pos x="0" y="0"/>
              </a:cxn>
              <a:cxn ang="0">
                <a:pos x="0" y="0"/>
              </a:cxn>
              <a:cxn ang="0">
                <a:pos x="0" y="2"/>
              </a:cxn>
              <a:cxn ang="0">
                <a:pos x="2" y="2"/>
              </a:cxn>
              <a:cxn ang="0">
                <a:pos x="2" y="0"/>
              </a:cxn>
              <a:cxn ang="0">
                <a:pos x="0" y="0"/>
              </a:cxn>
              <a:cxn ang="0">
                <a:pos x="0" y="0"/>
              </a:cxn>
              <a:cxn ang="0">
                <a:pos x="0" y="0"/>
              </a:cxn>
              <a:cxn ang="0">
                <a:pos x="0" y="2"/>
              </a:cxn>
              <a:cxn ang="0">
                <a:pos x="2" y="2"/>
              </a:cxn>
              <a:cxn ang="0">
                <a:pos x="2" y="0"/>
              </a:cxn>
            </a:cxnLst>
            <a:rect l="0" t="0" r="r" b="b"/>
            <a:pathLst>
              <a:path w="2" h="2">
                <a:moveTo>
                  <a:pt x="2" y="0"/>
                </a:moveTo>
                <a:lnTo>
                  <a:pt x="0" y="0"/>
                </a:lnTo>
                <a:lnTo>
                  <a:pt x="0" y="0"/>
                </a:lnTo>
                <a:lnTo>
                  <a:pt x="0" y="0"/>
                </a:lnTo>
                <a:lnTo>
                  <a:pt x="0" y="2"/>
                </a:lnTo>
                <a:lnTo>
                  <a:pt x="2" y="2"/>
                </a:lnTo>
                <a:lnTo>
                  <a:pt x="2" y="0"/>
                </a:lnTo>
                <a:lnTo>
                  <a:pt x="0" y="0"/>
                </a:lnTo>
                <a:lnTo>
                  <a:pt x="0" y="0"/>
                </a:lnTo>
                <a:lnTo>
                  <a:pt x="0" y="0"/>
                </a:lnTo>
                <a:lnTo>
                  <a:pt x="0" y="2"/>
                </a:lnTo>
                <a:lnTo>
                  <a:pt x="2" y="2"/>
                </a:lnTo>
                <a:lnTo>
                  <a:pt x="2"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7" name="Freeform 1154"/>
          <p:cNvSpPr>
            <a:spLocks/>
          </p:cNvSpPr>
          <p:nvPr/>
        </p:nvSpPr>
        <p:spPr bwMode="auto">
          <a:xfrm>
            <a:off x="886885" y="434975"/>
            <a:ext cx="4233" cy="1588"/>
          </a:xfrm>
          <a:custGeom>
            <a:avLst/>
            <a:gdLst/>
            <a:ahLst/>
            <a:cxnLst>
              <a:cxn ang="0">
                <a:pos x="2" y="0"/>
              </a:cxn>
              <a:cxn ang="0">
                <a:pos x="0" y="0"/>
              </a:cxn>
              <a:cxn ang="0">
                <a:pos x="2" y="0"/>
              </a:cxn>
            </a:cxnLst>
            <a:rect l="0" t="0" r="r" b="b"/>
            <a:pathLst>
              <a:path w="2">
                <a:moveTo>
                  <a:pt x="2" y="0"/>
                </a:moveTo>
                <a:lnTo>
                  <a:pt x="0" y="0"/>
                </a:lnTo>
                <a:lnTo>
                  <a:pt x="2"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8" name="Freeform 1156"/>
          <p:cNvSpPr>
            <a:spLocks/>
          </p:cNvSpPr>
          <p:nvPr/>
        </p:nvSpPr>
        <p:spPr bwMode="auto">
          <a:xfrm>
            <a:off x="886885" y="431801"/>
            <a:ext cx="4233" cy="3175"/>
          </a:xfrm>
          <a:custGeom>
            <a:avLst/>
            <a:gdLst/>
            <a:ahLst/>
            <a:cxnLst>
              <a:cxn ang="0">
                <a:pos x="2" y="2"/>
              </a:cxn>
              <a:cxn ang="0">
                <a:pos x="0" y="0"/>
              </a:cxn>
              <a:cxn ang="0">
                <a:pos x="0" y="0"/>
              </a:cxn>
              <a:cxn ang="0">
                <a:pos x="0" y="2"/>
              </a:cxn>
              <a:cxn ang="0">
                <a:pos x="2" y="2"/>
              </a:cxn>
              <a:cxn ang="0">
                <a:pos x="2" y="2"/>
              </a:cxn>
              <a:cxn ang="0">
                <a:pos x="2" y="2"/>
              </a:cxn>
              <a:cxn ang="0">
                <a:pos x="0" y="0"/>
              </a:cxn>
              <a:cxn ang="0">
                <a:pos x="0" y="0"/>
              </a:cxn>
              <a:cxn ang="0">
                <a:pos x="0" y="2"/>
              </a:cxn>
              <a:cxn ang="0">
                <a:pos x="2" y="2"/>
              </a:cxn>
              <a:cxn ang="0">
                <a:pos x="2" y="2"/>
              </a:cxn>
              <a:cxn ang="0">
                <a:pos x="2" y="2"/>
              </a:cxn>
            </a:cxnLst>
            <a:rect l="0" t="0" r="r" b="b"/>
            <a:pathLst>
              <a:path w="2" h="2">
                <a:moveTo>
                  <a:pt x="2" y="2"/>
                </a:moveTo>
                <a:lnTo>
                  <a:pt x="0" y="0"/>
                </a:lnTo>
                <a:lnTo>
                  <a:pt x="0" y="0"/>
                </a:lnTo>
                <a:lnTo>
                  <a:pt x="0" y="2"/>
                </a:lnTo>
                <a:lnTo>
                  <a:pt x="2" y="2"/>
                </a:lnTo>
                <a:lnTo>
                  <a:pt x="2" y="2"/>
                </a:lnTo>
                <a:lnTo>
                  <a:pt x="2" y="2"/>
                </a:lnTo>
                <a:lnTo>
                  <a:pt x="0" y="0"/>
                </a:lnTo>
                <a:lnTo>
                  <a:pt x="0" y="0"/>
                </a:lnTo>
                <a:lnTo>
                  <a:pt x="0" y="2"/>
                </a:lnTo>
                <a:lnTo>
                  <a:pt x="2" y="2"/>
                </a:lnTo>
                <a:lnTo>
                  <a:pt x="2" y="2"/>
                </a:lnTo>
                <a:lnTo>
                  <a:pt x="2"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9" name="Freeform 1163"/>
          <p:cNvSpPr>
            <a:spLocks/>
          </p:cNvSpPr>
          <p:nvPr/>
        </p:nvSpPr>
        <p:spPr bwMode="auto">
          <a:xfrm>
            <a:off x="814917" y="415926"/>
            <a:ext cx="8467" cy="3175"/>
          </a:xfrm>
          <a:custGeom>
            <a:avLst/>
            <a:gdLst/>
            <a:ahLst/>
            <a:cxnLst>
              <a:cxn ang="0">
                <a:pos x="2" y="2"/>
              </a:cxn>
              <a:cxn ang="0">
                <a:pos x="2" y="2"/>
              </a:cxn>
              <a:cxn ang="0">
                <a:pos x="4" y="2"/>
              </a:cxn>
              <a:cxn ang="0">
                <a:pos x="4" y="0"/>
              </a:cxn>
              <a:cxn ang="0">
                <a:pos x="4" y="0"/>
              </a:cxn>
              <a:cxn ang="0">
                <a:pos x="2" y="0"/>
              </a:cxn>
              <a:cxn ang="0">
                <a:pos x="2" y="0"/>
              </a:cxn>
              <a:cxn ang="0">
                <a:pos x="0" y="2"/>
              </a:cxn>
              <a:cxn ang="0">
                <a:pos x="2" y="2"/>
              </a:cxn>
              <a:cxn ang="0">
                <a:pos x="2" y="0"/>
              </a:cxn>
              <a:cxn ang="0">
                <a:pos x="4" y="2"/>
              </a:cxn>
              <a:cxn ang="0">
                <a:pos x="4" y="0"/>
              </a:cxn>
              <a:cxn ang="0">
                <a:pos x="4" y="0"/>
              </a:cxn>
              <a:cxn ang="0">
                <a:pos x="2" y="0"/>
              </a:cxn>
              <a:cxn ang="0">
                <a:pos x="2" y="0"/>
              </a:cxn>
              <a:cxn ang="0">
                <a:pos x="0" y="0"/>
              </a:cxn>
              <a:cxn ang="0">
                <a:pos x="2" y="2"/>
              </a:cxn>
            </a:cxnLst>
            <a:rect l="0" t="0" r="r" b="b"/>
            <a:pathLst>
              <a:path w="4" h="2">
                <a:moveTo>
                  <a:pt x="2" y="2"/>
                </a:moveTo>
                <a:lnTo>
                  <a:pt x="2" y="2"/>
                </a:lnTo>
                <a:lnTo>
                  <a:pt x="4" y="2"/>
                </a:lnTo>
                <a:lnTo>
                  <a:pt x="4" y="0"/>
                </a:lnTo>
                <a:lnTo>
                  <a:pt x="4" y="0"/>
                </a:lnTo>
                <a:lnTo>
                  <a:pt x="2" y="0"/>
                </a:lnTo>
                <a:lnTo>
                  <a:pt x="2" y="0"/>
                </a:lnTo>
                <a:lnTo>
                  <a:pt x="0" y="2"/>
                </a:lnTo>
                <a:lnTo>
                  <a:pt x="2" y="2"/>
                </a:lnTo>
                <a:lnTo>
                  <a:pt x="2" y="0"/>
                </a:lnTo>
                <a:lnTo>
                  <a:pt x="4" y="2"/>
                </a:lnTo>
                <a:lnTo>
                  <a:pt x="4" y="0"/>
                </a:lnTo>
                <a:lnTo>
                  <a:pt x="4" y="0"/>
                </a:lnTo>
                <a:lnTo>
                  <a:pt x="2" y="0"/>
                </a:lnTo>
                <a:lnTo>
                  <a:pt x="2" y="0"/>
                </a:lnTo>
                <a:lnTo>
                  <a:pt x="0" y="0"/>
                </a:lnTo>
                <a:lnTo>
                  <a:pt x="2"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0" name="Freeform 1172"/>
          <p:cNvSpPr>
            <a:spLocks/>
          </p:cNvSpPr>
          <p:nvPr/>
        </p:nvSpPr>
        <p:spPr bwMode="auto">
          <a:xfrm>
            <a:off x="776818" y="476251"/>
            <a:ext cx="4233" cy="3175"/>
          </a:xfrm>
          <a:custGeom>
            <a:avLst/>
            <a:gdLst/>
            <a:ahLst/>
            <a:cxnLst>
              <a:cxn ang="0">
                <a:pos x="0" y="2"/>
              </a:cxn>
              <a:cxn ang="0">
                <a:pos x="0" y="2"/>
              </a:cxn>
              <a:cxn ang="0">
                <a:pos x="2" y="2"/>
              </a:cxn>
              <a:cxn ang="0">
                <a:pos x="0" y="0"/>
              </a:cxn>
              <a:cxn ang="0">
                <a:pos x="0" y="0"/>
              </a:cxn>
              <a:cxn ang="0">
                <a:pos x="0" y="0"/>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Lst>
            <a:rect l="0" t="0" r="r" b="b"/>
            <a:pathLst>
              <a:path w="2" h="2">
                <a:moveTo>
                  <a:pt x="0" y="2"/>
                </a:moveTo>
                <a:lnTo>
                  <a:pt x="0" y="2"/>
                </a:lnTo>
                <a:lnTo>
                  <a:pt x="2" y="2"/>
                </a:lnTo>
                <a:lnTo>
                  <a:pt x="0" y="0"/>
                </a:lnTo>
                <a:lnTo>
                  <a:pt x="0" y="0"/>
                </a:lnTo>
                <a:lnTo>
                  <a:pt x="0" y="0"/>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1" name="Freeform 1177"/>
          <p:cNvSpPr>
            <a:spLocks/>
          </p:cNvSpPr>
          <p:nvPr/>
        </p:nvSpPr>
        <p:spPr bwMode="auto">
          <a:xfrm>
            <a:off x="742952" y="534989"/>
            <a:ext cx="4233" cy="3175"/>
          </a:xfrm>
          <a:custGeom>
            <a:avLst/>
            <a:gdLst/>
            <a:ahLst/>
            <a:cxnLst>
              <a:cxn ang="0">
                <a:pos x="0" y="2"/>
              </a:cxn>
              <a:cxn ang="0">
                <a:pos x="2" y="2"/>
              </a:cxn>
              <a:cxn ang="0">
                <a:pos x="2" y="2"/>
              </a:cxn>
              <a:cxn ang="0">
                <a:pos x="2" y="0"/>
              </a:cxn>
              <a:cxn ang="0">
                <a:pos x="2" y="0"/>
              </a:cxn>
              <a:cxn ang="0">
                <a:pos x="2"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2"/>
              </a:cxn>
              <a:cxn ang="0">
                <a:pos x="0" y="2"/>
              </a:cxn>
              <a:cxn ang="0">
                <a:pos x="2" y="2"/>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2"/>
              </a:cxn>
              <a:cxn ang="0">
                <a:pos x="2" y="0"/>
              </a:cxn>
              <a:cxn ang="0">
                <a:pos x="2" y="0"/>
              </a:cxn>
              <a:cxn ang="0">
                <a:pos x="0" y="0"/>
              </a:cxn>
              <a:cxn ang="0">
                <a:pos x="0" y="0"/>
              </a:cxn>
              <a:cxn ang="0">
                <a:pos x="0" y="2"/>
              </a:cxn>
            </a:cxnLst>
            <a:rect l="0" t="0" r="r" b="b"/>
            <a:pathLst>
              <a:path w="2" h="2">
                <a:moveTo>
                  <a:pt x="0" y="2"/>
                </a:moveTo>
                <a:lnTo>
                  <a:pt x="2" y="2"/>
                </a:lnTo>
                <a:lnTo>
                  <a:pt x="2" y="2"/>
                </a:lnTo>
                <a:lnTo>
                  <a:pt x="2" y="0"/>
                </a:lnTo>
                <a:lnTo>
                  <a:pt x="2" y="0"/>
                </a:lnTo>
                <a:lnTo>
                  <a:pt x="2"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2"/>
                </a:lnTo>
                <a:lnTo>
                  <a:pt x="0" y="2"/>
                </a:lnTo>
                <a:lnTo>
                  <a:pt x="2" y="2"/>
                </a:lnTo>
                <a:lnTo>
                  <a:pt x="2" y="0"/>
                </a:lnTo>
                <a:lnTo>
                  <a:pt x="2" y="0"/>
                </a:lnTo>
                <a:lnTo>
                  <a:pt x="2" y="0"/>
                </a:lnTo>
                <a:lnTo>
                  <a:pt x="2" y="0"/>
                </a:lnTo>
                <a:lnTo>
                  <a:pt x="2" y="0"/>
                </a:lnTo>
                <a:lnTo>
                  <a:pt x="2" y="0"/>
                </a:lnTo>
                <a:lnTo>
                  <a:pt x="2" y="0"/>
                </a:lnTo>
                <a:lnTo>
                  <a:pt x="2" y="0"/>
                </a:lnTo>
                <a:lnTo>
                  <a:pt x="2" y="0"/>
                </a:lnTo>
                <a:lnTo>
                  <a:pt x="2" y="0"/>
                </a:lnTo>
                <a:lnTo>
                  <a:pt x="2" y="0"/>
                </a:lnTo>
                <a:lnTo>
                  <a:pt x="2" y="2"/>
                </a:lnTo>
                <a:lnTo>
                  <a:pt x="2" y="0"/>
                </a:lnTo>
                <a:lnTo>
                  <a:pt x="2" y="0"/>
                </a:lnTo>
                <a:lnTo>
                  <a:pt x="0" y="0"/>
                </a:lnTo>
                <a:lnTo>
                  <a:pt x="0" y="0"/>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2" name="Freeform 1180"/>
          <p:cNvSpPr>
            <a:spLocks/>
          </p:cNvSpPr>
          <p:nvPr/>
        </p:nvSpPr>
        <p:spPr bwMode="auto">
          <a:xfrm>
            <a:off x="747185" y="530226"/>
            <a:ext cx="4233" cy="4763"/>
          </a:xfrm>
          <a:custGeom>
            <a:avLst/>
            <a:gdLst/>
            <a:ahLst/>
            <a:cxnLst>
              <a:cxn ang="0">
                <a:pos x="0" y="3"/>
              </a:cxn>
              <a:cxn ang="0">
                <a:pos x="0" y="3"/>
              </a:cxn>
              <a:cxn ang="0">
                <a:pos x="2" y="3"/>
              </a:cxn>
              <a:cxn ang="0">
                <a:pos x="2" y="3"/>
              </a:cxn>
              <a:cxn ang="0">
                <a:pos x="0" y="0"/>
              </a:cxn>
              <a:cxn ang="0">
                <a:pos x="0" y="0"/>
              </a:cxn>
              <a:cxn ang="0">
                <a:pos x="0" y="0"/>
              </a:cxn>
              <a:cxn ang="0">
                <a:pos x="0" y="3"/>
              </a:cxn>
              <a:cxn ang="0">
                <a:pos x="0" y="3"/>
              </a:cxn>
              <a:cxn ang="0">
                <a:pos x="0" y="3"/>
              </a:cxn>
              <a:cxn ang="0">
                <a:pos x="0" y="3"/>
              </a:cxn>
              <a:cxn ang="0">
                <a:pos x="0" y="0"/>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Lst>
            <a:rect l="0" t="0" r="r" b="b"/>
            <a:pathLst>
              <a:path w="2" h="3">
                <a:moveTo>
                  <a:pt x="0" y="3"/>
                </a:moveTo>
                <a:lnTo>
                  <a:pt x="0" y="3"/>
                </a:lnTo>
                <a:lnTo>
                  <a:pt x="2" y="3"/>
                </a:lnTo>
                <a:lnTo>
                  <a:pt x="2" y="3"/>
                </a:lnTo>
                <a:lnTo>
                  <a:pt x="0" y="0"/>
                </a:lnTo>
                <a:lnTo>
                  <a:pt x="0" y="0"/>
                </a:lnTo>
                <a:lnTo>
                  <a:pt x="0" y="0"/>
                </a:lnTo>
                <a:lnTo>
                  <a:pt x="0" y="3"/>
                </a:lnTo>
                <a:lnTo>
                  <a:pt x="0" y="3"/>
                </a:lnTo>
                <a:lnTo>
                  <a:pt x="0" y="3"/>
                </a:lnTo>
                <a:lnTo>
                  <a:pt x="0" y="3"/>
                </a:lnTo>
                <a:lnTo>
                  <a:pt x="0" y="0"/>
                </a:lnTo>
                <a:lnTo>
                  <a:pt x="0" y="3"/>
                </a:lnTo>
                <a:lnTo>
                  <a:pt x="0" y="3"/>
                </a:lnTo>
                <a:lnTo>
                  <a:pt x="0" y="3"/>
                </a:lnTo>
                <a:lnTo>
                  <a:pt x="0" y="3"/>
                </a:lnTo>
                <a:lnTo>
                  <a:pt x="0" y="3"/>
                </a:lnTo>
                <a:lnTo>
                  <a:pt x="0" y="3"/>
                </a:lnTo>
                <a:lnTo>
                  <a:pt x="0" y="3"/>
                </a:lnTo>
                <a:lnTo>
                  <a:pt x="0" y="3"/>
                </a:lnTo>
                <a:lnTo>
                  <a:pt x="0" y="3"/>
                </a:lnTo>
                <a:lnTo>
                  <a:pt x="0" y="3"/>
                </a:lnTo>
                <a:lnTo>
                  <a:pt x="0" y="3"/>
                </a:lnTo>
                <a:lnTo>
                  <a:pt x="0" y="3"/>
                </a:lnTo>
                <a:lnTo>
                  <a:pt x="0" y="3"/>
                </a:lnTo>
                <a:lnTo>
                  <a:pt x="0" y="3"/>
                </a:lnTo>
                <a:lnTo>
                  <a:pt x="0" y="3"/>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3" name="Line 1187"/>
          <p:cNvSpPr>
            <a:spLocks noChangeShapeType="1"/>
          </p:cNvSpPr>
          <p:nvPr/>
        </p:nvSpPr>
        <p:spPr bwMode="auto">
          <a:xfrm>
            <a:off x="759885" y="520700"/>
            <a:ext cx="2116" cy="1588"/>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4" name="Line 1188"/>
          <p:cNvSpPr>
            <a:spLocks noChangeShapeType="1"/>
          </p:cNvSpPr>
          <p:nvPr/>
        </p:nvSpPr>
        <p:spPr bwMode="auto">
          <a:xfrm>
            <a:off x="759885" y="520700"/>
            <a:ext cx="2116" cy="1588"/>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5" name="Freeform 1208"/>
          <p:cNvSpPr>
            <a:spLocks/>
          </p:cNvSpPr>
          <p:nvPr/>
        </p:nvSpPr>
        <p:spPr bwMode="auto">
          <a:xfrm>
            <a:off x="793751" y="557214"/>
            <a:ext cx="2116" cy="1587"/>
          </a:xfrm>
          <a:custGeom>
            <a:avLst/>
            <a:gdLst/>
            <a:ahLst/>
            <a:cxnLst>
              <a:cxn ang="0">
                <a:pos x="0" y="0"/>
              </a:cxn>
              <a:cxn ang="0">
                <a:pos x="0" y="0"/>
              </a:cxn>
              <a:cxn ang="0">
                <a:pos x="0" y="0"/>
              </a:cxn>
            </a:cxnLst>
            <a:rect l="0" t="0" r="r" b="b"/>
            <a:pathLst>
              <a:path>
                <a:moveTo>
                  <a:pt x="0" y="0"/>
                </a:move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6" name="Freeform 1210"/>
          <p:cNvSpPr>
            <a:spLocks/>
          </p:cNvSpPr>
          <p:nvPr/>
        </p:nvSpPr>
        <p:spPr bwMode="auto">
          <a:xfrm>
            <a:off x="793752" y="557214"/>
            <a:ext cx="4233" cy="3175"/>
          </a:xfrm>
          <a:custGeom>
            <a:avLst/>
            <a:gdLst/>
            <a:ahLst/>
            <a:cxnLst>
              <a:cxn ang="0">
                <a:pos x="0" y="2"/>
              </a:cxn>
              <a:cxn ang="0">
                <a:pos x="0" y="2"/>
              </a:cxn>
              <a:cxn ang="0">
                <a:pos x="2" y="2"/>
              </a:cxn>
              <a:cxn ang="0">
                <a:pos x="2" y="0"/>
              </a:cxn>
              <a:cxn ang="0">
                <a:pos x="2" y="0"/>
              </a:cxn>
              <a:cxn ang="0">
                <a:pos x="0" y="0"/>
              </a:cxn>
              <a:cxn ang="0">
                <a:pos x="0" y="0"/>
              </a:cxn>
              <a:cxn ang="0">
                <a:pos x="0" y="0"/>
              </a:cxn>
              <a:cxn ang="0">
                <a:pos x="0" y="2"/>
              </a:cxn>
              <a:cxn ang="0">
                <a:pos x="0" y="2"/>
              </a:cxn>
              <a:cxn ang="0">
                <a:pos x="2" y="2"/>
              </a:cxn>
              <a:cxn ang="0">
                <a:pos x="2" y="0"/>
              </a:cxn>
              <a:cxn ang="0">
                <a:pos x="2" y="0"/>
              </a:cxn>
              <a:cxn ang="0">
                <a:pos x="0" y="0"/>
              </a:cxn>
              <a:cxn ang="0">
                <a:pos x="0" y="0"/>
              </a:cxn>
              <a:cxn ang="0">
                <a:pos x="0" y="0"/>
              </a:cxn>
              <a:cxn ang="0">
                <a:pos x="0" y="2"/>
              </a:cxn>
            </a:cxnLst>
            <a:rect l="0" t="0" r="r" b="b"/>
            <a:pathLst>
              <a:path w="2" h="2">
                <a:moveTo>
                  <a:pt x="0" y="2"/>
                </a:moveTo>
                <a:lnTo>
                  <a:pt x="0" y="2"/>
                </a:lnTo>
                <a:lnTo>
                  <a:pt x="2" y="2"/>
                </a:lnTo>
                <a:lnTo>
                  <a:pt x="2" y="0"/>
                </a:lnTo>
                <a:lnTo>
                  <a:pt x="2" y="0"/>
                </a:lnTo>
                <a:lnTo>
                  <a:pt x="0" y="0"/>
                </a:lnTo>
                <a:lnTo>
                  <a:pt x="0" y="0"/>
                </a:lnTo>
                <a:lnTo>
                  <a:pt x="0" y="0"/>
                </a:lnTo>
                <a:lnTo>
                  <a:pt x="0" y="2"/>
                </a:lnTo>
                <a:lnTo>
                  <a:pt x="0" y="2"/>
                </a:lnTo>
                <a:lnTo>
                  <a:pt x="2" y="2"/>
                </a:lnTo>
                <a:lnTo>
                  <a:pt x="2" y="0"/>
                </a:lnTo>
                <a:lnTo>
                  <a:pt x="2" y="0"/>
                </a:lnTo>
                <a:lnTo>
                  <a:pt x="0" y="0"/>
                </a:lnTo>
                <a:lnTo>
                  <a:pt x="0" y="0"/>
                </a:lnTo>
                <a:lnTo>
                  <a:pt x="0" y="0"/>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7" name="Freeform 1214"/>
          <p:cNvSpPr>
            <a:spLocks/>
          </p:cNvSpPr>
          <p:nvPr/>
        </p:nvSpPr>
        <p:spPr bwMode="auto">
          <a:xfrm>
            <a:off x="793752" y="557214"/>
            <a:ext cx="4233" cy="3175"/>
          </a:xfrm>
          <a:custGeom>
            <a:avLst/>
            <a:gdLst/>
            <a:ahLst/>
            <a:cxnLst>
              <a:cxn ang="0">
                <a:pos x="0" y="2"/>
              </a:cxn>
              <a:cxn ang="0">
                <a:pos x="2" y="2"/>
              </a:cxn>
              <a:cxn ang="0">
                <a:pos x="0" y="0"/>
              </a:cxn>
              <a:cxn ang="0">
                <a:pos x="0" y="2"/>
              </a:cxn>
              <a:cxn ang="0">
                <a:pos x="0" y="2"/>
              </a:cxn>
            </a:cxnLst>
            <a:rect l="0" t="0" r="r" b="b"/>
            <a:pathLst>
              <a:path w="2" h="2">
                <a:moveTo>
                  <a:pt x="0" y="2"/>
                </a:moveTo>
                <a:lnTo>
                  <a:pt x="2" y="2"/>
                </a:lnTo>
                <a:lnTo>
                  <a:pt x="0" y="0"/>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8" name="Rectangle 1215"/>
          <p:cNvSpPr>
            <a:spLocks noChangeArrowheads="1"/>
          </p:cNvSpPr>
          <p:nvPr/>
        </p:nvSpPr>
        <p:spPr bwMode="auto">
          <a:xfrm>
            <a:off x="793751" y="627064"/>
            <a:ext cx="2116" cy="1587"/>
          </a:xfrm>
          <a:prstGeom prst="rect">
            <a:avLst/>
          </a:prstGeom>
          <a:solidFill>
            <a:srgbClr val="000000"/>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289" name="Freeform 1217"/>
          <p:cNvSpPr>
            <a:spLocks/>
          </p:cNvSpPr>
          <p:nvPr/>
        </p:nvSpPr>
        <p:spPr bwMode="auto">
          <a:xfrm>
            <a:off x="793751" y="627064"/>
            <a:ext cx="2116" cy="158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0" name="Freeform 1219"/>
          <p:cNvSpPr>
            <a:spLocks/>
          </p:cNvSpPr>
          <p:nvPr/>
        </p:nvSpPr>
        <p:spPr bwMode="auto">
          <a:xfrm>
            <a:off x="975785" y="541339"/>
            <a:ext cx="2116" cy="1587"/>
          </a:xfrm>
          <a:custGeom>
            <a:avLst/>
            <a:gdLst/>
            <a:ahLst/>
            <a:cxnLst>
              <a:cxn ang="0">
                <a:pos x="0" y="0"/>
              </a:cxn>
              <a:cxn ang="0">
                <a:pos x="0" y="0"/>
              </a:cxn>
              <a:cxn ang="0">
                <a:pos x="0" y="0"/>
              </a:cxn>
            </a:cxnLst>
            <a:rect l="0" t="0" r="r" b="b"/>
            <a:pathLst>
              <a:path>
                <a:moveTo>
                  <a:pt x="0" y="0"/>
                </a:move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1" name="Freeform 1221"/>
          <p:cNvSpPr>
            <a:spLocks/>
          </p:cNvSpPr>
          <p:nvPr/>
        </p:nvSpPr>
        <p:spPr bwMode="auto">
          <a:xfrm>
            <a:off x="975785" y="541339"/>
            <a:ext cx="4233" cy="3175"/>
          </a:xfrm>
          <a:custGeom>
            <a:avLst/>
            <a:gdLst/>
            <a:ahLst/>
            <a:cxnLst>
              <a:cxn ang="0">
                <a:pos x="2" y="0"/>
              </a:cxn>
              <a:cxn ang="0">
                <a:pos x="2" y="0"/>
              </a:cxn>
              <a:cxn ang="0">
                <a:pos x="2" y="0"/>
              </a:cxn>
              <a:cxn ang="0">
                <a:pos x="0" y="0"/>
              </a:cxn>
              <a:cxn ang="0">
                <a:pos x="0" y="0"/>
              </a:cxn>
              <a:cxn ang="0">
                <a:pos x="0" y="2"/>
              </a:cxn>
              <a:cxn ang="0">
                <a:pos x="2" y="0"/>
              </a:cxn>
              <a:cxn ang="0">
                <a:pos x="2" y="0"/>
              </a:cxn>
              <a:cxn ang="0">
                <a:pos x="2" y="0"/>
              </a:cxn>
              <a:cxn ang="0">
                <a:pos x="0" y="0"/>
              </a:cxn>
              <a:cxn ang="0">
                <a:pos x="0" y="0"/>
              </a:cxn>
              <a:cxn ang="0">
                <a:pos x="0" y="2"/>
              </a:cxn>
              <a:cxn ang="0">
                <a:pos x="2" y="0"/>
              </a:cxn>
            </a:cxnLst>
            <a:rect l="0" t="0" r="r" b="b"/>
            <a:pathLst>
              <a:path w="2" h="2">
                <a:moveTo>
                  <a:pt x="2" y="0"/>
                </a:moveTo>
                <a:lnTo>
                  <a:pt x="2" y="0"/>
                </a:lnTo>
                <a:lnTo>
                  <a:pt x="2" y="0"/>
                </a:lnTo>
                <a:lnTo>
                  <a:pt x="0" y="0"/>
                </a:lnTo>
                <a:lnTo>
                  <a:pt x="0" y="0"/>
                </a:lnTo>
                <a:lnTo>
                  <a:pt x="0" y="2"/>
                </a:lnTo>
                <a:lnTo>
                  <a:pt x="2" y="0"/>
                </a:lnTo>
                <a:lnTo>
                  <a:pt x="2" y="0"/>
                </a:lnTo>
                <a:lnTo>
                  <a:pt x="2" y="0"/>
                </a:lnTo>
                <a:lnTo>
                  <a:pt x="0" y="0"/>
                </a:lnTo>
                <a:lnTo>
                  <a:pt x="0" y="0"/>
                </a:lnTo>
                <a:lnTo>
                  <a:pt x="0" y="2"/>
                </a:lnTo>
                <a:lnTo>
                  <a:pt x="2"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2" name="Freeform 1234"/>
          <p:cNvSpPr>
            <a:spLocks/>
          </p:cNvSpPr>
          <p:nvPr/>
        </p:nvSpPr>
        <p:spPr bwMode="auto">
          <a:xfrm>
            <a:off x="963085" y="550864"/>
            <a:ext cx="4233" cy="1587"/>
          </a:xfrm>
          <a:custGeom>
            <a:avLst/>
            <a:gdLst/>
            <a:ahLst/>
            <a:cxnLst>
              <a:cxn ang="0">
                <a:pos x="0" y="0"/>
              </a:cxn>
              <a:cxn ang="0">
                <a:pos x="0" y="0"/>
              </a:cxn>
              <a:cxn ang="0">
                <a:pos x="2" y="0"/>
              </a:cxn>
              <a:cxn ang="0">
                <a:pos x="2" y="0"/>
              </a:cxn>
              <a:cxn ang="0">
                <a:pos x="2" y="0"/>
              </a:cxn>
              <a:cxn ang="0">
                <a:pos x="2" y="0"/>
              </a:cxn>
              <a:cxn ang="0">
                <a:pos x="0" y="0"/>
              </a:cxn>
              <a:cxn ang="0">
                <a:pos x="0" y="0"/>
              </a:cxn>
              <a:cxn ang="0">
                <a:pos x="0" y="0"/>
              </a:cxn>
              <a:cxn ang="0">
                <a:pos x="0" y="0"/>
              </a:cxn>
              <a:cxn ang="0">
                <a:pos x="0" y="0"/>
              </a:cxn>
              <a:cxn ang="0">
                <a:pos x="0" y="0"/>
              </a:cxn>
              <a:cxn ang="0">
                <a:pos x="2" y="0"/>
              </a:cxn>
              <a:cxn ang="0">
                <a:pos x="2" y="0"/>
              </a:cxn>
              <a:cxn ang="0">
                <a:pos x="2" y="0"/>
              </a:cxn>
              <a:cxn ang="0">
                <a:pos x="0" y="0"/>
              </a:cxn>
              <a:cxn ang="0">
                <a:pos x="0" y="0"/>
              </a:cxn>
              <a:cxn ang="0">
                <a:pos x="2"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w="2">
                <a:moveTo>
                  <a:pt x="0" y="0"/>
                </a:moveTo>
                <a:lnTo>
                  <a:pt x="0" y="0"/>
                </a:lnTo>
                <a:lnTo>
                  <a:pt x="2" y="0"/>
                </a:lnTo>
                <a:lnTo>
                  <a:pt x="2" y="0"/>
                </a:lnTo>
                <a:lnTo>
                  <a:pt x="2" y="0"/>
                </a:lnTo>
                <a:lnTo>
                  <a:pt x="2" y="0"/>
                </a:lnTo>
                <a:lnTo>
                  <a:pt x="0" y="0"/>
                </a:lnTo>
                <a:lnTo>
                  <a:pt x="0" y="0"/>
                </a:lnTo>
                <a:lnTo>
                  <a:pt x="0" y="0"/>
                </a:lnTo>
                <a:lnTo>
                  <a:pt x="0" y="0"/>
                </a:lnTo>
                <a:lnTo>
                  <a:pt x="0" y="0"/>
                </a:lnTo>
                <a:lnTo>
                  <a:pt x="0" y="0"/>
                </a:lnTo>
                <a:lnTo>
                  <a:pt x="2" y="0"/>
                </a:lnTo>
                <a:lnTo>
                  <a:pt x="2" y="0"/>
                </a:lnTo>
                <a:lnTo>
                  <a:pt x="2" y="0"/>
                </a:lnTo>
                <a:lnTo>
                  <a:pt x="0" y="0"/>
                </a:lnTo>
                <a:lnTo>
                  <a:pt x="0" y="0"/>
                </a:lnTo>
                <a:lnTo>
                  <a:pt x="2"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3" name="Line 1237"/>
          <p:cNvSpPr>
            <a:spLocks noChangeShapeType="1"/>
          </p:cNvSpPr>
          <p:nvPr/>
        </p:nvSpPr>
        <p:spPr bwMode="auto">
          <a:xfrm>
            <a:off x="971551" y="544514"/>
            <a:ext cx="2116" cy="1587"/>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4" name="Line 1238"/>
          <p:cNvSpPr>
            <a:spLocks noChangeShapeType="1"/>
          </p:cNvSpPr>
          <p:nvPr/>
        </p:nvSpPr>
        <p:spPr bwMode="auto">
          <a:xfrm>
            <a:off x="971551" y="544514"/>
            <a:ext cx="2116" cy="1587"/>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5" name="Freeform 1240"/>
          <p:cNvSpPr>
            <a:spLocks/>
          </p:cNvSpPr>
          <p:nvPr/>
        </p:nvSpPr>
        <p:spPr bwMode="auto">
          <a:xfrm>
            <a:off x="971551" y="541339"/>
            <a:ext cx="2116" cy="3175"/>
          </a:xfrm>
          <a:custGeom>
            <a:avLst/>
            <a:gdLst/>
            <a:ahLst/>
            <a:cxnLst>
              <a:cxn ang="0">
                <a:pos x="0" y="2"/>
              </a:cxn>
              <a:cxn ang="0">
                <a:pos x="0" y="2"/>
              </a:cxn>
              <a:cxn ang="0">
                <a:pos x="0" y="0"/>
              </a:cxn>
              <a:cxn ang="0">
                <a:pos x="0" y="2"/>
              </a:cxn>
              <a:cxn ang="0">
                <a:pos x="0" y="2"/>
              </a:cxn>
            </a:cxnLst>
            <a:rect l="0" t="0" r="r" b="b"/>
            <a:pathLst>
              <a:path h="2">
                <a:moveTo>
                  <a:pt x="0" y="2"/>
                </a:moveTo>
                <a:lnTo>
                  <a:pt x="0" y="2"/>
                </a:lnTo>
                <a:lnTo>
                  <a:pt x="0" y="0"/>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6" name="Freeform 1243"/>
          <p:cNvSpPr>
            <a:spLocks/>
          </p:cNvSpPr>
          <p:nvPr/>
        </p:nvSpPr>
        <p:spPr bwMode="auto">
          <a:xfrm>
            <a:off x="971552" y="538164"/>
            <a:ext cx="4233" cy="3175"/>
          </a:xfrm>
          <a:custGeom>
            <a:avLst/>
            <a:gdLst/>
            <a:ahLst/>
            <a:cxnLst>
              <a:cxn ang="0">
                <a:pos x="2" y="2"/>
              </a:cxn>
              <a:cxn ang="0">
                <a:pos x="2" y="2"/>
              </a:cxn>
              <a:cxn ang="0">
                <a:pos x="2" y="2"/>
              </a:cxn>
              <a:cxn ang="0">
                <a:pos x="2" y="2"/>
              </a:cxn>
              <a:cxn ang="0">
                <a:pos x="0" y="2"/>
              </a:cxn>
              <a:cxn ang="0">
                <a:pos x="0" y="2"/>
              </a:cxn>
              <a:cxn ang="0">
                <a:pos x="2"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2" y="2"/>
              </a:cxn>
              <a:cxn ang="0">
                <a:pos x="2" y="2"/>
              </a:cxn>
              <a:cxn ang="0">
                <a:pos x="2" y="2"/>
              </a:cxn>
              <a:cxn ang="0">
                <a:pos x="2" y="2"/>
              </a:cxn>
              <a:cxn ang="0">
                <a:pos x="2" y="2"/>
              </a:cxn>
              <a:cxn ang="0">
                <a:pos x="0" y="0"/>
              </a:cxn>
              <a:cxn ang="0">
                <a:pos x="0" y="2"/>
              </a:cxn>
              <a:cxn ang="0">
                <a:pos x="0" y="2"/>
              </a:cxn>
              <a:cxn ang="0">
                <a:pos x="0" y="2"/>
              </a:cxn>
              <a:cxn ang="0">
                <a:pos x="2" y="2"/>
              </a:cxn>
            </a:cxnLst>
            <a:rect l="0" t="0" r="r" b="b"/>
            <a:pathLst>
              <a:path w="2" h="2">
                <a:moveTo>
                  <a:pt x="2" y="2"/>
                </a:moveTo>
                <a:lnTo>
                  <a:pt x="2" y="2"/>
                </a:lnTo>
                <a:lnTo>
                  <a:pt x="2" y="2"/>
                </a:lnTo>
                <a:lnTo>
                  <a:pt x="2" y="2"/>
                </a:lnTo>
                <a:lnTo>
                  <a:pt x="0" y="2"/>
                </a:lnTo>
                <a:lnTo>
                  <a:pt x="0" y="2"/>
                </a:lnTo>
                <a:lnTo>
                  <a:pt x="2"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2" y="2"/>
                </a:lnTo>
                <a:lnTo>
                  <a:pt x="2" y="2"/>
                </a:lnTo>
                <a:lnTo>
                  <a:pt x="2" y="2"/>
                </a:lnTo>
                <a:lnTo>
                  <a:pt x="2" y="2"/>
                </a:lnTo>
                <a:lnTo>
                  <a:pt x="2" y="2"/>
                </a:lnTo>
                <a:lnTo>
                  <a:pt x="0" y="0"/>
                </a:lnTo>
                <a:lnTo>
                  <a:pt x="0" y="2"/>
                </a:lnTo>
                <a:lnTo>
                  <a:pt x="0" y="2"/>
                </a:lnTo>
                <a:lnTo>
                  <a:pt x="0" y="2"/>
                </a:lnTo>
                <a:lnTo>
                  <a:pt x="2"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7" name="Freeform 1246"/>
          <p:cNvSpPr>
            <a:spLocks/>
          </p:cNvSpPr>
          <p:nvPr/>
        </p:nvSpPr>
        <p:spPr bwMode="auto">
          <a:xfrm>
            <a:off x="967318" y="547689"/>
            <a:ext cx="4233" cy="3175"/>
          </a:xfrm>
          <a:custGeom>
            <a:avLst/>
            <a:gdLst/>
            <a:ahLst/>
            <a:cxnLst>
              <a:cxn ang="0">
                <a:pos x="0" y="2"/>
              </a:cxn>
              <a:cxn ang="0">
                <a:pos x="0" y="2"/>
              </a:cxn>
              <a:cxn ang="0">
                <a:pos x="2" y="0"/>
              </a:cxn>
              <a:cxn ang="0">
                <a:pos x="2" y="0"/>
              </a:cxn>
              <a:cxn ang="0">
                <a:pos x="0" y="0"/>
              </a:cxn>
              <a:cxn ang="0">
                <a:pos x="0" y="0"/>
              </a:cxn>
              <a:cxn ang="0">
                <a:pos x="0" y="2"/>
              </a:cxn>
              <a:cxn ang="0">
                <a:pos x="0" y="2"/>
              </a:cxn>
              <a:cxn ang="0">
                <a:pos x="2" y="0"/>
              </a:cxn>
              <a:cxn ang="0">
                <a:pos x="2"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2"/>
              </a:cxn>
              <a:cxn ang="0">
                <a:pos x="0" y="2"/>
              </a:cxn>
            </a:cxnLst>
            <a:rect l="0" t="0" r="r" b="b"/>
            <a:pathLst>
              <a:path w="2" h="2">
                <a:moveTo>
                  <a:pt x="0" y="2"/>
                </a:moveTo>
                <a:lnTo>
                  <a:pt x="0" y="2"/>
                </a:lnTo>
                <a:lnTo>
                  <a:pt x="2" y="0"/>
                </a:lnTo>
                <a:lnTo>
                  <a:pt x="2" y="0"/>
                </a:lnTo>
                <a:lnTo>
                  <a:pt x="0" y="0"/>
                </a:lnTo>
                <a:lnTo>
                  <a:pt x="0" y="0"/>
                </a:lnTo>
                <a:lnTo>
                  <a:pt x="0" y="2"/>
                </a:lnTo>
                <a:lnTo>
                  <a:pt x="0" y="2"/>
                </a:lnTo>
                <a:lnTo>
                  <a:pt x="2" y="0"/>
                </a:lnTo>
                <a:lnTo>
                  <a:pt x="2"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8" name="Freeform 1250"/>
          <p:cNvSpPr>
            <a:spLocks/>
          </p:cNvSpPr>
          <p:nvPr/>
        </p:nvSpPr>
        <p:spPr bwMode="auto">
          <a:xfrm>
            <a:off x="975785" y="530225"/>
            <a:ext cx="4233" cy="1588"/>
          </a:xfrm>
          <a:custGeom>
            <a:avLst/>
            <a:gdLst/>
            <a:ahLst/>
            <a:cxnLst>
              <a:cxn ang="0">
                <a:pos x="2" y="0"/>
              </a:cxn>
              <a:cxn ang="0">
                <a:pos x="0" y="0"/>
              </a:cxn>
              <a:cxn ang="0">
                <a:pos x="2" y="0"/>
              </a:cxn>
            </a:cxnLst>
            <a:rect l="0" t="0" r="r" b="b"/>
            <a:pathLst>
              <a:path w="2">
                <a:moveTo>
                  <a:pt x="2" y="0"/>
                </a:moveTo>
                <a:lnTo>
                  <a:pt x="0" y="0"/>
                </a:lnTo>
                <a:lnTo>
                  <a:pt x="2"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9" name="Freeform 1252"/>
          <p:cNvSpPr>
            <a:spLocks/>
          </p:cNvSpPr>
          <p:nvPr/>
        </p:nvSpPr>
        <p:spPr bwMode="auto">
          <a:xfrm>
            <a:off x="975785" y="527050"/>
            <a:ext cx="4233" cy="7938"/>
          </a:xfrm>
          <a:custGeom>
            <a:avLst/>
            <a:gdLst/>
            <a:ahLst/>
            <a:cxnLst>
              <a:cxn ang="0">
                <a:pos x="2" y="2"/>
              </a:cxn>
              <a:cxn ang="0">
                <a:pos x="2" y="2"/>
              </a:cxn>
              <a:cxn ang="0">
                <a:pos x="0" y="0"/>
              </a:cxn>
              <a:cxn ang="0">
                <a:pos x="0" y="2"/>
              </a:cxn>
              <a:cxn ang="0">
                <a:pos x="0" y="2"/>
              </a:cxn>
              <a:cxn ang="0">
                <a:pos x="2" y="5"/>
              </a:cxn>
              <a:cxn ang="0">
                <a:pos x="2" y="2"/>
              </a:cxn>
              <a:cxn ang="0">
                <a:pos x="2" y="2"/>
              </a:cxn>
              <a:cxn ang="0">
                <a:pos x="0" y="0"/>
              </a:cxn>
              <a:cxn ang="0">
                <a:pos x="0" y="2"/>
              </a:cxn>
              <a:cxn ang="0">
                <a:pos x="0" y="2"/>
              </a:cxn>
              <a:cxn ang="0">
                <a:pos x="2" y="5"/>
              </a:cxn>
              <a:cxn ang="0">
                <a:pos x="2" y="2"/>
              </a:cxn>
            </a:cxnLst>
            <a:rect l="0" t="0" r="r" b="b"/>
            <a:pathLst>
              <a:path w="2" h="5">
                <a:moveTo>
                  <a:pt x="2" y="2"/>
                </a:moveTo>
                <a:lnTo>
                  <a:pt x="2" y="2"/>
                </a:lnTo>
                <a:lnTo>
                  <a:pt x="0" y="0"/>
                </a:lnTo>
                <a:lnTo>
                  <a:pt x="0" y="2"/>
                </a:lnTo>
                <a:lnTo>
                  <a:pt x="0" y="2"/>
                </a:lnTo>
                <a:lnTo>
                  <a:pt x="2" y="5"/>
                </a:lnTo>
                <a:lnTo>
                  <a:pt x="2" y="2"/>
                </a:lnTo>
                <a:lnTo>
                  <a:pt x="2" y="2"/>
                </a:lnTo>
                <a:lnTo>
                  <a:pt x="0" y="0"/>
                </a:lnTo>
                <a:lnTo>
                  <a:pt x="0" y="2"/>
                </a:lnTo>
                <a:lnTo>
                  <a:pt x="0" y="2"/>
                </a:lnTo>
                <a:lnTo>
                  <a:pt x="2" y="5"/>
                </a:lnTo>
                <a:lnTo>
                  <a:pt x="2"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0" name="Freeform 1255"/>
          <p:cNvSpPr>
            <a:spLocks/>
          </p:cNvSpPr>
          <p:nvPr/>
        </p:nvSpPr>
        <p:spPr bwMode="auto">
          <a:xfrm>
            <a:off x="950385" y="550864"/>
            <a:ext cx="4233" cy="1587"/>
          </a:xfrm>
          <a:custGeom>
            <a:avLst/>
            <a:gdLst/>
            <a:ahLst/>
            <a:cxnLst>
              <a:cxn ang="0">
                <a:pos x="0" y="0"/>
              </a:cxn>
              <a:cxn ang="0">
                <a:pos x="2" y="0"/>
              </a:cxn>
              <a:cxn ang="0">
                <a:pos x="2" y="0"/>
              </a:cxn>
              <a:cxn ang="0">
                <a:pos x="2" y="0"/>
              </a:cxn>
              <a:cxn ang="0">
                <a:pos x="2" y="0"/>
              </a:cxn>
              <a:cxn ang="0">
                <a:pos x="0" y="0"/>
              </a:cxn>
              <a:cxn ang="0">
                <a:pos x="0" y="0"/>
              </a:cxn>
              <a:cxn ang="0">
                <a:pos x="0" y="0"/>
              </a:cxn>
              <a:cxn ang="0">
                <a:pos x="0"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0" y="0"/>
              </a:cxn>
              <a:cxn ang="0">
                <a:pos x="0" y="0"/>
              </a:cxn>
              <a:cxn ang="0">
                <a:pos x="0" y="0"/>
              </a:cxn>
            </a:cxnLst>
            <a:rect l="0" t="0" r="r" b="b"/>
            <a:pathLst>
              <a:path w="2">
                <a:moveTo>
                  <a:pt x="0" y="0"/>
                </a:moveTo>
                <a:lnTo>
                  <a:pt x="2" y="0"/>
                </a:lnTo>
                <a:lnTo>
                  <a:pt x="2" y="0"/>
                </a:lnTo>
                <a:lnTo>
                  <a:pt x="2" y="0"/>
                </a:lnTo>
                <a:lnTo>
                  <a:pt x="2" y="0"/>
                </a:lnTo>
                <a:lnTo>
                  <a:pt x="0" y="0"/>
                </a:lnTo>
                <a:lnTo>
                  <a:pt x="0" y="0"/>
                </a:lnTo>
                <a:lnTo>
                  <a:pt x="0" y="0"/>
                </a:lnTo>
                <a:lnTo>
                  <a:pt x="0"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1" name="Rectangle 1256"/>
          <p:cNvSpPr>
            <a:spLocks noChangeArrowheads="1"/>
          </p:cNvSpPr>
          <p:nvPr/>
        </p:nvSpPr>
        <p:spPr bwMode="auto">
          <a:xfrm>
            <a:off x="963085" y="550864"/>
            <a:ext cx="2116" cy="1587"/>
          </a:xfrm>
          <a:prstGeom prst="rect">
            <a:avLst/>
          </a:prstGeom>
          <a:solidFill>
            <a:srgbClr val="FFFFFF"/>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02" name="Freeform 1258"/>
          <p:cNvSpPr>
            <a:spLocks/>
          </p:cNvSpPr>
          <p:nvPr/>
        </p:nvSpPr>
        <p:spPr bwMode="auto">
          <a:xfrm>
            <a:off x="963085" y="550864"/>
            <a:ext cx="2116" cy="158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3" name="Freeform 1266"/>
          <p:cNvSpPr>
            <a:spLocks/>
          </p:cNvSpPr>
          <p:nvPr/>
        </p:nvSpPr>
        <p:spPr bwMode="auto">
          <a:xfrm>
            <a:off x="971551" y="534989"/>
            <a:ext cx="2116" cy="158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4" name="Freeform 1269"/>
          <p:cNvSpPr>
            <a:spLocks/>
          </p:cNvSpPr>
          <p:nvPr/>
        </p:nvSpPr>
        <p:spPr bwMode="auto">
          <a:xfrm>
            <a:off x="971552" y="530226"/>
            <a:ext cx="4233" cy="4763"/>
          </a:xfrm>
          <a:custGeom>
            <a:avLst/>
            <a:gdLst/>
            <a:ahLst/>
            <a:cxnLst>
              <a:cxn ang="0">
                <a:pos x="0" y="3"/>
              </a:cxn>
              <a:cxn ang="0">
                <a:pos x="2" y="0"/>
              </a:cxn>
              <a:cxn ang="0">
                <a:pos x="2" y="0"/>
              </a:cxn>
              <a:cxn ang="0">
                <a:pos x="2" y="0"/>
              </a:cxn>
              <a:cxn ang="0">
                <a:pos x="2" y="0"/>
              </a:cxn>
              <a:cxn ang="0">
                <a:pos x="0" y="0"/>
              </a:cxn>
              <a:cxn ang="0">
                <a:pos x="0" y="0"/>
              </a:cxn>
              <a:cxn ang="0">
                <a:pos x="0" y="3"/>
              </a:cxn>
              <a:cxn ang="0">
                <a:pos x="0" y="3"/>
              </a:cxn>
              <a:cxn ang="0">
                <a:pos x="2" y="0"/>
              </a:cxn>
              <a:cxn ang="0">
                <a:pos x="2" y="0"/>
              </a:cxn>
              <a:cxn ang="0">
                <a:pos x="0" y="0"/>
              </a:cxn>
              <a:cxn ang="0">
                <a:pos x="0" y="0"/>
              </a:cxn>
              <a:cxn ang="0">
                <a:pos x="0" y="0"/>
              </a:cxn>
              <a:cxn ang="0">
                <a:pos x="0" y="0"/>
              </a:cxn>
              <a:cxn ang="0">
                <a:pos x="0" y="0"/>
              </a:cxn>
              <a:cxn ang="0">
                <a:pos x="0" y="0"/>
              </a:cxn>
              <a:cxn ang="0">
                <a:pos x="0" y="0"/>
              </a:cxn>
              <a:cxn ang="0">
                <a:pos x="0" y="0"/>
              </a:cxn>
              <a:cxn ang="0">
                <a:pos x="0" y="3"/>
              </a:cxn>
              <a:cxn ang="0">
                <a:pos x="0" y="3"/>
              </a:cxn>
            </a:cxnLst>
            <a:rect l="0" t="0" r="r" b="b"/>
            <a:pathLst>
              <a:path w="2" h="3">
                <a:moveTo>
                  <a:pt x="0" y="3"/>
                </a:moveTo>
                <a:lnTo>
                  <a:pt x="2" y="0"/>
                </a:lnTo>
                <a:lnTo>
                  <a:pt x="2" y="0"/>
                </a:lnTo>
                <a:lnTo>
                  <a:pt x="2" y="0"/>
                </a:lnTo>
                <a:lnTo>
                  <a:pt x="2" y="0"/>
                </a:lnTo>
                <a:lnTo>
                  <a:pt x="0" y="0"/>
                </a:lnTo>
                <a:lnTo>
                  <a:pt x="0" y="0"/>
                </a:lnTo>
                <a:lnTo>
                  <a:pt x="0" y="3"/>
                </a:lnTo>
                <a:lnTo>
                  <a:pt x="0" y="3"/>
                </a:lnTo>
                <a:lnTo>
                  <a:pt x="2" y="0"/>
                </a:lnTo>
                <a:lnTo>
                  <a:pt x="2" y="0"/>
                </a:lnTo>
                <a:lnTo>
                  <a:pt x="0" y="0"/>
                </a:lnTo>
                <a:lnTo>
                  <a:pt x="0" y="0"/>
                </a:lnTo>
                <a:lnTo>
                  <a:pt x="0" y="0"/>
                </a:lnTo>
                <a:lnTo>
                  <a:pt x="0" y="0"/>
                </a:lnTo>
                <a:lnTo>
                  <a:pt x="0" y="0"/>
                </a:lnTo>
                <a:lnTo>
                  <a:pt x="0" y="0"/>
                </a:lnTo>
                <a:lnTo>
                  <a:pt x="0" y="0"/>
                </a:lnTo>
                <a:lnTo>
                  <a:pt x="0" y="0"/>
                </a:lnTo>
                <a:lnTo>
                  <a:pt x="0" y="3"/>
                </a:lnTo>
                <a:lnTo>
                  <a:pt x="0" y="3"/>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5" name="Line 1270"/>
          <p:cNvSpPr>
            <a:spLocks noChangeShapeType="1"/>
          </p:cNvSpPr>
          <p:nvPr/>
        </p:nvSpPr>
        <p:spPr bwMode="auto">
          <a:xfrm>
            <a:off x="971551" y="530225"/>
            <a:ext cx="2116" cy="1588"/>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6" name="Line 1271"/>
          <p:cNvSpPr>
            <a:spLocks noChangeShapeType="1"/>
          </p:cNvSpPr>
          <p:nvPr/>
        </p:nvSpPr>
        <p:spPr bwMode="auto">
          <a:xfrm>
            <a:off x="971551" y="530225"/>
            <a:ext cx="2116" cy="1588"/>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7" name="Rectangle 1272"/>
          <p:cNvSpPr>
            <a:spLocks noChangeArrowheads="1"/>
          </p:cNvSpPr>
          <p:nvPr/>
        </p:nvSpPr>
        <p:spPr bwMode="auto">
          <a:xfrm>
            <a:off x="971551" y="530225"/>
            <a:ext cx="2116" cy="1588"/>
          </a:xfrm>
          <a:prstGeom prst="rect">
            <a:avLst/>
          </a:prstGeom>
          <a:solidFill>
            <a:srgbClr val="FFFFFF"/>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08" name="Rectangle 1273"/>
          <p:cNvSpPr>
            <a:spLocks noChangeArrowheads="1"/>
          </p:cNvSpPr>
          <p:nvPr/>
        </p:nvSpPr>
        <p:spPr bwMode="auto">
          <a:xfrm>
            <a:off x="971551" y="530225"/>
            <a:ext cx="2116" cy="1588"/>
          </a:xfrm>
          <a:prstGeom prst="rect">
            <a:avLst/>
          </a:prstGeom>
          <a:no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09" name="Line 1274"/>
          <p:cNvSpPr>
            <a:spLocks noChangeShapeType="1"/>
          </p:cNvSpPr>
          <p:nvPr/>
        </p:nvSpPr>
        <p:spPr bwMode="auto">
          <a:xfrm>
            <a:off x="971551" y="527050"/>
            <a:ext cx="2116" cy="1588"/>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10" name="Line 1275"/>
          <p:cNvSpPr>
            <a:spLocks noChangeShapeType="1"/>
          </p:cNvSpPr>
          <p:nvPr/>
        </p:nvSpPr>
        <p:spPr bwMode="auto">
          <a:xfrm>
            <a:off x="971551" y="527050"/>
            <a:ext cx="2116" cy="1588"/>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11" name="Freeform 1277"/>
          <p:cNvSpPr>
            <a:spLocks/>
          </p:cNvSpPr>
          <p:nvPr/>
        </p:nvSpPr>
        <p:spPr bwMode="auto">
          <a:xfrm>
            <a:off x="971551" y="523876"/>
            <a:ext cx="2116" cy="3175"/>
          </a:xfrm>
          <a:custGeom>
            <a:avLst/>
            <a:gdLst/>
            <a:ahLst/>
            <a:cxnLst>
              <a:cxn ang="0">
                <a:pos x="0" y="2"/>
              </a:cxn>
              <a:cxn ang="0">
                <a:pos x="0" y="2"/>
              </a:cxn>
              <a:cxn ang="0">
                <a:pos x="0" y="0"/>
              </a:cxn>
              <a:cxn ang="0">
                <a:pos x="0" y="2"/>
              </a:cxn>
              <a:cxn ang="0">
                <a:pos x="0" y="2"/>
              </a:cxn>
            </a:cxnLst>
            <a:rect l="0" t="0" r="r" b="b"/>
            <a:pathLst>
              <a:path h="2">
                <a:moveTo>
                  <a:pt x="0" y="2"/>
                </a:moveTo>
                <a:lnTo>
                  <a:pt x="0" y="2"/>
                </a:lnTo>
                <a:lnTo>
                  <a:pt x="0" y="0"/>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12" name="Freeform 1287"/>
          <p:cNvSpPr>
            <a:spLocks/>
          </p:cNvSpPr>
          <p:nvPr/>
        </p:nvSpPr>
        <p:spPr bwMode="auto">
          <a:xfrm>
            <a:off x="958852" y="514350"/>
            <a:ext cx="4233" cy="3175"/>
          </a:xfrm>
          <a:custGeom>
            <a:avLst/>
            <a:gdLst/>
            <a:ahLst/>
            <a:cxnLst>
              <a:cxn ang="0">
                <a:pos x="0" y="0"/>
              </a:cxn>
              <a:cxn ang="0">
                <a:pos x="0" y="2"/>
              </a:cxn>
              <a:cxn ang="0">
                <a:pos x="2" y="2"/>
              </a:cxn>
              <a:cxn ang="0">
                <a:pos x="2" y="2"/>
              </a:cxn>
              <a:cxn ang="0">
                <a:pos x="2" y="2"/>
              </a:cxn>
              <a:cxn ang="0">
                <a:pos x="2" y="0"/>
              </a:cxn>
              <a:cxn ang="0">
                <a:pos x="0" y="0"/>
              </a:cxn>
              <a:cxn ang="0">
                <a:pos x="0" y="0"/>
              </a:cxn>
              <a:cxn ang="0">
                <a:pos x="0" y="2"/>
              </a:cxn>
              <a:cxn ang="0">
                <a:pos x="0" y="2"/>
              </a:cxn>
              <a:cxn ang="0">
                <a:pos x="0" y="2"/>
              </a:cxn>
              <a:cxn ang="0">
                <a:pos x="0" y="2"/>
              </a:cxn>
              <a:cxn ang="0">
                <a:pos x="2" y="2"/>
              </a:cxn>
              <a:cxn ang="0">
                <a:pos x="2" y="2"/>
              </a:cxn>
              <a:cxn ang="0">
                <a:pos x="0" y="0"/>
              </a:cxn>
              <a:cxn ang="0">
                <a:pos x="0" y="0"/>
              </a:cxn>
              <a:cxn ang="0">
                <a:pos x="0" y="0"/>
              </a:cxn>
            </a:cxnLst>
            <a:rect l="0" t="0" r="r" b="b"/>
            <a:pathLst>
              <a:path w="2" h="2">
                <a:moveTo>
                  <a:pt x="0" y="0"/>
                </a:moveTo>
                <a:lnTo>
                  <a:pt x="0" y="2"/>
                </a:lnTo>
                <a:lnTo>
                  <a:pt x="2" y="2"/>
                </a:lnTo>
                <a:lnTo>
                  <a:pt x="2" y="2"/>
                </a:lnTo>
                <a:lnTo>
                  <a:pt x="2" y="2"/>
                </a:lnTo>
                <a:lnTo>
                  <a:pt x="2" y="0"/>
                </a:lnTo>
                <a:lnTo>
                  <a:pt x="0" y="0"/>
                </a:lnTo>
                <a:lnTo>
                  <a:pt x="0" y="0"/>
                </a:lnTo>
                <a:lnTo>
                  <a:pt x="0" y="2"/>
                </a:lnTo>
                <a:lnTo>
                  <a:pt x="0" y="2"/>
                </a:lnTo>
                <a:lnTo>
                  <a:pt x="0" y="2"/>
                </a:lnTo>
                <a:lnTo>
                  <a:pt x="0" y="2"/>
                </a:lnTo>
                <a:lnTo>
                  <a:pt x="2" y="2"/>
                </a:lnTo>
                <a:lnTo>
                  <a:pt x="2" y="2"/>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13" name="Freeform 1290"/>
          <p:cNvSpPr>
            <a:spLocks/>
          </p:cNvSpPr>
          <p:nvPr/>
        </p:nvSpPr>
        <p:spPr bwMode="auto">
          <a:xfrm>
            <a:off x="958852" y="517526"/>
            <a:ext cx="4233" cy="3175"/>
          </a:xfrm>
          <a:custGeom>
            <a:avLst/>
            <a:gdLst/>
            <a:ahLst/>
            <a:cxnLst>
              <a:cxn ang="0">
                <a:pos x="0" y="2"/>
              </a:cxn>
              <a:cxn ang="0">
                <a:pos x="0" y="2"/>
              </a:cxn>
              <a:cxn ang="0">
                <a:pos x="2" y="2"/>
              </a:cxn>
              <a:cxn ang="0">
                <a:pos x="2" y="2"/>
              </a:cxn>
              <a:cxn ang="0">
                <a:pos x="2" y="2"/>
              </a:cxn>
              <a:cxn ang="0">
                <a:pos x="2" y="0"/>
              </a:cxn>
              <a:cxn ang="0">
                <a:pos x="0" y="0"/>
              </a:cxn>
              <a:cxn ang="0">
                <a:pos x="0" y="0"/>
              </a:cxn>
              <a:cxn ang="0">
                <a:pos x="0" y="0"/>
              </a:cxn>
              <a:cxn ang="0">
                <a:pos x="0" y="0"/>
              </a:cxn>
              <a:cxn ang="0">
                <a:pos x="2" y="0"/>
              </a:cxn>
              <a:cxn ang="0">
                <a:pos x="0" y="0"/>
              </a:cxn>
              <a:cxn ang="0">
                <a:pos x="0" y="0"/>
              </a:cxn>
              <a:cxn ang="0">
                <a:pos x="0" y="0"/>
              </a:cxn>
              <a:cxn ang="0">
                <a:pos x="0" y="0"/>
              </a:cxn>
              <a:cxn ang="0">
                <a:pos x="0" y="2"/>
              </a:cxn>
              <a:cxn ang="0">
                <a:pos x="0" y="2"/>
              </a:cxn>
              <a:cxn ang="0">
                <a:pos x="0" y="2"/>
              </a:cxn>
              <a:cxn ang="0">
                <a:pos x="0" y="0"/>
              </a:cxn>
              <a:cxn ang="0">
                <a:pos x="0" y="0"/>
              </a:cxn>
              <a:cxn ang="0">
                <a:pos x="0" y="0"/>
              </a:cxn>
              <a:cxn ang="0">
                <a:pos x="0" y="0"/>
              </a:cxn>
              <a:cxn ang="0">
                <a:pos x="0" y="0"/>
              </a:cxn>
              <a:cxn ang="0">
                <a:pos x="0" y="0"/>
              </a:cxn>
              <a:cxn ang="0">
                <a:pos x="0" y="2"/>
              </a:cxn>
              <a:cxn ang="0">
                <a:pos x="2" y="2"/>
              </a:cxn>
              <a:cxn ang="0">
                <a:pos x="2" y="0"/>
              </a:cxn>
              <a:cxn ang="0">
                <a:pos x="2" y="0"/>
              </a:cxn>
              <a:cxn ang="0">
                <a:pos x="0" y="0"/>
              </a:cxn>
              <a:cxn ang="0">
                <a:pos x="0" y="0"/>
              </a:cxn>
              <a:cxn ang="0">
                <a:pos x="0" y="2"/>
              </a:cxn>
              <a:cxn ang="0">
                <a:pos x="0" y="2"/>
              </a:cxn>
              <a:cxn ang="0">
                <a:pos x="2" y="2"/>
              </a:cxn>
              <a:cxn ang="0">
                <a:pos x="2" y="2"/>
              </a:cxn>
              <a:cxn ang="0">
                <a:pos x="0" y="2"/>
              </a:cxn>
              <a:cxn ang="0">
                <a:pos x="0" y="2"/>
              </a:cxn>
              <a:cxn ang="0">
                <a:pos x="0" y="2"/>
              </a:cxn>
            </a:cxnLst>
            <a:rect l="0" t="0" r="r" b="b"/>
            <a:pathLst>
              <a:path w="2" h="2">
                <a:moveTo>
                  <a:pt x="0" y="2"/>
                </a:moveTo>
                <a:lnTo>
                  <a:pt x="0" y="2"/>
                </a:lnTo>
                <a:lnTo>
                  <a:pt x="2" y="2"/>
                </a:lnTo>
                <a:lnTo>
                  <a:pt x="2" y="2"/>
                </a:lnTo>
                <a:lnTo>
                  <a:pt x="2" y="2"/>
                </a:lnTo>
                <a:lnTo>
                  <a:pt x="2" y="0"/>
                </a:lnTo>
                <a:lnTo>
                  <a:pt x="0" y="0"/>
                </a:lnTo>
                <a:lnTo>
                  <a:pt x="0" y="0"/>
                </a:lnTo>
                <a:lnTo>
                  <a:pt x="0" y="0"/>
                </a:lnTo>
                <a:lnTo>
                  <a:pt x="0" y="0"/>
                </a:lnTo>
                <a:lnTo>
                  <a:pt x="2" y="0"/>
                </a:lnTo>
                <a:lnTo>
                  <a:pt x="0" y="0"/>
                </a:lnTo>
                <a:lnTo>
                  <a:pt x="0" y="0"/>
                </a:lnTo>
                <a:lnTo>
                  <a:pt x="0" y="0"/>
                </a:lnTo>
                <a:lnTo>
                  <a:pt x="0" y="0"/>
                </a:lnTo>
                <a:lnTo>
                  <a:pt x="0" y="2"/>
                </a:lnTo>
                <a:lnTo>
                  <a:pt x="0" y="2"/>
                </a:lnTo>
                <a:lnTo>
                  <a:pt x="0" y="2"/>
                </a:lnTo>
                <a:lnTo>
                  <a:pt x="0" y="0"/>
                </a:lnTo>
                <a:lnTo>
                  <a:pt x="0" y="0"/>
                </a:lnTo>
                <a:lnTo>
                  <a:pt x="0" y="0"/>
                </a:lnTo>
                <a:lnTo>
                  <a:pt x="0" y="0"/>
                </a:lnTo>
                <a:lnTo>
                  <a:pt x="0" y="0"/>
                </a:lnTo>
                <a:lnTo>
                  <a:pt x="0" y="0"/>
                </a:lnTo>
                <a:lnTo>
                  <a:pt x="0" y="2"/>
                </a:lnTo>
                <a:lnTo>
                  <a:pt x="2" y="2"/>
                </a:lnTo>
                <a:lnTo>
                  <a:pt x="2" y="0"/>
                </a:lnTo>
                <a:lnTo>
                  <a:pt x="2" y="0"/>
                </a:lnTo>
                <a:lnTo>
                  <a:pt x="0" y="0"/>
                </a:lnTo>
                <a:lnTo>
                  <a:pt x="0" y="0"/>
                </a:lnTo>
                <a:lnTo>
                  <a:pt x="0" y="2"/>
                </a:lnTo>
                <a:lnTo>
                  <a:pt x="0" y="2"/>
                </a:lnTo>
                <a:lnTo>
                  <a:pt x="2" y="2"/>
                </a:lnTo>
                <a:lnTo>
                  <a:pt x="2" y="2"/>
                </a:lnTo>
                <a:lnTo>
                  <a:pt x="0" y="2"/>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14" name="Rectangle 1335"/>
          <p:cNvSpPr>
            <a:spLocks noChangeArrowheads="1"/>
          </p:cNvSpPr>
          <p:nvPr/>
        </p:nvSpPr>
        <p:spPr bwMode="auto">
          <a:xfrm>
            <a:off x="624418" y="508000"/>
            <a:ext cx="2116" cy="1588"/>
          </a:xfrm>
          <a:prstGeom prst="rect">
            <a:avLst/>
          </a:prstGeom>
          <a:solidFill>
            <a:srgbClr val="000000"/>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15" name="Rectangle 1336"/>
          <p:cNvSpPr>
            <a:spLocks noChangeArrowheads="1"/>
          </p:cNvSpPr>
          <p:nvPr/>
        </p:nvSpPr>
        <p:spPr bwMode="auto">
          <a:xfrm>
            <a:off x="632885" y="495300"/>
            <a:ext cx="2116" cy="1588"/>
          </a:xfrm>
          <a:prstGeom prst="rect">
            <a:avLst/>
          </a:prstGeom>
          <a:solidFill>
            <a:srgbClr val="000000"/>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16" name="Rectangle 1337"/>
          <p:cNvSpPr>
            <a:spLocks noChangeArrowheads="1"/>
          </p:cNvSpPr>
          <p:nvPr/>
        </p:nvSpPr>
        <p:spPr bwMode="auto">
          <a:xfrm>
            <a:off x="632885" y="495300"/>
            <a:ext cx="2116" cy="1588"/>
          </a:xfrm>
          <a:prstGeom prst="rect">
            <a:avLst/>
          </a:prstGeom>
          <a:solidFill>
            <a:srgbClr val="000000"/>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17" name="Rectangle 1340"/>
          <p:cNvSpPr>
            <a:spLocks noChangeArrowheads="1"/>
          </p:cNvSpPr>
          <p:nvPr/>
        </p:nvSpPr>
        <p:spPr bwMode="auto">
          <a:xfrm>
            <a:off x="624418" y="508000"/>
            <a:ext cx="2116" cy="1588"/>
          </a:xfrm>
          <a:prstGeom prst="rect">
            <a:avLst/>
          </a:prstGeom>
          <a:solidFill>
            <a:srgbClr val="FFFFFF"/>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18" name="Rectangle 1341"/>
          <p:cNvSpPr>
            <a:spLocks noChangeArrowheads="1"/>
          </p:cNvSpPr>
          <p:nvPr/>
        </p:nvSpPr>
        <p:spPr bwMode="auto">
          <a:xfrm>
            <a:off x="624418" y="508000"/>
            <a:ext cx="2116" cy="1588"/>
          </a:xfrm>
          <a:prstGeom prst="rect">
            <a:avLst/>
          </a:prstGeom>
          <a:solidFill>
            <a:srgbClr val="FFFFFF"/>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19" name="Rectangle 1342"/>
          <p:cNvSpPr>
            <a:spLocks noChangeArrowheads="1"/>
          </p:cNvSpPr>
          <p:nvPr/>
        </p:nvSpPr>
        <p:spPr bwMode="auto">
          <a:xfrm>
            <a:off x="624418" y="508000"/>
            <a:ext cx="2116" cy="1588"/>
          </a:xfrm>
          <a:prstGeom prst="rect">
            <a:avLst/>
          </a:prstGeom>
          <a:solidFill>
            <a:srgbClr val="FFFFFF"/>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20" name="Rectangle 1343"/>
          <p:cNvSpPr>
            <a:spLocks noChangeArrowheads="1"/>
          </p:cNvSpPr>
          <p:nvPr/>
        </p:nvSpPr>
        <p:spPr bwMode="auto">
          <a:xfrm>
            <a:off x="624418" y="508000"/>
            <a:ext cx="2116" cy="1588"/>
          </a:xfrm>
          <a:prstGeom prst="rect">
            <a:avLst/>
          </a:prstGeom>
          <a:solidFill>
            <a:srgbClr val="000000"/>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21" name="Rectangle 1344"/>
          <p:cNvSpPr>
            <a:spLocks noChangeArrowheads="1"/>
          </p:cNvSpPr>
          <p:nvPr/>
        </p:nvSpPr>
        <p:spPr bwMode="auto">
          <a:xfrm>
            <a:off x="620185" y="485776"/>
            <a:ext cx="2116" cy="3175"/>
          </a:xfrm>
          <a:prstGeom prst="rect">
            <a:avLst/>
          </a:prstGeom>
          <a:solidFill>
            <a:srgbClr val="FFFFFF"/>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22" name="Rectangle 1028"/>
          <p:cNvSpPr>
            <a:spLocks noGrp="1" noChangeArrowheads="1"/>
          </p:cNvSpPr>
          <p:nvPr>
            <p:ph type="dt" sz="half" idx="10"/>
          </p:nvPr>
        </p:nvSpPr>
        <p:spPr>
          <a:xfrm>
            <a:off x="7922159" y="6107067"/>
            <a:ext cx="3402957" cy="306564"/>
          </a:xfrm>
          <a:prstGeom prst="rect">
            <a:avLst/>
          </a:prstGeom>
        </p:spPr>
        <p:txBody>
          <a:bodyPr lIns="0" tIns="0" rIns="0" bIns="0" anchor="ctr"/>
          <a:lstStyle>
            <a:lvl1pPr algn="r">
              <a:defRPr b="0" i="0">
                <a:solidFill>
                  <a:schemeClr val="tx1"/>
                </a:solidFill>
                <a:latin typeface="Arial"/>
                <a:cs typeface="Arial"/>
              </a:defRPr>
            </a:lvl1pPr>
          </a:lstStyle>
          <a:p>
            <a:pPr>
              <a:defRPr/>
            </a:pPr>
            <a:endParaRPr lang="en-US"/>
          </a:p>
        </p:txBody>
      </p:sp>
      <p:sp>
        <p:nvSpPr>
          <p:cNvPr id="330" name="Title 329"/>
          <p:cNvSpPr>
            <a:spLocks noGrp="1"/>
          </p:cNvSpPr>
          <p:nvPr>
            <p:ph type="title" hasCustomPrompt="1"/>
          </p:nvPr>
        </p:nvSpPr>
        <p:spPr>
          <a:xfrm>
            <a:off x="2016831" y="1189790"/>
            <a:ext cx="9295741" cy="1822161"/>
          </a:xfrm>
        </p:spPr>
        <p:txBody>
          <a:bodyPr lIns="0" tIns="0" rIns="0" bIns="0" anchor="b">
            <a:normAutofit/>
          </a:bodyPr>
          <a:lstStyle>
            <a:lvl1pPr>
              <a:lnSpc>
                <a:spcPct val="100000"/>
              </a:lnSpc>
              <a:spcBef>
                <a:spcPts val="0"/>
              </a:spcBef>
              <a:defRPr sz="3600" b="1" baseline="0">
                <a:solidFill>
                  <a:schemeClr val="bg1"/>
                </a:solidFill>
              </a:defRPr>
            </a:lvl1pPr>
          </a:lstStyle>
          <a:p>
            <a:r>
              <a:rPr lang="en-US"/>
              <a:t>Presentation Title Up to Three Lines at this size</a:t>
            </a:r>
          </a:p>
        </p:txBody>
      </p:sp>
      <p:sp>
        <p:nvSpPr>
          <p:cNvPr id="332" name="Text Placeholder 331"/>
          <p:cNvSpPr>
            <a:spLocks noGrp="1"/>
          </p:cNvSpPr>
          <p:nvPr>
            <p:ph type="body" sz="quarter" idx="13" hasCustomPrompt="1"/>
          </p:nvPr>
        </p:nvSpPr>
        <p:spPr>
          <a:xfrm>
            <a:off x="2033564" y="3000005"/>
            <a:ext cx="9279009" cy="875885"/>
          </a:xfrm>
        </p:spPr>
        <p:txBody>
          <a:bodyPr lIns="0" tIns="0" rIns="0" bIns="0" anchor="t">
            <a:normAutofit/>
          </a:bodyPr>
          <a:lstStyle>
            <a:lvl1pPr>
              <a:lnSpc>
                <a:spcPct val="100000"/>
              </a:lnSpc>
              <a:spcBef>
                <a:spcPts val="0"/>
              </a:spcBef>
              <a:defRPr sz="2400" b="0" i="0" cap="all"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Subtitle</a:t>
            </a:r>
            <a:br>
              <a:rPr lang="en-US"/>
            </a:br>
            <a:r>
              <a:rPr lang="en-US"/>
              <a:t>up to Two Lines</a:t>
            </a:r>
          </a:p>
        </p:txBody>
      </p:sp>
      <p:sp>
        <p:nvSpPr>
          <p:cNvPr id="69" name="Text Placeholder 331"/>
          <p:cNvSpPr>
            <a:spLocks noGrp="1"/>
          </p:cNvSpPr>
          <p:nvPr>
            <p:ph type="body" sz="quarter" idx="14" hasCustomPrompt="1"/>
          </p:nvPr>
        </p:nvSpPr>
        <p:spPr>
          <a:xfrm>
            <a:off x="7576097" y="5051778"/>
            <a:ext cx="3761560" cy="1040861"/>
          </a:xfrm>
        </p:spPr>
        <p:txBody>
          <a:bodyPr lIns="0" tIns="0" rIns="0" bIns="0" anchor="b"/>
          <a:lstStyle>
            <a:lvl1pPr algn="r">
              <a:lnSpc>
                <a:spcPct val="100000"/>
              </a:lnSpc>
              <a:defRPr sz="1500" b="0" i="0" baseline="0">
                <a:solidFill>
                  <a:schemeClr val="tx1"/>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Presenter Information</a:t>
            </a:r>
          </a:p>
          <a:p>
            <a:pPr lvl="0"/>
            <a:r>
              <a:rPr lang="en-US"/>
              <a:t>Location</a:t>
            </a:r>
          </a:p>
        </p:txBody>
      </p:sp>
      <p:sp>
        <p:nvSpPr>
          <p:cNvPr id="73" name="Rectangle 72"/>
          <p:cNvSpPr/>
          <p:nvPr/>
        </p:nvSpPr>
        <p:spPr bwMode="auto">
          <a:xfrm>
            <a:off x="8952090" y="4308323"/>
            <a:ext cx="3239911" cy="18288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accent3"/>
              </a:solidFill>
              <a:effectLst/>
              <a:latin typeface="Arial Regular" charset="0"/>
              <a:cs typeface="Times New Roman" pitchFamily="18" charset="0"/>
            </a:endParaRPr>
          </a:p>
        </p:txBody>
      </p:sp>
      <p:sp>
        <p:nvSpPr>
          <p:cNvPr id="72" name="Rectangle 71"/>
          <p:cNvSpPr/>
          <p:nvPr/>
        </p:nvSpPr>
        <p:spPr bwMode="auto">
          <a:xfrm>
            <a:off x="1" y="4309534"/>
            <a:ext cx="9302044" cy="18288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bg1"/>
              </a:solidFill>
              <a:effectLst/>
              <a:latin typeface="Arial Regular" charset="0"/>
              <a:cs typeface="Times New Roman" pitchFamily="18" charset="0"/>
            </a:endParaRPr>
          </a:p>
        </p:txBody>
      </p:sp>
      <p:sp>
        <p:nvSpPr>
          <p:cNvPr id="74" name="Footer Placeholder 1"/>
          <p:cNvSpPr>
            <a:spLocks noGrp="1"/>
          </p:cNvSpPr>
          <p:nvPr>
            <p:ph type="ftr" sz="quarter" idx="15"/>
          </p:nvPr>
        </p:nvSpPr>
        <p:spPr>
          <a:xfrm>
            <a:off x="1919681" y="6417310"/>
            <a:ext cx="9419984" cy="301124"/>
          </a:xfrm>
        </p:spPr>
        <p:txBody>
          <a:bodyPr rIns="0" anchor="t" anchorCtr="0">
            <a:normAutofit/>
          </a:bodyPr>
          <a:lstStyle>
            <a:lvl1pPr>
              <a:defRPr b="0"/>
            </a:lvl1pPr>
          </a:lstStyle>
          <a:p>
            <a:pPr algn="r">
              <a:defRPr/>
            </a:pPr>
            <a:r>
              <a:rPr lang="en-US"/>
              <a:t>Confidential &amp; for IFC Staff Only Working Draft – Discussion Paper Only</a:t>
            </a:r>
          </a:p>
        </p:txBody>
      </p:sp>
      <p:pic>
        <p:nvPicPr>
          <p:cNvPr id="75" name="Picture 74"/>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171681" y="4894702"/>
            <a:ext cx="4580176" cy="1166581"/>
          </a:xfrm>
          <a:prstGeom prst="rect">
            <a:avLst/>
          </a:prstGeom>
        </p:spPr>
      </p:pic>
    </p:spTree>
    <p:extLst>
      <p:ext uri="{BB962C8B-B14F-4D97-AF65-F5344CB8AC3E}">
        <p14:creationId xmlns:p14="http://schemas.microsoft.com/office/powerpoint/2010/main" val="145645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hite Title Slide">
    <p:spTree>
      <p:nvGrpSpPr>
        <p:cNvPr id="1" name=""/>
        <p:cNvGrpSpPr/>
        <p:nvPr/>
      </p:nvGrpSpPr>
      <p:grpSpPr>
        <a:xfrm>
          <a:off x="0" y="0"/>
          <a:ext cx="0" cy="0"/>
          <a:chOff x="0" y="0"/>
          <a:chExt cx="0" cy="0"/>
        </a:xfrm>
      </p:grpSpPr>
      <p:sp>
        <p:nvSpPr>
          <p:cNvPr id="322" name="Rectangle 1028"/>
          <p:cNvSpPr>
            <a:spLocks noGrp="1" noChangeArrowheads="1"/>
          </p:cNvSpPr>
          <p:nvPr>
            <p:ph type="dt" sz="half" idx="10"/>
          </p:nvPr>
        </p:nvSpPr>
        <p:spPr>
          <a:xfrm>
            <a:off x="7572588" y="6107067"/>
            <a:ext cx="3752529" cy="306564"/>
          </a:xfrm>
          <a:prstGeom prst="rect">
            <a:avLst/>
          </a:prstGeom>
        </p:spPr>
        <p:txBody>
          <a:bodyPr lIns="0" tIns="0" rIns="0" bIns="0" anchor="ctr"/>
          <a:lstStyle>
            <a:lvl1pPr algn="r">
              <a:defRPr b="0" i="0">
                <a:solidFill>
                  <a:schemeClr val="tx1"/>
                </a:solidFill>
                <a:latin typeface="Arial"/>
                <a:cs typeface="Arial"/>
              </a:defRPr>
            </a:lvl1pPr>
          </a:lstStyle>
          <a:p>
            <a:pPr>
              <a:defRPr/>
            </a:pPr>
            <a:endParaRPr lang="en-US"/>
          </a:p>
        </p:txBody>
      </p:sp>
      <p:sp>
        <p:nvSpPr>
          <p:cNvPr id="330" name="Title 329"/>
          <p:cNvSpPr>
            <a:spLocks noGrp="1"/>
          </p:cNvSpPr>
          <p:nvPr>
            <p:ph type="title" hasCustomPrompt="1"/>
          </p:nvPr>
        </p:nvSpPr>
        <p:spPr>
          <a:xfrm>
            <a:off x="2016831" y="1189790"/>
            <a:ext cx="9295741" cy="1822161"/>
          </a:xfrm>
        </p:spPr>
        <p:txBody>
          <a:bodyPr lIns="0" tIns="0" rIns="0" bIns="0" anchor="b">
            <a:normAutofit/>
          </a:bodyPr>
          <a:lstStyle>
            <a:lvl1pPr>
              <a:lnSpc>
                <a:spcPct val="100000"/>
              </a:lnSpc>
              <a:spcBef>
                <a:spcPts val="0"/>
              </a:spcBef>
              <a:defRPr sz="3600" b="1" baseline="0">
                <a:solidFill>
                  <a:srgbClr val="021F43"/>
                </a:solidFill>
              </a:defRPr>
            </a:lvl1pPr>
          </a:lstStyle>
          <a:p>
            <a:r>
              <a:rPr lang="en-US"/>
              <a:t>Presentation Title Up to Three Lines at this size</a:t>
            </a:r>
          </a:p>
        </p:txBody>
      </p:sp>
      <p:sp>
        <p:nvSpPr>
          <p:cNvPr id="332" name="Text Placeholder 331"/>
          <p:cNvSpPr>
            <a:spLocks noGrp="1"/>
          </p:cNvSpPr>
          <p:nvPr>
            <p:ph type="body" sz="quarter" idx="13" hasCustomPrompt="1"/>
          </p:nvPr>
        </p:nvSpPr>
        <p:spPr>
          <a:xfrm>
            <a:off x="2033564" y="3000005"/>
            <a:ext cx="9279009" cy="875885"/>
          </a:xfrm>
        </p:spPr>
        <p:txBody>
          <a:bodyPr lIns="0" tIns="0" rIns="0" bIns="0" anchor="t">
            <a:normAutofit/>
          </a:bodyPr>
          <a:lstStyle>
            <a:lvl1pPr>
              <a:lnSpc>
                <a:spcPct val="100000"/>
              </a:lnSpc>
              <a:spcBef>
                <a:spcPts val="0"/>
              </a:spcBef>
              <a:defRPr sz="2400" b="0" i="0" cap="all" baseline="0">
                <a:solidFill>
                  <a:srgbClr val="021F43"/>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Subtitle</a:t>
            </a:r>
            <a:br>
              <a:rPr lang="en-US"/>
            </a:br>
            <a:r>
              <a:rPr lang="en-US"/>
              <a:t>up to Two Lines</a:t>
            </a:r>
          </a:p>
        </p:txBody>
      </p:sp>
      <p:sp>
        <p:nvSpPr>
          <p:cNvPr id="69" name="Text Placeholder 331"/>
          <p:cNvSpPr>
            <a:spLocks noGrp="1"/>
          </p:cNvSpPr>
          <p:nvPr>
            <p:ph type="body" sz="quarter" idx="14" hasCustomPrompt="1"/>
          </p:nvPr>
        </p:nvSpPr>
        <p:spPr>
          <a:xfrm>
            <a:off x="7576097" y="4612641"/>
            <a:ext cx="3761560" cy="1479998"/>
          </a:xfrm>
        </p:spPr>
        <p:txBody>
          <a:bodyPr lIns="0" tIns="0" rIns="0" bIns="0" anchor="b"/>
          <a:lstStyle>
            <a:lvl1pPr algn="r">
              <a:lnSpc>
                <a:spcPct val="100000"/>
              </a:lnSpc>
              <a:defRPr sz="1500" b="0" i="0" baseline="0">
                <a:solidFill>
                  <a:schemeClr val="tx1"/>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Presenter Information</a:t>
            </a:r>
          </a:p>
          <a:p>
            <a:pPr lvl="0"/>
            <a:r>
              <a:rPr lang="en-US"/>
              <a:t>Location</a:t>
            </a:r>
          </a:p>
        </p:txBody>
      </p:sp>
      <p:sp>
        <p:nvSpPr>
          <p:cNvPr id="2" name="Footer Placeholder 1"/>
          <p:cNvSpPr>
            <a:spLocks noGrp="1"/>
          </p:cNvSpPr>
          <p:nvPr>
            <p:ph type="ftr" sz="quarter" idx="15"/>
          </p:nvPr>
        </p:nvSpPr>
        <p:spPr>
          <a:xfrm>
            <a:off x="1919681" y="6417310"/>
            <a:ext cx="9419984" cy="301124"/>
          </a:xfrm>
        </p:spPr>
        <p:txBody>
          <a:bodyPr rIns="0" anchor="t" anchorCtr="0">
            <a:normAutofit/>
          </a:bodyPr>
          <a:lstStyle>
            <a:lvl1pPr>
              <a:defRPr b="0"/>
            </a:lvl1pPr>
          </a:lstStyle>
          <a:p>
            <a:pPr algn="r">
              <a:defRPr/>
            </a:pPr>
            <a:r>
              <a:rPr lang="en-US"/>
              <a:t>Confidential &amp; for IFC Staff Only Working Draft – Discussion Paper Only</a:t>
            </a:r>
          </a:p>
        </p:txBody>
      </p:sp>
      <p:sp>
        <p:nvSpPr>
          <p:cNvPr id="73" name="Rectangle 72"/>
          <p:cNvSpPr/>
          <p:nvPr/>
        </p:nvSpPr>
        <p:spPr bwMode="auto">
          <a:xfrm>
            <a:off x="8952090" y="4308323"/>
            <a:ext cx="3239911" cy="182880"/>
          </a:xfrm>
          <a:prstGeom prst="rect">
            <a:avLst/>
          </a:prstGeom>
          <a:solidFill>
            <a:srgbClr val="00ADE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accent3"/>
              </a:solidFill>
              <a:effectLst/>
              <a:latin typeface="Arial Regular" charset="0"/>
              <a:cs typeface="Times New Roman" pitchFamily="18" charset="0"/>
            </a:endParaRPr>
          </a:p>
        </p:txBody>
      </p:sp>
      <p:sp>
        <p:nvSpPr>
          <p:cNvPr id="72" name="Rectangle 71"/>
          <p:cNvSpPr/>
          <p:nvPr/>
        </p:nvSpPr>
        <p:spPr bwMode="auto">
          <a:xfrm>
            <a:off x="1" y="4309534"/>
            <a:ext cx="9302044" cy="18288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bg1"/>
              </a:solidFill>
              <a:effectLst/>
              <a:latin typeface="Arial Regular" charset="0"/>
              <a:cs typeface="Times New Roman" pitchFamily="18" charset="0"/>
            </a:endParaRPr>
          </a:p>
        </p:txBody>
      </p:sp>
      <p:pic>
        <p:nvPicPr>
          <p:cNvPr id="68" name="Picture 6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84525" y="4870966"/>
            <a:ext cx="4580176" cy="1166581"/>
          </a:xfrm>
          <a:prstGeom prst="rect">
            <a:avLst/>
          </a:prstGeom>
        </p:spPr>
      </p:pic>
    </p:spTree>
    <p:extLst>
      <p:ext uri="{BB962C8B-B14F-4D97-AF65-F5344CB8AC3E}">
        <p14:creationId xmlns:p14="http://schemas.microsoft.com/office/powerpoint/2010/main" val="2693037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Light Blue Title Slide">
    <p:spTree>
      <p:nvGrpSpPr>
        <p:cNvPr id="1" name=""/>
        <p:cNvGrpSpPr/>
        <p:nvPr/>
      </p:nvGrpSpPr>
      <p:grpSpPr>
        <a:xfrm>
          <a:off x="0" y="0"/>
          <a:ext cx="0" cy="0"/>
          <a:chOff x="0" y="0"/>
          <a:chExt cx="0" cy="0"/>
        </a:xfrm>
      </p:grpSpPr>
      <p:sp>
        <p:nvSpPr>
          <p:cNvPr id="3" name="Rectangle 2"/>
          <p:cNvSpPr/>
          <p:nvPr/>
        </p:nvSpPr>
        <p:spPr bwMode="auto">
          <a:xfrm flipV="1">
            <a:off x="0" y="0"/>
            <a:ext cx="12192000" cy="4479636"/>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Arial Regular" charset="0"/>
              <a:cs typeface="Times New Roman" pitchFamily="18" charset="0"/>
            </a:endParaRPr>
          </a:p>
        </p:txBody>
      </p:sp>
      <p:pic>
        <p:nvPicPr>
          <p:cNvPr id="70" name="Picture 6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68448" y="3580"/>
            <a:ext cx="2923552" cy="4314420"/>
          </a:xfrm>
          <a:prstGeom prst="rect">
            <a:avLst/>
          </a:prstGeom>
          <a:noFill/>
          <a:ln>
            <a:noFill/>
          </a:ln>
        </p:spPr>
      </p:pic>
      <p:pic>
        <p:nvPicPr>
          <p:cNvPr id="6" name="Picture 5"/>
          <p:cNvPicPr>
            <a:picLocks noChangeAspect="1"/>
          </p:cNvPicPr>
          <p:nvPr/>
        </p:nvPicPr>
        <p:blipFill>
          <a:blip r:embed="rId3">
            <a:alphaModFix amt="50000"/>
            <a:extLst>
              <a:ext uri="{28A0092B-C50C-407E-A947-70E740481C1C}">
                <a14:useLocalDpi xmlns:a14="http://schemas.microsoft.com/office/drawing/2010/main"/>
              </a:ext>
            </a:extLst>
          </a:blip>
          <a:stretch>
            <a:fillRect/>
          </a:stretch>
        </p:blipFill>
        <p:spPr>
          <a:xfrm>
            <a:off x="1" y="1"/>
            <a:ext cx="9256889" cy="4358709"/>
          </a:xfrm>
          <a:prstGeom prst="rect">
            <a:avLst/>
          </a:prstGeom>
        </p:spPr>
      </p:pic>
      <p:pic>
        <p:nvPicPr>
          <p:cNvPr id="7" name="Picture 6"/>
          <p:cNvPicPr>
            <a:picLocks noChangeAspect="1"/>
          </p:cNvPicPr>
          <p:nvPr/>
        </p:nvPicPr>
        <p:blipFill>
          <a:blip r:embed="rId4">
            <a:alphaModFix amt="58000"/>
            <a:extLst>
              <a:ext uri="{28A0092B-C50C-407E-A947-70E740481C1C}">
                <a14:useLocalDpi xmlns:a14="http://schemas.microsoft.com/office/drawing/2010/main"/>
              </a:ext>
            </a:extLst>
          </a:blip>
          <a:stretch>
            <a:fillRect/>
          </a:stretch>
        </p:blipFill>
        <p:spPr>
          <a:xfrm>
            <a:off x="6215340" y="0"/>
            <a:ext cx="3098800" cy="4362148"/>
          </a:xfrm>
          <a:prstGeom prst="rect">
            <a:avLst/>
          </a:prstGeom>
        </p:spPr>
      </p:pic>
      <p:sp>
        <p:nvSpPr>
          <p:cNvPr id="5" name="Rectangle 4"/>
          <p:cNvSpPr/>
          <p:nvPr/>
        </p:nvSpPr>
        <p:spPr bwMode="auto">
          <a:xfrm>
            <a:off x="8660192" y="4318002"/>
            <a:ext cx="3531809" cy="84666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Arial Regular" charset="0"/>
              <a:cs typeface="Times New Roman" pitchFamily="18" charset="0"/>
            </a:endParaRPr>
          </a:p>
        </p:txBody>
      </p:sp>
      <p:sp>
        <p:nvSpPr>
          <p:cNvPr id="265" name="Line 1086"/>
          <p:cNvSpPr>
            <a:spLocks noChangeShapeType="1"/>
          </p:cNvSpPr>
          <p:nvPr/>
        </p:nvSpPr>
        <p:spPr bwMode="auto">
          <a:xfrm>
            <a:off x="645585" y="617539"/>
            <a:ext cx="2116" cy="1587"/>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66" name="Line 1087"/>
          <p:cNvSpPr>
            <a:spLocks noChangeShapeType="1"/>
          </p:cNvSpPr>
          <p:nvPr/>
        </p:nvSpPr>
        <p:spPr bwMode="auto">
          <a:xfrm>
            <a:off x="645585" y="617539"/>
            <a:ext cx="2116" cy="1587"/>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67" name="Rectangle 1088"/>
          <p:cNvSpPr>
            <a:spLocks noChangeArrowheads="1"/>
          </p:cNvSpPr>
          <p:nvPr/>
        </p:nvSpPr>
        <p:spPr bwMode="auto">
          <a:xfrm>
            <a:off x="645585" y="617539"/>
            <a:ext cx="2116" cy="1587"/>
          </a:xfrm>
          <a:prstGeom prst="rect">
            <a:avLst/>
          </a:prstGeom>
          <a:solidFill>
            <a:srgbClr val="000000"/>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268" name="Rectangle 1089"/>
          <p:cNvSpPr>
            <a:spLocks noChangeArrowheads="1"/>
          </p:cNvSpPr>
          <p:nvPr/>
        </p:nvSpPr>
        <p:spPr bwMode="auto">
          <a:xfrm>
            <a:off x="645585" y="617539"/>
            <a:ext cx="2116" cy="1587"/>
          </a:xfrm>
          <a:prstGeom prst="rect">
            <a:avLst/>
          </a:prstGeom>
          <a:no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269" name="Freeform 1098"/>
          <p:cNvSpPr>
            <a:spLocks/>
          </p:cNvSpPr>
          <p:nvPr/>
        </p:nvSpPr>
        <p:spPr bwMode="auto">
          <a:xfrm>
            <a:off x="649818" y="617539"/>
            <a:ext cx="4233" cy="1587"/>
          </a:xfrm>
          <a:custGeom>
            <a:avLst/>
            <a:gdLst/>
            <a:ahLst/>
            <a:cxnLst>
              <a:cxn ang="0">
                <a:pos x="0" y="0"/>
              </a:cxn>
              <a:cxn ang="0">
                <a:pos x="2" y="0"/>
              </a:cxn>
              <a:cxn ang="0">
                <a:pos x="2" y="0"/>
              </a:cxn>
              <a:cxn ang="0">
                <a:pos x="2"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2" y="0"/>
              </a:cxn>
              <a:cxn ang="0">
                <a:pos x="2" y="0"/>
              </a:cxn>
              <a:cxn ang="0">
                <a:pos x="2" y="0"/>
              </a:cxn>
              <a:cxn ang="0">
                <a:pos x="0" y="0"/>
              </a:cxn>
              <a:cxn ang="0">
                <a:pos x="0" y="0"/>
              </a:cxn>
              <a:cxn ang="0">
                <a:pos x="0" y="0"/>
              </a:cxn>
            </a:cxnLst>
            <a:rect l="0" t="0" r="r" b="b"/>
            <a:pathLst>
              <a:path w="2">
                <a:moveTo>
                  <a:pt x="0" y="0"/>
                </a:moveTo>
                <a:lnTo>
                  <a:pt x="2" y="0"/>
                </a:lnTo>
                <a:lnTo>
                  <a:pt x="2" y="0"/>
                </a:lnTo>
                <a:lnTo>
                  <a:pt x="2"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2" y="0"/>
                </a:lnTo>
                <a:lnTo>
                  <a:pt x="2" y="0"/>
                </a:lnTo>
                <a:lnTo>
                  <a:pt x="2"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0" name="Freeform 1115"/>
          <p:cNvSpPr>
            <a:spLocks/>
          </p:cNvSpPr>
          <p:nvPr/>
        </p:nvSpPr>
        <p:spPr bwMode="auto">
          <a:xfrm>
            <a:off x="611718" y="473075"/>
            <a:ext cx="4233" cy="3175"/>
          </a:xfrm>
          <a:custGeom>
            <a:avLst/>
            <a:gdLst/>
            <a:ahLst/>
            <a:cxnLst>
              <a:cxn ang="0">
                <a:pos x="0" y="2"/>
              </a:cxn>
              <a:cxn ang="0">
                <a:pos x="0" y="2"/>
              </a:cxn>
              <a:cxn ang="0">
                <a:pos x="0" y="2"/>
              </a:cxn>
              <a:cxn ang="0">
                <a:pos x="0" y="2"/>
              </a:cxn>
              <a:cxn ang="0">
                <a:pos x="0" y="2"/>
              </a:cxn>
              <a:cxn ang="0">
                <a:pos x="0" y="2"/>
              </a:cxn>
              <a:cxn ang="0">
                <a:pos x="2" y="2"/>
              </a:cxn>
              <a:cxn ang="0">
                <a:pos x="2" y="2"/>
              </a:cxn>
              <a:cxn ang="0">
                <a:pos x="2" y="0"/>
              </a:cxn>
              <a:cxn ang="0">
                <a:pos x="0" y="2"/>
              </a:cxn>
              <a:cxn ang="0">
                <a:pos x="0" y="2"/>
              </a:cxn>
              <a:cxn ang="0">
                <a:pos x="0" y="2"/>
              </a:cxn>
              <a:cxn ang="0">
                <a:pos x="0" y="2"/>
              </a:cxn>
              <a:cxn ang="0">
                <a:pos x="0" y="2"/>
              </a:cxn>
              <a:cxn ang="0">
                <a:pos x="2" y="2"/>
              </a:cxn>
              <a:cxn ang="0">
                <a:pos x="2" y="2"/>
              </a:cxn>
              <a:cxn ang="0">
                <a:pos x="2" y="2"/>
              </a:cxn>
              <a:cxn ang="0">
                <a:pos x="2" y="2"/>
              </a:cxn>
              <a:cxn ang="0">
                <a:pos x="2" y="2"/>
              </a:cxn>
              <a:cxn ang="0">
                <a:pos x="2" y="2"/>
              </a:cxn>
              <a:cxn ang="0">
                <a:pos x="0" y="2"/>
              </a:cxn>
              <a:cxn ang="0">
                <a:pos x="0" y="2"/>
              </a:cxn>
              <a:cxn ang="0">
                <a:pos x="0" y="2"/>
              </a:cxn>
              <a:cxn ang="0">
                <a:pos x="0" y="2"/>
              </a:cxn>
              <a:cxn ang="0">
                <a:pos x="0" y="2"/>
              </a:cxn>
              <a:cxn ang="0">
                <a:pos x="0" y="2"/>
              </a:cxn>
              <a:cxn ang="0">
                <a:pos x="0" y="2"/>
              </a:cxn>
              <a:cxn ang="0">
                <a:pos x="2" y="2"/>
              </a:cxn>
              <a:cxn ang="0">
                <a:pos x="0" y="2"/>
              </a:cxn>
              <a:cxn ang="0">
                <a:pos x="2" y="2"/>
              </a:cxn>
              <a:cxn ang="0">
                <a:pos x="2" y="2"/>
              </a:cxn>
              <a:cxn ang="0">
                <a:pos x="2" y="2"/>
              </a:cxn>
              <a:cxn ang="0">
                <a:pos x="0" y="2"/>
              </a:cxn>
              <a:cxn ang="0">
                <a:pos x="0" y="2"/>
              </a:cxn>
            </a:cxnLst>
            <a:rect l="0" t="0" r="r" b="b"/>
            <a:pathLst>
              <a:path w="2" h="2">
                <a:moveTo>
                  <a:pt x="0" y="2"/>
                </a:moveTo>
                <a:lnTo>
                  <a:pt x="0" y="2"/>
                </a:lnTo>
                <a:lnTo>
                  <a:pt x="0" y="2"/>
                </a:lnTo>
                <a:lnTo>
                  <a:pt x="0" y="2"/>
                </a:lnTo>
                <a:lnTo>
                  <a:pt x="0" y="2"/>
                </a:lnTo>
                <a:lnTo>
                  <a:pt x="0" y="2"/>
                </a:lnTo>
                <a:lnTo>
                  <a:pt x="0" y="2"/>
                </a:lnTo>
                <a:lnTo>
                  <a:pt x="0" y="2"/>
                </a:lnTo>
                <a:lnTo>
                  <a:pt x="0" y="2"/>
                </a:lnTo>
                <a:lnTo>
                  <a:pt x="0" y="2"/>
                </a:lnTo>
                <a:lnTo>
                  <a:pt x="0" y="2"/>
                </a:lnTo>
                <a:lnTo>
                  <a:pt x="0" y="2"/>
                </a:lnTo>
                <a:lnTo>
                  <a:pt x="2" y="2"/>
                </a:lnTo>
                <a:lnTo>
                  <a:pt x="2" y="2"/>
                </a:lnTo>
                <a:lnTo>
                  <a:pt x="2" y="2"/>
                </a:lnTo>
                <a:lnTo>
                  <a:pt x="2" y="2"/>
                </a:lnTo>
                <a:lnTo>
                  <a:pt x="2" y="2"/>
                </a:lnTo>
                <a:lnTo>
                  <a:pt x="2" y="0"/>
                </a:lnTo>
                <a:lnTo>
                  <a:pt x="0" y="2"/>
                </a:lnTo>
                <a:lnTo>
                  <a:pt x="0" y="2"/>
                </a:lnTo>
                <a:lnTo>
                  <a:pt x="0" y="2"/>
                </a:lnTo>
                <a:lnTo>
                  <a:pt x="0" y="2"/>
                </a:lnTo>
                <a:lnTo>
                  <a:pt x="0" y="2"/>
                </a:lnTo>
                <a:lnTo>
                  <a:pt x="0" y="2"/>
                </a:lnTo>
                <a:lnTo>
                  <a:pt x="0" y="2"/>
                </a:lnTo>
                <a:lnTo>
                  <a:pt x="0" y="2"/>
                </a:lnTo>
                <a:lnTo>
                  <a:pt x="0" y="2"/>
                </a:lnTo>
                <a:lnTo>
                  <a:pt x="0" y="2"/>
                </a:lnTo>
                <a:lnTo>
                  <a:pt x="0" y="2"/>
                </a:lnTo>
                <a:lnTo>
                  <a:pt x="2" y="2"/>
                </a:lnTo>
                <a:lnTo>
                  <a:pt x="2" y="2"/>
                </a:lnTo>
                <a:lnTo>
                  <a:pt x="2" y="2"/>
                </a:lnTo>
                <a:lnTo>
                  <a:pt x="2" y="2"/>
                </a:lnTo>
                <a:lnTo>
                  <a:pt x="2" y="2"/>
                </a:lnTo>
                <a:lnTo>
                  <a:pt x="2" y="2"/>
                </a:lnTo>
                <a:lnTo>
                  <a:pt x="2" y="2"/>
                </a:lnTo>
                <a:lnTo>
                  <a:pt x="2" y="2"/>
                </a:lnTo>
                <a:lnTo>
                  <a:pt x="2" y="2"/>
                </a:lnTo>
                <a:lnTo>
                  <a:pt x="0" y="2"/>
                </a:lnTo>
                <a:lnTo>
                  <a:pt x="2" y="2"/>
                </a:lnTo>
                <a:lnTo>
                  <a:pt x="2"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2" y="2"/>
                </a:lnTo>
                <a:lnTo>
                  <a:pt x="2" y="2"/>
                </a:lnTo>
                <a:lnTo>
                  <a:pt x="0" y="2"/>
                </a:lnTo>
                <a:lnTo>
                  <a:pt x="2" y="2"/>
                </a:lnTo>
                <a:lnTo>
                  <a:pt x="2" y="2"/>
                </a:lnTo>
                <a:lnTo>
                  <a:pt x="2" y="2"/>
                </a:lnTo>
                <a:lnTo>
                  <a:pt x="2" y="2"/>
                </a:lnTo>
                <a:lnTo>
                  <a:pt x="2" y="2"/>
                </a:lnTo>
                <a:lnTo>
                  <a:pt x="2" y="2"/>
                </a:lnTo>
                <a:lnTo>
                  <a:pt x="2" y="2"/>
                </a:lnTo>
                <a:lnTo>
                  <a:pt x="0" y="2"/>
                </a:lnTo>
                <a:lnTo>
                  <a:pt x="0" y="2"/>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1" name="Freeform 1120"/>
          <p:cNvSpPr>
            <a:spLocks/>
          </p:cNvSpPr>
          <p:nvPr/>
        </p:nvSpPr>
        <p:spPr bwMode="auto">
          <a:xfrm>
            <a:off x="611718" y="463551"/>
            <a:ext cx="4233" cy="3175"/>
          </a:xfrm>
          <a:custGeom>
            <a:avLst/>
            <a:gdLst/>
            <a:ahLst/>
            <a:cxnLst>
              <a:cxn ang="0">
                <a:pos x="0" y="0"/>
              </a:cxn>
              <a:cxn ang="0">
                <a:pos x="0" y="2"/>
              </a:cxn>
              <a:cxn ang="0">
                <a:pos x="0" y="2"/>
              </a:cxn>
              <a:cxn ang="0">
                <a:pos x="0" y="2"/>
              </a:cxn>
              <a:cxn ang="0">
                <a:pos x="2" y="2"/>
              </a:cxn>
              <a:cxn ang="0">
                <a:pos x="2" y="0"/>
              </a:cxn>
              <a:cxn ang="0">
                <a:pos x="2" y="0"/>
              </a:cxn>
              <a:cxn ang="0">
                <a:pos x="2" y="0"/>
              </a:cxn>
              <a:cxn ang="0">
                <a:pos x="0" y="0"/>
              </a:cxn>
              <a:cxn ang="0">
                <a:pos x="0" y="2"/>
              </a:cxn>
              <a:cxn ang="0">
                <a:pos x="0" y="2"/>
              </a:cxn>
              <a:cxn ang="0">
                <a:pos x="2" y="0"/>
              </a:cxn>
              <a:cxn ang="0">
                <a:pos x="2" y="0"/>
              </a:cxn>
              <a:cxn ang="0">
                <a:pos x="2" y="0"/>
              </a:cxn>
              <a:cxn ang="0">
                <a:pos x="2" y="2"/>
              </a:cxn>
              <a:cxn ang="0">
                <a:pos x="0" y="2"/>
              </a:cxn>
              <a:cxn ang="0">
                <a:pos x="0" y="2"/>
              </a:cxn>
              <a:cxn ang="0">
                <a:pos x="0" y="2"/>
              </a:cxn>
              <a:cxn ang="0">
                <a:pos x="0" y="2"/>
              </a:cxn>
              <a:cxn ang="0">
                <a:pos x="0" y="2"/>
              </a:cxn>
              <a:cxn ang="0">
                <a:pos x="0" y="2"/>
              </a:cxn>
              <a:cxn ang="0">
                <a:pos x="0" y="2"/>
              </a:cxn>
              <a:cxn ang="0">
                <a:pos x="0" y="2"/>
              </a:cxn>
              <a:cxn ang="0">
                <a:pos x="2" y="2"/>
              </a:cxn>
              <a:cxn ang="0">
                <a:pos x="0" y="2"/>
              </a:cxn>
              <a:cxn ang="0">
                <a:pos x="0" y="2"/>
              </a:cxn>
              <a:cxn ang="0">
                <a:pos x="2" y="2"/>
              </a:cxn>
              <a:cxn ang="0">
                <a:pos x="2" y="2"/>
              </a:cxn>
              <a:cxn ang="0">
                <a:pos x="2" y="0"/>
              </a:cxn>
              <a:cxn ang="0">
                <a:pos x="0" y="0"/>
              </a:cxn>
              <a:cxn ang="0">
                <a:pos x="0" y="0"/>
              </a:cxn>
            </a:cxnLst>
            <a:rect l="0" t="0" r="r" b="b"/>
            <a:pathLst>
              <a:path w="2" h="2">
                <a:moveTo>
                  <a:pt x="0" y="0"/>
                </a:moveTo>
                <a:lnTo>
                  <a:pt x="0" y="2"/>
                </a:lnTo>
                <a:lnTo>
                  <a:pt x="0" y="2"/>
                </a:lnTo>
                <a:lnTo>
                  <a:pt x="0" y="2"/>
                </a:lnTo>
                <a:lnTo>
                  <a:pt x="2" y="2"/>
                </a:lnTo>
                <a:lnTo>
                  <a:pt x="2" y="0"/>
                </a:lnTo>
                <a:lnTo>
                  <a:pt x="2" y="0"/>
                </a:lnTo>
                <a:lnTo>
                  <a:pt x="2" y="0"/>
                </a:lnTo>
                <a:lnTo>
                  <a:pt x="0" y="0"/>
                </a:lnTo>
                <a:lnTo>
                  <a:pt x="0" y="2"/>
                </a:lnTo>
                <a:lnTo>
                  <a:pt x="0" y="2"/>
                </a:lnTo>
                <a:lnTo>
                  <a:pt x="2" y="0"/>
                </a:lnTo>
                <a:lnTo>
                  <a:pt x="2" y="0"/>
                </a:lnTo>
                <a:lnTo>
                  <a:pt x="2" y="0"/>
                </a:lnTo>
                <a:lnTo>
                  <a:pt x="2" y="2"/>
                </a:lnTo>
                <a:lnTo>
                  <a:pt x="0" y="2"/>
                </a:lnTo>
                <a:lnTo>
                  <a:pt x="0" y="2"/>
                </a:lnTo>
                <a:lnTo>
                  <a:pt x="0" y="2"/>
                </a:lnTo>
                <a:lnTo>
                  <a:pt x="0" y="2"/>
                </a:lnTo>
                <a:lnTo>
                  <a:pt x="0" y="2"/>
                </a:lnTo>
                <a:lnTo>
                  <a:pt x="0" y="2"/>
                </a:lnTo>
                <a:lnTo>
                  <a:pt x="0" y="2"/>
                </a:lnTo>
                <a:lnTo>
                  <a:pt x="0" y="2"/>
                </a:lnTo>
                <a:lnTo>
                  <a:pt x="2" y="2"/>
                </a:lnTo>
                <a:lnTo>
                  <a:pt x="0" y="2"/>
                </a:lnTo>
                <a:lnTo>
                  <a:pt x="0" y="2"/>
                </a:lnTo>
                <a:lnTo>
                  <a:pt x="2" y="2"/>
                </a:lnTo>
                <a:lnTo>
                  <a:pt x="2" y="2"/>
                </a:lnTo>
                <a:lnTo>
                  <a:pt x="2"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2" name="Freeform 1134"/>
          <p:cNvSpPr>
            <a:spLocks/>
          </p:cNvSpPr>
          <p:nvPr/>
        </p:nvSpPr>
        <p:spPr bwMode="auto">
          <a:xfrm>
            <a:off x="937685" y="514350"/>
            <a:ext cx="4233" cy="6350"/>
          </a:xfrm>
          <a:custGeom>
            <a:avLst/>
            <a:gdLst/>
            <a:ahLst/>
            <a:cxnLst>
              <a:cxn ang="0">
                <a:pos x="2" y="4"/>
              </a:cxn>
              <a:cxn ang="0">
                <a:pos x="2" y="4"/>
              </a:cxn>
              <a:cxn ang="0">
                <a:pos x="2" y="4"/>
              </a:cxn>
              <a:cxn ang="0">
                <a:pos x="2" y="2"/>
              </a:cxn>
              <a:cxn ang="0">
                <a:pos x="2" y="0"/>
              </a:cxn>
              <a:cxn ang="0">
                <a:pos x="2" y="0"/>
              </a:cxn>
              <a:cxn ang="0">
                <a:pos x="2" y="0"/>
              </a:cxn>
              <a:cxn ang="0">
                <a:pos x="0" y="2"/>
              </a:cxn>
              <a:cxn ang="0">
                <a:pos x="2" y="4"/>
              </a:cxn>
              <a:cxn ang="0">
                <a:pos x="2" y="2"/>
              </a:cxn>
              <a:cxn ang="0">
                <a:pos x="2" y="2"/>
              </a:cxn>
              <a:cxn ang="0">
                <a:pos x="2" y="0"/>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0" y="2"/>
              </a:cxn>
              <a:cxn ang="0">
                <a:pos x="2" y="4"/>
              </a:cxn>
            </a:cxnLst>
            <a:rect l="0" t="0" r="r" b="b"/>
            <a:pathLst>
              <a:path w="2" h="4">
                <a:moveTo>
                  <a:pt x="2" y="4"/>
                </a:moveTo>
                <a:lnTo>
                  <a:pt x="2" y="4"/>
                </a:lnTo>
                <a:lnTo>
                  <a:pt x="2" y="4"/>
                </a:lnTo>
                <a:lnTo>
                  <a:pt x="2" y="2"/>
                </a:lnTo>
                <a:lnTo>
                  <a:pt x="2" y="0"/>
                </a:lnTo>
                <a:lnTo>
                  <a:pt x="2" y="0"/>
                </a:lnTo>
                <a:lnTo>
                  <a:pt x="2" y="0"/>
                </a:lnTo>
                <a:lnTo>
                  <a:pt x="0" y="2"/>
                </a:lnTo>
                <a:lnTo>
                  <a:pt x="2" y="4"/>
                </a:lnTo>
                <a:lnTo>
                  <a:pt x="2" y="2"/>
                </a:lnTo>
                <a:lnTo>
                  <a:pt x="2" y="2"/>
                </a:lnTo>
                <a:lnTo>
                  <a:pt x="2" y="0"/>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0" y="2"/>
                </a:lnTo>
                <a:lnTo>
                  <a:pt x="2" y="4"/>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3" name="Freeform 1141"/>
          <p:cNvSpPr>
            <a:spLocks/>
          </p:cNvSpPr>
          <p:nvPr/>
        </p:nvSpPr>
        <p:spPr bwMode="auto">
          <a:xfrm>
            <a:off x="941918" y="479425"/>
            <a:ext cx="2116" cy="6350"/>
          </a:xfrm>
          <a:custGeom>
            <a:avLst/>
            <a:gdLst/>
            <a:ahLst/>
            <a:cxnLst>
              <a:cxn ang="0">
                <a:pos x="0" y="4"/>
              </a:cxn>
              <a:cxn ang="0">
                <a:pos x="0" y="2"/>
              </a:cxn>
              <a:cxn ang="0">
                <a:pos x="0" y="0"/>
              </a:cxn>
              <a:cxn ang="0">
                <a:pos x="0" y="0"/>
              </a:cxn>
              <a:cxn ang="0">
                <a:pos x="0" y="2"/>
              </a:cxn>
              <a:cxn ang="0">
                <a:pos x="0" y="2"/>
              </a:cxn>
              <a:cxn ang="0">
                <a:pos x="0" y="4"/>
              </a:cxn>
              <a:cxn ang="0">
                <a:pos x="0" y="2"/>
              </a:cxn>
              <a:cxn ang="0">
                <a:pos x="0" y="2"/>
              </a:cxn>
              <a:cxn ang="0">
                <a:pos x="0" y="2"/>
              </a:cxn>
              <a:cxn ang="0">
                <a:pos x="0" y="2"/>
              </a:cxn>
              <a:cxn ang="0">
                <a:pos x="0" y="2"/>
              </a:cxn>
              <a:cxn ang="0">
                <a:pos x="0" y="2"/>
              </a:cxn>
              <a:cxn ang="0">
                <a:pos x="0" y="2"/>
              </a:cxn>
              <a:cxn ang="0">
                <a:pos x="0" y="4"/>
              </a:cxn>
            </a:cxnLst>
            <a:rect l="0" t="0" r="r" b="b"/>
            <a:pathLst>
              <a:path h="4">
                <a:moveTo>
                  <a:pt x="0" y="4"/>
                </a:moveTo>
                <a:lnTo>
                  <a:pt x="0" y="2"/>
                </a:lnTo>
                <a:lnTo>
                  <a:pt x="0" y="0"/>
                </a:lnTo>
                <a:lnTo>
                  <a:pt x="0" y="0"/>
                </a:lnTo>
                <a:lnTo>
                  <a:pt x="0" y="2"/>
                </a:lnTo>
                <a:lnTo>
                  <a:pt x="0" y="2"/>
                </a:lnTo>
                <a:lnTo>
                  <a:pt x="0" y="4"/>
                </a:lnTo>
                <a:lnTo>
                  <a:pt x="0" y="2"/>
                </a:lnTo>
                <a:lnTo>
                  <a:pt x="0" y="2"/>
                </a:lnTo>
                <a:lnTo>
                  <a:pt x="0" y="2"/>
                </a:lnTo>
                <a:lnTo>
                  <a:pt x="0" y="2"/>
                </a:lnTo>
                <a:lnTo>
                  <a:pt x="0" y="2"/>
                </a:lnTo>
                <a:lnTo>
                  <a:pt x="0" y="2"/>
                </a:lnTo>
                <a:lnTo>
                  <a:pt x="0" y="2"/>
                </a:lnTo>
                <a:lnTo>
                  <a:pt x="0" y="4"/>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4" name="Freeform 1148"/>
          <p:cNvSpPr>
            <a:spLocks/>
          </p:cNvSpPr>
          <p:nvPr/>
        </p:nvSpPr>
        <p:spPr bwMode="auto">
          <a:xfrm>
            <a:off x="924985" y="460376"/>
            <a:ext cx="4233" cy="3175"/>
          </a:xfrm>
          <a:custGeom>
            <a:avLst/>
            <a:gdLst/>
            <a:ahLst/>
            <a:cxnLst>
              <a:cxn ang="0">
                <a:pos x="2" y="2"/>
              </a:cxn>
              <a:cxn ang="0">
                <a:pos x="2" y="0"/>
              </a:cxn>
              <a:cxn ang="0">
                <a:pos x="2" y="0"/>
              </a:cxn>
              <a:cxn ang="0">
                <a:pos x="2" y="0"/>
              </a:cxn>
              <a:cxn ang="0">
                <a:pos x="2" y="0"/>
              </a:cxn>
              <a:cxn ang="0">
                <a:pos x="0" y="0"/>
              </a:cxn>
              <a:cxn ang="0">
                <a:pos x="0" y="0"/>
              </a:cxn>
              <a:cxn ang="0">
                <a:pos x="0" y="2"/>
              </a:cxn>
              <a:cxn ang="0">
                <a:pos x="0" y="2"/>
              </a:cxn>
              <a:cxn ang="0">
                <a:pos x="0" y="2"/>
              </a:cxn>
              <a:cxn ang="0">
                <a:pos x="2" y="2"/>
              </a:cxn>
              <a:cxn ang="0">
                <a:pos x="2" y="2"/>
              </a:cxn>
              <a:cxn ang="0">
                <a:pos x="2" y="0"/>
              </a:cxn>
              <a:cxn ang="0">
                <a:pos x="2" y="0"/>
              </a:cxn>
              <a:cxn ang="0">
                <a:pos x="2" y="0"/>
              </a:cxn>
              <a:cxn ang="0">
                <a:pos x="0" y="2"/>
              </a:cxn>
              <a:cxn ang="0">
                <a:pos x="2" y="2"/>
              </a:cxn>
              <a:cxn ang="0">
                <a:pos x="2" y="0"/>
              </a:cxn>
              <a:cxn ang="0">
                <a:pos x="0" y="2"/>
              </a:cxn>
              <a:cxn ang="0">
                <a:pos x="2" y="2"/>
              </a:cxn>
              <a:cxn ang="0">
                <a:pos x="0" y="2"/>
              </a:cxn>
              <a:cxn ang="0">
                <a:pos x="0" y="2"/>
              </a:cxn>
              <a:cxn ang="0">
                <a:pos x="0" y="2"/>
              </a:cxn>
              <a:cxn ang="0">
                <a:pos x="0" y="2"/>
              </a:cxn>
              <a:cxn ang="0">
                <a:pos x="0" y="2"/>
              </a:cxn>
              <a:cxn ang="0">
                <a:pos x="0" y="2"/>
              </a:cxn>
              <a:cxn ang="0">
                <a:pos x="0" y="2"/>
              </a:cxn>
              <a:cxn ang="0">
                <a:pos x="0" y="2"/>
              </a:cxn>
              <a:cxn ang="0">
                <a:pos x="0" y="2"/>
              </a:cxn>
              <a:cxn ang="0">
                <a:pos x="2" y="2"/>
              </a:cxn>
              <a:cxn ang="0">
                <a:pos x="2" y="2"/>
              </a:cxn>
            </a:cxnLst>
            <a:rect l="0" t="0" r="r" b="b"/>
            <a:pathLst>
              <a:path w="2" h="2">
                <a:moveTo>
                  <a:pt x="2" y="2"/>
                </a:moveTo>
                <a:lnTo>
                  <a:pt x="2" y="0"/>
                </a:lnTo>
                <a:lnTo>
                  <a:pt x="2" y="0"/>
                </a:lnTo>
                <a:lnTo>
                  <a:pt x="2" y="0"/>
                </a:lnTo>
                <a:lnTo>
                  <a:pt x="2" y="0"/>
                </a:lnTo>
                <a:lnTo>
                  <a:pt x="0" y="0"/>
                </a:lnTo>
                <a:lnTo>
                  <a:pt x="0" y="0"/>
                </a:lnTo>
                <a:lnTo>
                  <a:pt x="0" y="2"/>
                </a:lnTo>
                <a:lnTo>
                  <a:pt x="0" y="2"/>
                </a:lnTo>
                <a:lnTo>
                  <a:pt x="0" y="2"/>
                </a:lnTo>
                <a:lnTo>
                  <a:pt x="2" y="2"/>
                </a:lnTo>
                <a:lnTo>
                  <a:pt x="2" y="2"/>
                </a:lnTo>
                <a:lnTo>
                  <a:pt x="2" y="0"/>
                </a:lnTo>
                <a:lnTo>
                  <a:pt x="2" y="0"/>
                </a:lnTo>
                <a:lnTo>
                  <a:pt x="2" y="0"/>
                </a:lnTo>
                <a:lnTo>
                  <a:pt x="0" y="2"/>
                </a:lnTo>
                <a:lnTo>
                  <a:pt x="2" y="2"/>
                </a:lnTo>
                <a:lnTo>
                  <a:pt x="2" y="0"/>
                </a:lnTo>
                <a:lnTo>
                  <a:pt x="0" y="2"/>
                </a:lnTo>
                <a:lnTo>
                  <a:pt x="2" y="2"/>
                </a:lnTo>
                <a:lnTo>
                  <a:pt x="0" y="2"/>
                </a:lnTo>
                <a:lnTo>
                  <a:pt x="0" y="2"/>
                </a:lnTo>
                <a:lnTo>
                  <a:pt x="0" y="2"/>
                </a:lnTo>
                <a:lnTo>
                  <a:pt x="0" y="2"/>
                </a:lnTo>
                <a:lnTo>
                  <a:pt x="0" y="2"/>
                </a:lnTo>
                <a:lnTo>
                  <a:pt x="0" y="2"/>
                </a:lnTo>
                <a:lnTo>
                  <a:pt x="0" y="2"/>
                </a:lnTo>
                <a:lnTo>
                  <a:pt x="0" y="2"/>
                </a:lnTo>
                <a:lnTo>
                  <a:pt x="0" y="2"/>
                </a:lnTo>
                <a:lnTo>
                  <a:pt x="2" y="2"/>
                </a:lnTo>
                <a:lnTo>
                  <a:pt x="2"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5" name="Freeform 1150"/>
          <p:cNvSpPr>
            <a:spLocks/>
          </p:cNvSpPr>
          <p:nvPr/>
        </p:nvSpPr>
        <p:spPr bwMode="auto">
          <a:xfrm>
            <a:off x="912285" y="447676"/>
            <a:ext cx="2116" cy="3175"/>
          </a:xfrm>
          <a:custGeom>
            <a:avLst/>
            <a:gdLst/>
            <a:ahLst/>
            <a:cxnLst>
              <a:cxn ang="0">
                <a:pos x="0" y="2"/>
              </a:cxn>
              <a:cxn ang="0">
                <a:pos x="0" y="0"/>
              </a:cxn>
              <a:cxn ang="0">
                <a:pos x="0" y="2"/>
              </a:cxn>
            </a:cxnLst>
            <a:rect l="0" t="0" r="r" b="b"/>
            <a:pathLst>
              <a:path h="2">
                <a:moveTo>
                  <a:pt x="0" y="2"/>
                </a:moveTo>
                <a:lnTo>
                  <a:pt x="0" y="0"/>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6" name="Freeform 1152"/>
          <p:cNvSpPr>
            <a:spLocks/>
          </p:cNvSpPr>
          <p:nvPr/>
        </p:nvSpPr>
        <p:spPr bwMode="auto">
          <a:xfrm>
            <a:off x="912285" y="447676"/>
            <a:ext cx="4233" cy="3175"/>
          </a:xfrm>
          <a:custGeom>
            <a:avLst/>
            <a:gdLst/>
            <a:ahLst/>
            <a:cxnLst>
              <a:cxn ang="0">
                <a:pos x="2" y="0"/>
              </a:cxn>
              <a:cxn ang="0">
                <a:pos x="0" y="0"/>
              </a:cxn>
              <a:cxn ang="0">
                <a:pos x="0" y="0"/>
              </a:cxn>
              <a:cxn ang="0">
                <a:pos x="0" y="0"/>
              </a:cxn>
              <a:cxn ang="0">
                <a:pos x="0" y="2"/>
              </a:cxn>
              <a:cxn ang="0">
                <a:pos x="2" y="2"/>
              </a:cxn>
              <a:cxn ang="0">
                <a:pos x="2" y="0"/>
              </a:cxn>
              <a:cxn ang="0">
                <a:pos x="0" y="0"/>
              </a:cxn>
              <a:cxn ang="0">
                <a:pos x="0" y="0"/>
              </a:cxn>
              <a:cxn ang="0">
                <a:pos x="0" y="0"/>
              </a:cxn>
              <a:cxn ang="0">
                <a:pos x="0" y="2"/>
              </a:cxn>
              <a:cxn ang="0">
                <a:pos x="2" y="2"/>
              </a:cxn>
              <a:cxn ang="0">
                <a:pos x="2" y="0"/>
              </a:cxn>
            </a:cxnLst>
            <a:rect l="0" t="0" r="r" b="b"/>
            <a:pathLst>
              <a:path w="2" h="2">
                <a:moveTo>
                  <a:pt x="2" y="0"/>
                </a:moveTo>
                <a:lnTo>
                  <a:pt x="0" y="0"/>
                </a:lnTo>
                <a:lnTo>
                  <a:pt x="0" y="0"/>
                </a:lnTo>
                <a:lnTo>
                  <a:pt x="0" y="0"/>
                </a:lnTo>
                <a:lnTo>
                  <a:pt x="0" y="2"/>
                </a:lnTo>
                <a:lnTo>
                  <a:pt x="2" y="2"/>
                </a:lnTo>
                <a:lnTo>
                  <a:pt x="2" y="0"/>
                </a:lnTo>
                <a:lnTo>
                  <a:pt x="0" y="0"/>
                </a:lnTo>
                <a:lnTo>
                  <a:pt x="0" y="0"/>
                </a:lnTo>
                <a:lnTo>
                  <a:pt x="0" y="0"/>
                </a:lnTo>
                <a:lnTo>
                  <a:pt x="0" y="2"/>
                </a:lnTo>
                <a:lnTo>
                  <a:pt x="2" y="2"/>
                </a:lnTo>
                <a:lnTo>
                  <a:pt x="2"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7" name="Freeform 1154"/>
          <p:cNvSpPr>
            <a:spLocks/>
          </p:cNvSpPr>
          <p:nvPr/>
        </p:nvSpPr>
        <p:spPr bwMode="auto">
          <a:xfrm>
            <a:off x="886885" y="434975"/>
            <a:ext cx="4233" cy="1588"/>
          </a:xfrm>
          <a:custGeom>
            <a:avLst/>
            <a:gdLst/>
            <a:ahLst/>
            <a:cxnLst>
              <a:cxn ang="0">
                <a:pos x="2" y="0"/>
              </a:cxn>
              <a:cxn ang="0">
                <a:pos x="0" y="0"/>
              </a:cxn>
              <a:cxn ang="0">
                <a:pos x="2" y="0"/>
              </a:cxn>
            </a:cxnLst>
            <a:rect l="0" t="0" r="r" b="b"/>
            <a:pathLst>
              <a:path w="2">
                <a:moveTo>
                  <a:pt x="2" y="0"/>
                </a:moveTo>
                <a:lnTo>
                  <a:pt x="0" y="0"/>
                </a:lnTo>
                <a:lnTo>
                  <a:pt x="2"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8" name="Freeform 1156"/>
          <p:cNvSpPr>
            <a:spLocks/>
          </p:cNvSpPr>
          <p:nvPr/>
        </p:nvSpPr>
        <p:spPr bwMode="auto">
          <a:xfrm>
            <a:off x="886885" y="431801"/>
            <a:ext cx="4233" cy="3175"/>
          </a:xfrm>
          <a:custGeom>
            <a:avLst/>
            <a:gdLst/>
            <a:ahLst/>
            <a:cxnLst>
              <a:cxn ang="0">
                <a:pos x="2" y="2"/>
              </a:cxn>
              <a:cxn ang="0">
                <a:pos x="0" y="0"/>
              </a:cxn>
              <a:cxn ang="0">
                <a:pos x="0" y="0"/>
              </a:cxn>
              <a:cxn ang="0">
                <a:pos x="0" y="2"/>
              </a:cxn>
              <a:cxn ang="0">
                <a:pos x="2" y="2"/>
              </a:cxn>
              <a:cxn ang="0">
                <a:pos x="2" y="2"/>
              </a:cxn>
              <a:cxn ang="0">
                <a:pos x="2" y="2"/>
              </a:cxn>
              <a:cxn ang="0">
                <a:pos x="0" y="0"/>
              </a:cxn>
              <a:cxn ang="0">
                <a:pos x="0" y="0"/>
              </a:cxn>
              <a:cxn ang="0">
                <a:pos x="0" y="2"/>
              </a:cxn>
              <a:cxn ang="0">
                <a:pos x="2" y="2"/>
              </a:cxn>
              <a:cxn ang="0">
                <a:pos x="2" y="2"/>
              </a:cxn>
              <a:cxn ang="0">
                <a:pos x="2" y="2"/>
              </a:cxn>
            </a:cxnLst>
            <a:rect l="0" t="0" r="r" b="b"/>
            <a:pathLst>
              <a:path w="2" h="2">
                <a:moveTo>
                  <a:pt x="2" y="2"/>
                </a:moveTo>
                <a:lnTo>
                  <a:pt x="0" y="0"/>
                </a:lnTo>
                <a:lnTo>
                  <a:pt x="0" y="0"/>
                </a:lnTo>
                <a:lnTo>
                  <a:pt x="0" y="2"/>
                </a:lnTo>
                <a:lnTo>
                  <a:pt x="2" y="2"/>
                </a:lnTo>
                <a:lnTo>
                  <a:pt x="2" y="2"/>
                </a:lnTo>
                <a:lnTo>
                  <a:pt x="2" y="2"/>
                </a:lnTo>
                <a:lnTo>
                  <a:pt x="0" y="0"/>
                </a:lnTo>
                <a:lnTo>
                  <a:pt x="0" y="0"/>
                </a:lnTo>
                <a:lnTo>
                  <a:pt x="0" y="2"/>
                </a:lnTo>
                <a:lnTo>
                  <a:pt x="2" y="2"/>
                </a:lnTo>
                <a:lnTo>
                  <a:pt x="2" y="2"/>
                </a:lnTo>
                <a:lnTo>
                  <a:pt x="2"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79" name="Freeform 1163"/>
          <p:cNvSpPr>
            <a:spLocks/>
          </p:cNvSpPr>
          <p:nvPr/>
        </p:nvSpPr>
        <p:spPr bwMode="auto">
          <a:xfrm>
            <a:off x="814917" y="415926"/>
            <a:ext cx="8467" cy="3175"/>
          </a:xfrm>
          <a:custGeom>
            <a:avLst/>
            <a:gdLst/>
            <a:ahLst/>
            <a:cxnLst>
              <a:cxn ang="0">
                <a:pos x="2" y="2"/>
              </a:cxn>
              <a:cxn ang="0">
                <a:pos x="2" y="2"/>
              </a:cxn>
              <a:cxn ang="0">
                <a:pos x="4" y="2"/>
              </a:cxn>
              <a:cxn ang="0">
                <a:pos x="4" y="0"/>
              </a:cxn>
              <a:cxn ang="0">
                <a:pos x="4" y="0"/>
              </a:cxn>
              <a:cxn ang="0">
                <a:pos x="2" y="0"/>
              </a:cxn>
              <a:cxn ang="0">
                <a:pos x="2" y="0"/>
              </a:cxn>
              <a:cxn ang="0">
                <a:pos x="0" y="2"/>
              </a:cxn>
              <a:cxn ang="0">
                <a:pos x="2" y="2"/>
              </a:cxn>
              <a:cxn ang="0">
                <a:pos x="2" y="0"/>
              </a:cxn>
              <a:cxn ang="0">
                <a:pos x="4" y="2"/>
              </a:cxn>
              <a:cxn ang="0">
                <a:pos x="4" y="0"/>
              </a:cxn>
              <a:cxn ang="0">
                <a:pos x="4" y="0"/>
              </a:cxn>
              <a:cxn ang="0">
                <a:pos x="2" y="0"/>
              </a:cxn>
              <a:cxn ang="0">
                <a:pos x="2" y="0"/>
              </a:cxn>
              <a:cxn ang="0">
                <a:pos x="0" y="0"/>
              </a:cxn>
              <a:cxn ang="0">
                <a:pos x="2" y="2"/>
              </a:cxn>
            </a:cxnLst>
            <a:rect l="0" t="0" r="r" b="b"/>
            <a:pathLst>
              <a:path w="4" h="2">
                <a:moveTo>
                  <a:pt x="2" y="2"/>
                </a:moveTo>
                <a:lnTo>
                  <a:pt x="2" y="2"/>
                </a:lnTo>
                <a:lnTo>
                  <a:pt x="4" y="2"/>
                </a:lnTo>
                <a:lnTo>
                  <a:pt x="4" y="0"/>
                </a:lnTo>
                <a:lnTo>
                  <a:pt x="4" y="0"/>
                </a:lnTo>
                <a:lnTo>
                  <a:pt x="2" y="0"/>
                </a:lnTo>
                <a:lnTo>
                  <a:pt x="2" y="0"/>
                </a:lnTo>
                <a:lnTo>
                  <a:pt x="0" y="2"/>
                </a:lnTo>
                <a:lnTo>
                  <a:pt x="2" y="2"/>
                </a:lnTo>
                <a:lnTo>
                  <a:pt x="2" y="0"/>
                </a:lnTo>
                <a:lnTo>
                  <a:pt x="4" y="2"/>
                </a:lnTo>
                <a:lnTo>
                  <a:pt x="4" y="0"/>
                </a:lnTo>
                <a:lnTo>
                  <a:pt x="4" y="0"/>
                </a:lnTo>
                <a:lnTo>
                  <a:pt x="2" y="0"/>
                </a:lnTo>
                <a:lnTo>
                  <a:pt x="2" y="0"/>
                </a:lnTo>
                <a:lnTo>
                  <a:pt x="0" y="0"/>
                </a:lnTo>
                <a:lnTo>
                  <a:pt x="2"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0" name="Freeform 1172"/>
          <p:cNvSpPr>
            <a:spLocks/>
          </p:cNvSpPr>
          <p:nvPr/>
        </p:nvSpPr>
        <p:spPr bwMode="auto">
          <a:xfrm>
            <a:off x="776818" y="476251"/>
            <a:ext cx="4233" cy="3175"/>
          </a:xfrm>
          <a:custGeom>
            <a:avLst/>
            <a:gdLst/>
            <a:ahLst/>
            <a:cxnLst>
              <a:cxn ang="0">
                <a:pos x="0" y="2"/>
              </a:cxn>
              <a:cxn ang="0">
                <a:pos x="0" y="2"/>
              </a:cxn>
              <a:cxn ang="0">
                <a:pos x="2" y="2"/>
              </a:cxn>
              <a:cxn ang="0">
                <a:pos x="0" y="0"/>
              </a:cxn>
              <a:cxn ang="0">
                <a:pos x="0" y="0"/>
              </a:cxn>
              <a:cxn ang="0">
                <a:pos x="0" y="0"/>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Lst>
            <a:rect l="0" t="0" r="r" b="b"/>
            <a:pathLst>
              <a:path w="2" h="2">
                <a:moveTo>
                  <a:pt x="0" y="2"/>
                </a:moveTo>
                <a:lnTo>
                  <a:pt x="0" y="2"/>
                </a:lnTo>
                <a:lnTo>
                  <a:pt x="2" y="2"/>
                </a:lnTo>
                <a:lnTo>
                  <a:pt x="0" y="0"/>
                </a:lnTo>
                <a:lnTo>
                  <a:pt x="0" y="0"/>
                </a:lnTo>
                <a:lnTo>
                  <a:pt x="0" y="0"/>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1" name="Freeform 1177"/>
          <p:cNvSpPr>
            <a:spLocks/>
          </p:cNvSpPr>
          <p:nvPr/>
        </p:nvSpPr>
        <p:spPr bwMode="auto">
          <a:xfrm>
            <a:off x="742952" y="534989"/>
            <a:ext cx="4233" cy="3175"/>
          </a:xfrm>
          <a:custGeom>
            <a:avLst/>
            <a:gdLst/>
            <a:ahLst/>
            <a:cxnLst>
              <a:cxn ang="0">
                <a:pos x="0" y="2"/>
              </a:cxn>
              <a:cxn ang="0">
                <a:pos x="2" y="2"/>
              </a:cxn>
              <a:cxn ang="0">
                <a:pos x="2" y="2"/>
              </a:cxn>
              <a:cxn ang="0">
                <a:pos x="2" y="0"/>
              </a:cxn>
              <a:cxn ang="0">
                <a:pos x="2" y="0"/>
              </a:cxn>
              <a:cxn ang="0">
                <a:pos x="2"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2"/>
              </a:cxn>
              <a:cxn ang="0">
                <a:pos x="0" y="2"/>
              </a:cxn>
              <a:cxn ang="0">
                <a:pos x="2" y="2"/>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2"/>
              </a:cxn>
              <a:cxn ang="0">
                <a:pos x="2" y="0"/>
              </a:cxn>
              <a:cxn ang="0">
                <a:pos x="2" y="0"/>
              </a:cxn>
              <a:cxn ang="0">
                <a:pos x="0" y="0"/>
              </a:cxn>
              <a:cxn ang="0">
                <a:pos x="0" y="0"/>
              </a:cxn>
              <a:cxn ang="0">
                <a:pos x="0" y="2"/>
              </a:cxn>
            </a:cxnLst>
            <a:rect l="0" t="0" r="r" b="b"/>
            <a:pathLst>
              <a:path w="2" h="2">
                <a:moveTo>
                  <a:pt x="0" y="2"/>
                </a:moveTo>
                <a:lnTo>
                  <a:pt x="2" y="2"/>
                </a:lnTo>
                <a:lnTo>
                  <a:pt x="2" y="2"/>
                </a:lnTo>
                <a:lnTo>
                  <a:pt x="2" y="0"/>
                </a:lnTo>
                <a:lnTo>
                  <a:pt x="2" y="0"/>
                </a:lnTo>
                <a:lnTo>
                  <a:pt x="2"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2"/>
                </a:lnTo>
                <a:lnTo>
                  <a:pt x="0" y="2"/>
                </a:lnTo>
                <a:lnTo>
                  <a:pt x="2" y="2"/>
                </a:lnTo>
                <a:lnTo>
                  <a:pt x="2" y="0"/>
                </a:lnTo>
                <a:lnTo>
                  <a:pt x="2" y="0"/>
                </a:lnTo>
                <a:lnTo>
                  <a:pt x="2" y="0"/>
                </a:lnTo>
                <a:lnTo>
                  <a:pt x="2" y="0"/>
                </a:lnTo>
                <a:lnTo>
                  <a:pt x="2" y="0"/>
                </a:lnTo>
                <a:lnTo>
                  <a:pt x="2" y="0"/>
                </a:lnTo>
                <a:lnTo>
                  <a:pt x="2" y="0"/>
                </a:lnTo>
                <a:lnTo>
                  <a:pt x="2" y="0"/>
                </a:lnTo>
                <a:lnTo>
                  <a:pt x="2" y="0"/>
                </a:lnTo>
                <a:lnTo>
                  <a:pt x="2" y="0"/>
                </a:lnTo>
                <a:lnTo>
                  <a:pt x="2" y="0"/>
                </a:lnTo>
                <a:lnTo>
                  <a:pt x="2" y="2"/>
                </a:lnTo>
                <a:lnTo>
                  <a:pt x="2" y="0"/>
                </a:lnTo>
                <a:lnTo>
                  <a:pt x="2" y="0"/>
                </a:lnTo>
                <a:lnTo>
                  <a:pt x="0" y="0"/>
                </a:lnTo>
                <a:lnTo>
                  <a:pt x="0" y="0"/>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2" name="Freeform 1180"/>
          <p:cNvSpPr>
            <a:spLocks/>
          </p:cNvSpPr>
          <p:nvPr/>
        </p:nvSpPr>
        <p:spPr bwMode="auto">
          <a:xfrm>
            <a:off x="747185" y="530226"/>
            <a:ext cx="4233" cy="4763"/>
          </a:xfrm>
          <a:custGeom>
            <a:avLst/>
            <a:gdLst/>
            <a:ahLst/>
            <a:cxnLst>
              <a:cxn ang="0">
                <a:pos x="0" y="3"/>
              </a:cxn>
              <a:cxn ang="0">
                <a:pos x="0" y="3"/>
              </a:cxn>
              <a:cxn ang="0">
                <a:pos x="2" y="3"/>
              </a:cxn>
              <a:cxn ang="0">
                <a:pos x="2" y="3"/>
              </a:cxn>
              <a:cxn ang="0">
                <a:pos x="0" y="0"/>
              </a:cxn>
              <a:cxn ang="0">
                <a:pos x="0" y="0"/>
              </a:cxn>
              <a:cxn ang="0">
                <a:pos x="0" y="0"/>
              </a:cxn>
              <a:cxn ang="0">
                <a:pos x="0" y="3"/>
              </a:cxn>
              <a:cxn ang="0">
                <a:pos x="0" y="3"/>
              </a:cxn>
              <a:cxn ang="0">
                <a:pos x="0" y="3"/>
              </a:cxn>
              <a:cxn ang="0">
                <a:pos x="0" y="3"/>
              </a:cxn>
              <a:cxn ang="0">
                <a:pos x="0" y="0"/>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Lst>
            <a:rect l="0" t="0" r="r" b="b"/>
            <a:pathLst>
              <a:path w="2" h="3">
                <a:moveTo>
                  <a:pt x="0" y="3"/>
                </a:moveTo>
                <a:lnTo>
                  <a:pt x="0" y="3"/>
                </a:lnTo>
                <a:lnTo>
                  <a:pt x="2" y="3"/>
                </a:lnTo>
                <a:lnTo>
                  <a:pt x="2" y="3"/>
                </a:lnTo>
                <a:lnTo>
                  <a:pt x="0" y="0"/>
                </a:lnTo>
                <a:lnTo>
                  <a:pt x="0" y="0"/>
                </a:lnTo>
                <a:lnTo>
                  <a:pt x="0" y="0"/>
                </a:lnTo>
                <a:lnTo>
                  <a:pt x="0" y="3"/>
                </a:lnTo>
                <a:lnTo>
                  <a:pt x="0" y="3"/>
                </a:lnTo>
                <a:lnTo>
                  <a:pt x="0" y="3"/>
                </a:lnTo>
                <a:lnTo>
                  <a:pt x="0" y="3"/>
                </a:lnTo>
                <a:lnTo>
                  <a:pt x="0" y="0"/>
                </a:lnTo>
                <a:lnTo>
                  <a:pt x="0" y="3"/>
                </a:lnTo>
                <a:lnTo>
                  <a:pt x="0" y="3"/>
                </a:lnTo>
                <a:lnTo>
                  <a:pt x="0" y="3"/>
                </a:lnTo>
                <a:lnTo>
                  <a:pt x="0" y="3"/>
                </a:lnTo>
                <a:lnTo>
                  <a:pt x="0" y="3"/>
                </a:lnTo>
                <a:lnTo>
                  <a:pt x="0" y="3"/>
                </a:lnTo>
                <a:lnTo>
                  <a:pt x="0" y="3"/>
                </a:lnTo>
                <a:lnTo>
                  <a:pt x="0" y="3"/>
                </a:lnTo>
                <a:lnTo>
                  <a:pt x="0" y="3"/>
                </a:lnTo>
                <a:lnTo>
                  <a:pt x="0" y="3"/>
                </a:lnTo>
                <a:lnTo>
                  <a:pt x="0" y="3"/>
                </a:lnTo>
                <a:lnTo>
                  <a:pt x="0" y="3"/>
                </a:lnTo>
                <a:lnTo>
                  <a:pt x="0" y="3"/>
                </a:lnTo>
                <a:lnTo>
                  <a:pt x="0" y="3"/>
                </a:lnTo>
                <a:lnTo>
                  <a:pt x="0" y="3"/>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3" name="Line 1187"/>
          <p:cNvSpPr>
            <a:spLocks noChangeShapeType="1"/>
          </p:cNvSpPr>
          <p:nvPr/>
        </p:nvSpPr>
        <p:spPr bwMode="auto">
          <a:xfrm>
            <a:off x="759885" y="520700"/>
            <a:ext cx="2116" cy="1588"/>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4" name="Line 1188"/>
          <p:cNvSpPr>
            <a:spLocks noChangeShapeType="1"/>
          </p:cNvSpPr>
          <p:nvPr/>
        </p:nvSpPr>
        <p:spPr bwMode="auto">
          <a:xfrm>
            <a:off x="759885" y="520700"/>
            <a:ext cx="2116" cy="1588"/>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5" name="Freeform 1208"/>
          <p:cNvSpPr>
            <a:spLocks/>
          </p:cNvSpPr>
          <p:nvPr/>
        </p:nvSpPr>
        <p:spPr bwMode="auto">
          <a:xfrm>
            <a:off x="793751" y="557214"/>
            <a:ext cx="2116" cy="1587"/>
          </a:xfrm>
          <a:custGeom>
            <a:avLst/>
            <a:gdLst/>
            <a:ahLst/>
            <a:cxnLst>
              <a:cxn ang="0">
                <a:pos x="0" y="0"/>
              </a:cxn>
              <a:cxn ang="0">
                <a:pos x="0" y="0"/>
              </a:cxn>
              <a:cxn ang="0">
                <a:pos x="0" y="0"/>
              </a:cxn>
            </a:cxnLst>
            <a:rect l="0" t="0" r="r" b="b"/>
            <a:pathLst>
              <a:path>
                <a:moveTo>
                  <a:pt x="0" y="0"/>
                </a:move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6" name="Freeform 1210"/>
          <p:cNvSpPr>
            <a:spLocks/>
          </p:cNvSpPr>
          <p:nvPr/>
        </p:nvSpPr>
        <p:spPr bwMode="auto">
          <a:xfrm>
            <a:off x="793752" y="557214"/>
            <a:ext cx="4233" cy="3175"/>
          </a:xfrm>
          <a:custGeom>
            <a:avLst/>
            <a:gdLst/>
            <a:ahLst/>
            <a:cxnLst>
              <a:cxn ang="0">
                <a:pos x="0" y="2"/>
              </a:cxn>
              <a:cxn ang="0">
                <a:pos x="0" y="2"/>
              </a:cxn>
              <a:cxn ang="0">
                <a:pos x="2" y="2"/>
              </a:cxn>
              <a:cxn ang="0">
                <a:pos x="2" y="0"/>
              </a:cxn>
              <a:cxn ang="0">
                <a:pos x="2" y="0"/>
              </a:cxn>
              <a:cxn ang="0">
                <a:pos x="0" y="0"/>
              </a:cxn>
              <a:cxn ang="0">
                <a:pos x="0" y="0"/>
              </a:cxn>
              <a:cxn ang="0">
                <a:pos x="0" y="0"/>
              </a:cxn>
              <a:cxn ang="0">
                <a:pos x="0" y="2"/>
              </a:cxn>
              <a:cxn ang="0">
                <a:pos x="0" y="2"/>
              </a:cxn>
              <a:cxn ang="0">
                <a:pos x="2" y="2"/>
              </a:cxn>
              <a:cxn ang="0">
                <a:pos x="2" y="0"/>
              </a:cxn>
              <a:cxn ang="0">
                <a:pos x="2" y="0"/>
              </a:cxn>
              <a:cxn ang="0">
                <a:pos x="0" y="0"/>
              </a:cxn>
              <a:cxn ang="0">
                <a:pos x="0" y="0"/>
              </a:cxn>
              <a:cxn ang="0">
                <a:pos x="0" y="0"/>
              </a:cxn>
              <a:cxn ang="0">
                <a:pos x="0" y="2"/>
              </a:cxn>
            </a:cxnLst>
            <a:rect l="0" t="0" r="r" b="b"/>
            <a:pathLst>
              <a:path w="2" h="2">
                <a:moveTo>
                  <a:pt x="0" y="2"/>
                </a:moveTo>
                <a:lnTo>
                  <a:pt x="0" y="2"/>
                </a:lnTo>
                <a:lnTo>
                  <a:pt x="2" y="2"/>
                </a:lnTo>
                <a:lnTo>
                  <a:pt x="2" y="0"/>
                </a:lnTo>
                <a:lnTo>
                  <a:pt x="2" y="0"/>
                </a:lnTo>
                <a:lnTo>
                  <a:pt x="0" y="0"/>
                </a:lnTo>
                <a:lnTo>
                  <a:pt x="0" y="0"/>
                </a:lnTo>
                <a:lnTo>
                  <a:pt x="0" y="0"/>
                </a:lnTo>
                <a:lnTo>
                  <a:pt x="0" y="2"/>
                </a:lnTo>
                <a:lnTo>
                  <a:pt x="0" y="2"/>
                </a:lnTo>
                <a:lnTo>
                  <a:pt x="2" y="2"/>
                </a:lnTo>
                <a:lnTo>
                  <a:pt x="2" y="0"/>
                </a:lnTo>
                <a:lnTo>
                  <a:pt x="2" y="0"/>
                </a:lnTo>
                <a:lnTo>
                  <a:pt x="0" y="0"/>
                </a:lnTo>
                <a:lnTo>
                  <a:pt x="0" y="0"/>
                </a:lnTo>
                <a:lnTo>
                  <a:pt x="0" y="0"/>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7" name="Freeform 1214"/>
          <p:cNvSpPr>
            <a:spLocks/>
          </p:cNvSpPr>
          <p:nvPr/>
        </p:nvSpPr>
        <p:spPr bwMode="auto">
          <a:xfrm>
            <a:off x="793752" y="557214"/>
            <a:ext cx="4233" cy="3175"/>
          </a:xfrm>
          <a:custGeom>
            <a:avLst/>
            <a:gdLst/>
            <a:ahLst/>
            <a:cxnLst>
              <a:cxn ang="0">
                <a:pos x="0" y="2"/>
              </a:cxn>
              <a:cxn ang="0">
                <a:pos x="2" y="2"/>
              </a:cxn>
              <a:cxn ang="0">
                <a:pos x="0" y="0"/>
              </a:cxn>
              <a:cxn ang="0">
                <a:pos x="0" y="2"/>
              </a:cxn>
              <a:cxn ang="0">
                <a:pos x="0" y="2"/>
              </a:cxn>
            </a:cxnLst>
            <a:rect l="0" t="0" r="r" b="b"/>
            <a:pathLst>
              <a:path w="2" h="2">
                <a:moveTo>
                  <a:pt x="0" y="2"/>
                </a:moveTo>
                <a:lnTo>
                  <a:pt x="2" y="2"/>
                </a:lnTo>
                <a:lnTo>
                  <a:pt x="0" y="0"/>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88" name="Rectangle 1215"/>
          <p:cNvSpPr>
            <a:spLocks noChangeArrowheads="1"/>
          </p:cNvSpPr>
          <p:nvPr/>
        </p:nvSpPr>
        <p:spPr bwMode="auto">
          <a:xfrm>
            <a:off x="793751" y="627064"/>
            <a:ext cx="2116" cy="1587"/>
          </a:xfrm>
          <a:prstGeom prst="rect">
            <a:avLst/>
          </a:prstGeom>
          <a:solidFill>
            <a:srgbClr val="000000"/>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289" name="Freeform 1217"/>
          <p:cNvSpPr>
            <a:spLocks/>
          </p:cNvSpPr>
          <p:nvPr/>
        </p:nvSpPr>
        <p:spPr bwMode="auto">
          <a:xfrm>
            <a:off x="793751" y="627064"/>
            <a:ext cx="2116" cy="158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0" name="Freeform 1219"/>
          <p:cNvSpPr>
            <a:spLocks/>
          </p:cNvSpPr>
          <p:nvPr/>
        </p:nvSpPr>
        <p:spPr bwMode="auto">
          <a:xfrm>
            <a:off x="975785" y="541339"/>
            <a:ext cx="2116" cy="1587"/>
          </a:xfrm>
          <a:custGeom>
            <a:avLst/>
            <a:gdLst/>
            <a:ahLst/>
            <a:cxnLst>
              <a:cxn ang="0">
                <a:pos x="0" y="0"/>
              </a:cxn>
              <a:cxn ang="0">
                <a:pos x="0" y="0"/>
              </a:cxn>
              <a:cxn ang="0">
                <a:pos x="0" y="0"/>
              </a:cxn>
            </a:cxnLst>
            <a:rect l="0" t="0" r="r" b="b"/>
            <a:pathLst>
              <a:path>
                <a:moveTo>
                  <a:pt x="0" y="0"/>
                </a:move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1" name="Freeform 1221"/>
          <p:cNvSpPr>
            <a:spLocks/>
          </p:cNvSpPr>
          <p:nvPr/>
        </p:nvSpPr>
        <p:spPr bwMode="auto">
          <a:xfrm>
            <a:off x="975785" y="541339"/>
            <a:ext cx="4233" cy="3175"/>
          </a:xfrm>
          <a:custGeom>
            <a:avLst/>
            <a:gdLst/>
            <a:ahLst/>
            <a:cxnLst>
              <a:cxn ang="0">
                <a:pos x="2" y="0"/>
              </a:cxn>
              <a:cxn ang="0">
                <a:pos x="2" y="0"/>
              </a:cxn>
              <a:cxn ang="0">
                <a:pos x="2" y="0"/>
              </a:cxn>
              <a:cxn ang="0">
                <a:pos x="0" y="0"/>
              </a:cxn>
              <a:cxn ang="0">
                <a:pos x="0" y="0"/>
              </a:cxn>
              <a:cxn ang="0">
                <a:pos x="0" y="2"/>
              </a:cxn>
              <a:cxn ang="0">
                <a:pos x="2" y="0"/>
              </a:cxn>
              <a:cxn ang="0">
                <a:pos x="2" y="0"/>
              </a:cxn>
              <a:cxn ang="0">
                <a:pos x="2" y="0"/>
              </a:cxn>
              <a:cxn ang="0">
                <a:pos x="0" y="0"/>
              </a:cxn>
              <a:cxn ang="0">
                <a:pos x="0" y="0"/>
              </a:cxn>
              <a:cxn ang="0">
                <a:pos x="0" y="2"/>
              </a:cxn>
              <a:cxn ang="0">
                <a:pos x="2" y="0"/>
              </a:cxn>
            </a:cxnLst>
            <a:rect l="0" t="0" r="r" b="b"/>
            <a:pathLst>
              <a:path w="2" h="2">
                <a:moveTo>
                  <a:pt x="2" y="0"/>
                </a:moveTo>
                <a:lnTo>
                  <a:pt x="2" y="0"/>
                </a:lnTo>
                <a:lnTo>
                  <a:pt x="2" y="0"/>
                </a:lnTo>
                <a:lnTo>
                  <a:pt x="0" y="0"/>
                </a:lnTo>
                <a:lnTo>
                  <a:pt x="0" y="0"/>
                </a:lnTo>
                <a:lnTo>
                  <a:pt x="0" y="2"/>
                </a:lnTo>
                <a:lnTo>
                  <a:pt x="2" y="0"/>
                </a:lnTo>
                <a:lnTo>
                  <a:pt x="2" y="0"/>
                </a:lnTo>
                <a:lnTo>
                  <a:pt x="2" y="0"/>
                </a:lnTo>
                <a:lnTo>
                  <a:pt x="0" y="0"/>
                </a:lnTo>
                <a:lnTo>
                  <a:pt x="0" y="0"/>
                </a:lnTo>
                <a:lnTo>
                  <a:pt x="0" y="2"/>
                </a:lnTo>
                <a:lnTo>
                  <a:pt x="2"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2" name="Freeform 1234"/>
          <p:cNvSpPr>
            <a:spLocks/>
          </p:cNvSpPr>
          <p:nvPr/>
        </p:nvSpPr>
        <p:spPr bwMode="auto">
          <a:xfrm>
            <a:off x="963085" y="550864"/>
            <a:ext cx="4233" cy="1587"/>
          </a:xfrm>
          <a:custGeom>
            <a:avLst/>
            <a:gdLst/>
            <a:ahLst/>
            <a:cxnLst>
              <a:cxn ang="0">
                <a:pos x="0" y="0"/>
              </a:cxn>
              <a:cxn ang="0">
                <a:pos x="0" y="0"/>
              </a:cxn>
              <a:cxn ang="0">
                <a:pos x="2" y="0"/>
              </a:cxn>
              <a:cxn ang="0">
                <a:pos x="2" y="0"/>
              </a:cxn>
              <a:cxn ang="0">
                <a:pos x="2" y="0"/>
              </a:cxn>
              <a:cxn ang="0">
                <a:pos x="2" y="0"/>
              </a:cxn>
              <a:cxn ang="0">
                <a:pos x="0" y="0"/>
              </a:cxn>
              <a:cxn ang="0">
                <a:pos x="0" y="0"/>
              </a:cxn>
              <a:cxn ang="0">
                <a:pos x="0" y="0"/>
              </a:cxn>
              <a:cxn ang="0">
                <a:pos x="0" y="0"/>
              </a:cxn>
              <a:cxn ang="0">
                <a:pos x="0" y="0"/>
              </a:cxn>
              <a:cxn ang="0">
                <a:pos x="0" y="0"/>
              </a:cxn>
              <a:cxn ang="0">
                <a:pos x="2" y="0"/>
              </a:cxn>
              <a:cxn ang="0">
                <a:pos x="2" y="0"/>
              </a:cxn>
              <a:cxn ang="0">
                <a:pos x="2" y="0"/>
              </a:cxn>
              <a:cxn ang="0">
                <a:pos x="0" y="0"/>
              </a:cxn>
              <a:cxn ang="0">
                <a:pos x="0" y="0"/>
              </a:cxn>
              <a:cxn ang="0">
                <a:pos x="2"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w="2">
                <a:moveTo>
                  <a:pt x="0" y="0"/>
                </a:moveTo>
                <a:lnTo>
                  <a:pt x="0" y="0"/>
                </a:lnTo>
                <a:lnTo>
                  <a:pt x="2" y="0"/>
                </a:lnTo>
                <a:lnTo>
                  <a:pt x="2" y="0"/>
                </a:lnTo>
                <a:lnTo>
                  <a:pt x="2" y="0"/>
                </a:lnTo>
                <a:lnTo>
                  <a:pt x="2" y="0"/>
                </a:lnTo>
                <a:lnTo>
                  <a:pt x="0" y="0"/>
                </a:lnTo>
                <a:lnTo>
                  <a:pt x="0" y="0"/>
                </a:lnTo>
                <a:lnTo>
                  <a:pt x="0" y="0"/>
                </a:lnTo>
                <a:lnTo>
                  <a:pt x="0" y="0"/>
                </a:lnTo>
                <a:lnTo>
                  <a:pt x="0" y="0"/>
                </a:lnTo>
                <a:lnTo>
                  <a:pt x="0" y="0"/>
                </a:lnTo>
                <a:lnTo>
                  <a:pt x="2" y="0"/>
                </a:lnTo>
                <a:lnTo>
                  <a:pt x="2" y="0"/>
                </a:lnTo>
                <a:lnTo>
                  <a:pt x="2" y="0"/>
                </a:lnTo>
                <a:lnTo>
                  <a:pt x="0" y="0"/>
                </a:lnTo>
                <a:lnTo>
                  <a:pt x="0" y="0"/>
                </a:lnTo>
                <a:lnTo>
                  <a:pt x="2"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3" name="Line 1237"/>
          <p:cNvSpPr>
            <a:spLocks noChangeShapeType="1"/>
          </p:cNvSpPr>
          <p:nvPr/>
        </p:nvSpPr>
        <p:spPr bwMode="auto">
          <a:xfrm>
            <a:off x="971551" y="544514"/>
            <a:ext cx="2116" cy="1587"/>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4" name="Line 1238"/>
          <p:cNvSpPr>
            <a:spLocks noChangeShapeType="1"/>
          </p:cNvSpPr>
          <p:nvPr/>
        </p:nvSpPr>
        <p:spPr bwMode="auto">
          <a:xfrm>
            <a:off x="971551" y="544514"/>
            <a:ext cx="2116" cy="1587"/>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5" name="Freeform 1240"/>
          <p:cNvSpPr>
            <a:spLocks/>
          </p:cNvSpPr>
          <p:nvPr/>
        </p:nvSpPr>
        <p:spPr bwMode="auto">
          <a:xfrm>
            <a:off x="971551" y="541339"/>
            <a:ext cx="2116" cy="3175"/>
          </a:xfrm>
          <a:custGeom>
            <a:avLst/>
            <a:gdLst/>
            <a:ahLst/>
            <a:cxnLst>
              <a:cxn ang="0">
                <a:pos x="0" y="2"/>
              </a:cxn>
              <a:cxn ang="0">
                <a:pos x="0" y="2"/>
              </a:cxn>
              <a:cxn ang="0">
                <a:pos x="0" y="0"/>
              </a:cxn>
              <a:cxn ang="0">
                <a:pos x="0" y="2"/>
              </a:cxn>
              <a:cxn ang="0">
                <a:pos x="0" y="2"/>
              </a:cxn>
            </a:cxnLst>
            <a:rect l="0" t="0" r="r" b="b"/>
            <a:pathLst>
              <a:path h="2">
                <a:moveTo>
                  <a:pt x="0" y="2"/>
                </a:moveTo>
                <a:lnTo>
                  <a:pt x="0" y="2"/>
                </a:lnTo>
                <a:lnTo>
                  <a:pt x="0" y="0"/>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6" name="Freeform 1243"/>
          <p:cNvSpPr>
            <a:spLocks/>
          </p:cNvSpPr>
          <p:nvPr/>
        </p:nvSpPr>
        <p:spPr bwMode="auto">
          <a:xfrm>
            <a:off x="971552" y="538164"/>
            <a:ext cx="4233" cy="3175"/>
          </a:xfrm>
          <a:custGeom>
            <a:avLst/>
            <a:gdLst/>
            <a:ahLst/>
            <a:cxnLst>
              <a:cxn ang="0">
                <a:pos x="2" y="2"/>
              </a:cxn>
              <a:cxn ang="0">
                <a:pos x="2" y="2"/>
              </a:cxn>
              <a:cxn ang="0">
                <a:pos x="2" y="2"/>
              </a:cxn>
              <a:cxn ang="0">
                <a:pos x="2" y="2"/>
              </a:cxn>
              <a:cxn ang="0">
                <a:pos x="0" y="2"/>
              </a:cxn>
              <a:cxn ang="0">
                <a:pos x="0" y="2"/>
              </a:cxn>
              <a:cxn ang="0">
                <a:pos x="2"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2" y="2"/>
              </a:cxn>
              <a:cxn ang="0">
                <a:pos x="2" y="2"/>
              </a:cxn>
              <a:cxn ang="0">
                <a:pos x="2" y="2"/>
              </a:cxn>
              <a:cxn ang="0">
                <a:pos x="2" y="2"/>
              </a:cxn>
              <a:cxn ang="0">
                <a:pos x="2" y="2"/>
              </a:cxn>
              <a:cxn ang="0">
                <a:pos x="0" y="0"/>
              </a:cxn>
              <a:cxn ang="0">
                <a:pos x="0" y="2"/>
              </a:cxn>
              <a:cxn ang="0">
                <a:pos x="0" y="2"/>
              </a:cxn>
              <a:cxn ang="0">
                <a:pos x="0" y="2"/>
              </a:cxn>
              <a:cxn ang="0">
                <a:pos x="2" y="2"/>
              </a:cxn>
            </a:cxnLst>
            <a:rect l="0" t="0" r="r" b="b"/>
            <a:pathLst>
              <a:path w="2" h="2">
                <a:moveTo>
                  <a:pt x="2" y="2"/>
                </a:moveTo>
                <a:lnTo>
                  <a:pt x="2" y="2"/>
                </a:lnTo>
                <a:lnTo>
                  <a:pt x="2" y="2"/>
                </a:lnTo>
                <a:lnTo>
                  <a:pt x="2" y="2"/>
                </a:lnTo>
                <a:lnTo>
                  <a:pt x="0" y="2"/>
                </a:lnTo>
                <a:lnTo>
                  <a:pt x="0" y="2"/>
                </a:lnTo>
                <a:lnTo>
                  <a:pt x="2"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2" y="2"/>
                </a:lnTo>
                <a:lnTo>
                  <a:pt x="2" y="2"/>
                </a:lnTo>
                <a:lnTo>
                  <a:pt x="2" y="2"/>
                </a:lnTo>
                <a:lnTo>
                  <a:pt x="2" y="2"/>
                </a:lnTo>
                <a:lnTo>
                  <a:pt x="2" y="2"/>
                </a:lnTo>
                <a:lnTo>
                  <a:pt x="0" y="0"/>
                </a:lnTo>
                <a:lnTo>
                  <a:pt x="0" y="2"/>
                </a:lnTo>
                <a:lnTo>
                  <a:pt x="0" y="2"/>
                </a:lnTo>
                <a:lnTo>
                  <a:pt x="0" y="2"/>
                </a:lnTo>
                <a:lnTo>
                  <a:pt x="2"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7" name="Freeform 1246"/>
          <p:cNvSpPr>
            <a:spLocks/>
          </p:cNvSpPr>
          <p:nvPr/>
        </p:nvSpPr>
        <p:spPr bwMode="auto">
          <a:xfrm>
            <a:off x="967318" y="547689"/>
            <a:ext cx="4233" cy="3175"/>
          </a:xfrm>
          <a:custGeom>
            <a:avLst/>
            <a:gdLst/>
            <a:ahLst/>
            <a:cxnLst>
              <a:cxn ang="0">
                <a:pos x="0" y="2"/>
              </a:cxn>
              <a:cxn ang="0">
                <a:pos x="0" y="2"/>
              </a:cxn>
              <a:cxn ang="0">
                <a:pos x="2" y="0"/>
              </a:cxn>
              <a:cxn ang="0">
                <a:pos x="2" y="0"/>
              </a:cxn>
              <a:cxn ang="0">
                <a:pos x="0" y="0"/>
              </a:cxn>
              <a:cxn ang="0">
                <a:pos x="0" y="0"/>
              </a:cxn>
              <a:cxn ang="0">
                <a:pos x="0" y="2"/>
              </a:cxn>
              <a:cxn ang="0">
                <a:pos x="0" y="2"/>
              </a:cxn>
              <a:cxn ang="0">
                <a:pos x="2" y="0"/>
              </a:cxn>
              <a:cxn ang="0">
                <a:pos x="2"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2"/>
              </a:cxn>
              <a:cxn ang="0">
                <a:pos x="0" y="2"/>
              </a:cxn>
            </a:cxnLst>
            <a:rect l="0" t="0" r="r" b="b"/>
            <a:pathLst>
              <a:path w="2" h="2">
                <a:moveTo>
                  <a:pt x="0" y="2"/>
                </a:moveTo>
                <a:lnTo>
                  <a:pt x="0" y="2"/>
                </a:lnTo>
                <a:lnTo>
                  <a:pt x="2" y="0"/>
                </a:lnTo>
                <a:lnTo>
                  <a:pt x="2" y="0"/>
                </a:lnTo>
                <a:lnTo>
                  <a:pt x="0" y="0"/>
                </a:lnTo>
                <a:lnTo>
                  <a:pt x="0" y="0"/>
                </a:lnTo>
                <a:lnTo>
                  <a:pt x="0" y="2"/>
                </a:lnTo>
                <a:lnTo>
                  <a:pt x="0" y="2"/>
                </a:lnTo>
                <a:lnTo>
                  <a:pt x="2" y="0"/>
                </a:lnTo>
                <a:lnTo>
                  <a:pt x="2"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8" name="Freeform 1250"/>
          <p:cNvSpPr>
            <a:spLocks/>
          </p:cNvSpPr>
          <p:nvPr/>
        </p:nvSpPr>
        <p:spPr bwMode="auto">
          <a:xfrm>
            <a:off x="975785" y="530225"/>
            <a:ext cx="4233" cy="1588"/>
          </a:xfrm>
          <a:custGeom>
            <a:avLst/>
            <a:gdLst/>
            <a:ahLst/>
            <a:cxnLst>
              <a:cxn ang="0">
                <a:pos x="2" y="0"/>
              </a:cxn>
              <a:cxn ang="0">
                <a:pos x="0" y="0"/>
              </a:cxn>
              <a:cxn ang="0">
                <a:pos x="2" y="0"/>
              </a:cxn>
            </a:cxnLst>
            <a:rect l="0" t="0" r="r" b="b"/>
            <a:pathLst>
              <a:path w="2">
                <a:moveTo>
                  <a:pt x="2" y="0"/>
                </a:moveTo>
                <a:lnTo>
                  <a:pt x="0" y="0"/>
                </a:lnTo>
                <a:lnTo>
                  <a:pt x="2"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299" name="Freeform 1252"/>
          <p:cNvSpPr>
            <a:spLocks/>
          </p:cNvSpPr>
          <p:nvPr/>
        </p:nvSpPr>
        <p:spPr bwMode="auto">
          <a:xfrm>
            <a:off x="975785" y="527050"/>
            <a:ext cx="4233" cy="7938"/>
          </a:xfrm>
          <a:custGeom>
            <a:avLst/>
            <a:gdLst/>
            <a:ahLst/>
            <a:cxnLst>
              <a:cxn ang="0">
                <a:pos x="2" y="2"/>
              </a:cxn>
              <a:cxn ang="0">
                <a:pos x="2" y="2"/>
              </a:cxn>
              <a:cxn ang="0">
                <a:pos x="0" y="0"/>
              </a:cxn>
              <a:cxn ang="0">
                <a:pos x="0" y="2"/>
              </a:cxn>
              <a:cxn ang="0">
                <a:pos x="0" y="2"/>
              </a:cxn>
              <a:cxn ang="0">
                <a:pos x="2" y="5"/>
              </a:cxn>
              <a:cxn ang="0">
                <a:pos x="2" y="2"/>
              </a:cxn>
              <a:cxn ang="0">
                <a:pos x="2" y="2"/>
              </a:cxn>
              <a:cxn ang="0">
                <a:pos x="0" y="0"/>
              </a:cxn>
              <a:cxn ang="0">
                <a:pos x="0" y="2"/>
              </a:cxn>
              <a:cxn ang="0">
                <a:pos x="0" y="2"/>
              </a:cxn>
              <a:cxn ang="0">
                <a:pos x="2" y="5"/>
              </a:cxn>
              <a:cxn ang="0">
                <a:pos x="2" y="2"/>
              </a:cxn>
            </a:cxnLst>
            <a:rect l="0" t="0" r="r" b="b"/>
            <a:pathLst>
              <a:path w="2" h="5">
                <a:moveTo>
                  <a:pt x="2" y="2"/>
                </a:moveTo>
                <a:lnTo>
                  <a:pt x="2" y="2"/>
                </a:lnTo>
                <a:lnTo>
                  <a:pt x="0" y="0"/>
                </a:lnTo>
                <a:lnTo>
                  <a:pt x="0" y="2"/>
                </a:lnTo>
                <a:lnTo>
                  <a:pt x="0" y="2"/>
                </a:lnTo>
                <a:lnTo>
                  <a:pt x="2" y="5"/>
                </a:lnTo>
                <a:lnTo>
                  <a:pt x="2" y="2"/>
                </a:lnTo>
                <a:lnTo>
                  <a:pt x="2" y="2"/>
                </a:lnTo>
                <a:lnTo>
                  <a:pt x="0" y="0"/>
                </a:lnTo>
                <a:lnTo>
                  <a:pt x="0" y="2"/>
                </a:lnTo>
                <a:lnTo>
                  <a:pt x="0" y="2"/>
                </a:lnTo>
                <a:lnTo>
                  <a:pt x="2" y="5"/>
                </a:lnTo>
                <a:lnTo>
                  <a:pt x="2"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0" name="Freeform 1255"/>
          <p:cNvSpPr>
            <a:spLocks/>
          </p:cNvSpPr>
          <p:nvPr/>
        </p:nvSpPr>
        <p:spPr bwMode="auto">
          <a:xfrm>
            <a:off x="950385" y="550864"/>
            <a:ext cx="4233" cy="1587"/>
          </a:xfrm>
          <a:custGeom>
            <a:avLst/>
            <a:gdLst/>
            <a:ahLst/>
            <a:cxnLst>
              <a:cxn ang="0">
                <a:pos x="0" y="0"/>
              </a:cxn>
              <a:cxn ang="0">
                <a:pos x="2" y="0"/>
              </a:cxn>
              <a:cxn ang="0">
                <a:pos x="2" y="0"/>
              </a:cxn>
              <a:cxn ang="0">
                <a:pos x="2" y="0"/>
              </a:cxn>
              <a:cxn ang="0">
                <a:pos x="2" y="0"/>
              </a:cxn>
              <a:cxn ang="0">
                <a:pos x="0" y="0"/>
              </a:cxn>
              <a:cxn ang="0">
                <a:pos x="0" y="0"/>
              </a:cxn>
              <a:cxn ang="0">
                <a:pos x="0" y="0"/>
              </a:cxn>
              <a:cxn ang="0">
                <a:pos x="0"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0" y="0"/>
              </a:cxn>
              <a:cxn ang="0">
                <a:pos x="0" y="0"/>
              </a:cxn>
              <a:cxn ang="0">
                <a:pos x="0" y="0"/>
              </a:cxn>
            </a:cxnLst>
            <a:rect l="0" t="0" r="r" b="b"/>
            <a:pathLst>
              <a:path w="2">
                <a:moveTo>
                  <a:pt x="0" y="0"/>
                </a:moveTo>
                <a:lnTo>
                  <a:pt x="2" y="0"/>
                </a:lnTo>
                <a:lnTo>
                  <a:pt x="2" y="0"/>
                </a:lnTo>
                <a:lnTo>
                  <a:pt x="2" y="0"/>
                </a:lnTo>
                <a:lnTo>
                  <a:pt x="2" y="0"/>
                </a:lnTo>
                <a:lnTo>
                  <a:pt x="0" y="0"/>
                </a:lnTo>
                <a:lnTo>
                  <a:pt x="0" y="0"/>
                </a:lnTo>
                <a:lnTo>
                  <a:pt x="0" y="0"/>
                </a:lnTo>
                <a:lnTo>
                  <a:pt x="0"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1" name="Rectangle 1256"/>
          <p:cNvSpPr>
            <a:spLocks noChangeArrowheads="1"/>
          </p:cNvSpPr>
          <p:nvPr/>
        </p:nvSpPr>
        <p:spPr bwMode="auto">
          <a:xfrm>
            <a:off x="963085" y="550864"/>
            <a:ext cx="2116" cy="1587"/>
          </a:xfrm>
          <a:prstGeom prst="rect">
            <a:avLst/>
          </a:prstGeom>
          <a:solidFill>
            <a:srgbClr val="FFFFFF"/>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02" name="Freeform 1258"/>
          <p:cNvSpPr>
            <a:spLocks/>
          </p:cNvSpPr>
          <p:nvPr/>
        </p:nvSpPr>
        <p:spPr bwMode="auto">
          <a:xfrm>
            <a:off x="963085" y="550864"/>
            <a:ext cx="2116" cy="158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3" name="Freeform 1266"/>
          <p:cNvSpPr>
            <a:spLocks/>
          </p:cNvSpPr>
          <p:nvPr/>
        </p:nvSpPr>
        <p:spPr bwMode="auto">
          <a:xfrm>
            <a:off x="971551" y="534989"/>
            <a:ext cx="2116" cy="158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4" name="Freeform 1269"/>
          <p:cNvSpPr>
            <a:spLocks/>
          </p:cNvSpPr>
          <p:nvPr/>
        </p:nvSpPr>
        <p:spPr bwMode="auto">
          <a:xfrm>
            <a:off x="971552" y="530226"/>
            <a:ext cx="4233" cy="4763"/>
          </a:xfrm>
          <a:custGeom>
            <a:avLst/>
            <a:gdLst/>
            <a:ahLst/>
            <a:cxnLst>
              <a:cxn ang="0">
                <a:pos x="0" y="3"/>
              </a:cxn>
              <a:cxn ang="0">
                <a:pos x="2" y="0"/>
              </a:cxn>
              <a:cxn ang="0">
                <a:pos x="2" y="0"/>
              </a:cxn>
              <a:cxn ang="0">
                <a:pos x="2" y="0"/>
              </a:cxn>
              <a:cxn ang="0">
                <a:pos x="2" y="0"/>
              </a:cxn>
              <a:cxn ang="0">
                <a:pos x="0" y="0"/>
              </a:cxn>
              <a:cxn ang="0">
                <a:pos x="0" y="0"/>
              </a:cxn>
              <a:cxn ang="0">
                <a:pos x="0" y="3"/>
              </a:cxn>
              <a:cxn ang="0">
                <a:pos x="0" y="3"/>
              </a:cxn>
              <a:cxn ang="0">
                <a:pos x="2" y="0"/>
              </a:cxn>
              <a:cxn ang="0">
                <a:pos x="2" y="0"/>
              </a:cxn>
              <a:cxn ang="0">
                <a:pos x="0" y="0"/>
              </a:cxn>
              <a:cxn ang="0">
                <a:pos x="0" y="0"/>
              </a:cxn>
              <a:cxn ang="0">
                <a:pos x="0" y="0"/>
              </a:cxn>
              <a:cxn ang="0">
                <a:pos x="0" y="0"/>
              </a:cxn>
              <a:cxn ang="0">
                <a:pos x="0" y="0"/>
              </a:cxn>
              <a:cxn ang="0">
                <a:pos x="0" y="0"/>
              </a:cxn>
              <a:cxn ang="0">
                <a:pos x="0" y="0"/>
              </a:cxn>
              <a:cxn ang="0">
                <a:pos x="0" y="0"/>
              </a:cxn>
              <a:cxn ang="0">
                <a:pos x="0" y="3"/>
              </a:cxn>
              <a:cxn ang="0">
                <a:pos x="0" y="3"/>
              </a:cxn>
            </a:cxnLst>
            <a:rect l="0" t="0" r="r" b="b"/>
            <a:pathLst>
              <a:path w="2" h="3">
                <a:moveTo>
                  <a:pt x="0" y="3"/>
                </a:moveTo>
                <a:lnTo>
                  <a:pt x="2" y="0"/>
                </a:lnTo>
                <a:lnTo>
                  <a:pt x="2" y="0"/>
                </a:lnTo>
                <a:lnTo>
                  <a:pt x="2" y="0"/>
                </a:lnTo>
                <a:lnTo>
                  <a:pt x="2" y="0"/>
                </a:lnTo>
                <a:lnTo>
                  <a:pt x="0" y="0"/>
                </a:lnTo>
                <a:lnTo>
                  <a:pt x="0" y="0"/>
                </a:lnTo>
                <a:lnTo>
                  <a:pt x="0" y="3"/>
                </a:lnTo>
                <a:lnTo>
                  <a:pt x="0" y="3"/>
                </a:lnTo>
                <a:lnTo>
                  <a:pt x="2" y="0"/>
                </a:lnTo>
                <a:lnTo>
                  <a:pt x="2" y="0"/>
                </a:lnTo>
                <a:lnTo>
                  <a:pt x="0" y="0"/>
                </a:lnTo>
                <a:lnTo>
                  <a:pt x="0" y="0"/>
                </a:lnTo>
                <a:lnTo>
                  <a:pt x="0" y="0"/>
                </a:lnTo>
                <a:lnTo>
                  <a:pt x="0" y="0"/>
                </a:lnTo>
                <a:lnTo>
                  <a:pt x="0" y="0"/>
                </a:lnTo>
                <a:lnTo>
                  <a:pt x="0" y="0"/>
                </a:lnTo>
                <a:lnTo>
                  <a:pt x="0" y="0"/>
                </a:lnTo>
                <a:lnTo>
                  <a:pt x="0" y="0"/>
                </a:lnTo>
                <a:lnTo>
                  <a:pt x="0" y="3"/>
                </a:lnTo>
                <a:lnTo>
                  <a:pt x="0" y="3"/>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5" name="Line 1270"/>
          <p:cNvSpPr>
            <a:spLocks noChangeShapeType="1"/>
          </p:cNvSpPr>
          <p:nvPr/>
        </p:nvSpPr>
        <p:spPr bwMode="auto">
          <a:xfrm>
            <a:off x="971551" y="530225"/>
            <a:ext cx="2116" cy="1588"/>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6" name="Line 1271"/>
          <p:cNvSpPr>
            <a:spLocks noChangeShapeType="1"/>
          </p:cNvSpPr>
          <p:nvPr/>
        </p:nvSpPr>
        <p:spPr bwMode="auto">
          <a:xfrm>
            <a:off x="971551" y="530225"/>
            <a:ext cx="2116" cy="1588"/>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07" name="Rectangle 1272"/>
          <p:cNvSpPr>
            <a:spLocks noChangeArrowheads="1"/>
          </p:cNvSpPr>
          <p:nvPr/>
        </p:nvSpPr>
        <p:spPr bwMode="auto">
          <a:xfrm>
            <a:off x="971551" y="530225"/>
            <a:ext cx="2116" cy="1588"/>
          </a:xfrm>
          <a:prstGeom prst="rect">
            <a:avLst/>
          </a:prstGeom>
          <a:solidFill>
            <a:srgbClr val="FFFFFF"/>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08" name="Rectangle 1273"/>
          <p:cNvSpPr>
            <a:spLocks noChangeArrowheads="1"/>
          </p:cNvSpPr>
          <p:nvPr/>
        </p:nvSpPr>
        <p:spPr bwMode="auto">
          <a:xfrm>
            <a:off x="971551" y="530225"/>
            <a:ext cx="2116" cy="1588"/>
          </a:xfrm>
          <a:prstGeom prst="rect">
            <a:avLst/>
          </a:prstGeom>
          <a:no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09" name="Line 1274"/>
          <p:cNvSpPr>
            <a:spLocks noChangeShapeType="1"/>
          </p:cNvSpPr>
          <p:nvPr/>
        </p:nvSpPr>
        <p:spPr bwMode="auto">
          <a:xfrm>
            <a:off x="971551" y="527050"/>
            <a:ext cx="2116" cy="1588"/>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10" name="Line 1275"/>
          <p:cNvSpPr>
            <a:spLocks noChangeShapeType="1"/>
          </p:cNvSpPr>
          <p:nvPr/>
        </p:nvSpPr>
        <p:spPr bwMode="auto">
          <a:xfrm>
            <a:off x="971551" y="527050"/>
            <a:ext cx="2116" cy="1588"/>
          </a:xfrm>
          <a:prstGeom prst="line">
            <a:avLst/>
          </a:pr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11" name="Freeform 1277"/>
          <p:cNvSpPr>
            <a:spLocks/>
          </p:cNvSpPr>
          <p:nvPr/>
        </p:nvSpPr>
        <p:spPr bwMode="auto">
          <a:xfrm>
            <a:off x="971551" y="523876"/>
            <a:ext cx="2116" cy="3175"/>
          </a:xfrm>
          <a:custGeom>
            <a:avLst/>
            <a:gdLst/>
            <a:ahLst/>
            <a:cxnLst>
              <a:cxn ang="0">
                <a:pos x="0" y="2"/>
              </a:cxn>
              <a:cxn ang="0">
                <a:pos x="0" y="2"/>
              </a:cxn>
              <a:cxn ang="0">
                <a:pos x="0" y="0"/>
              </a:cxn>
              <a:cxn ang="0">
                <a:pos x="0" y="2"/>
              </a:cxn>
              <a:cxn ang="0">
                <a:pos x="0" y="2"/>
              </a:cxn>
            </a:cxnLst>
            <a:rect l="0" t="0" r="r" b="b"/>
            <a:pathLst>
              <a:path h="2">
                <a:moveTo>
                  <a:pt x="0" y="2"/>
                </a:moveTo>
                <a:lnTo>
                  <a:pt x="0" y="2"/>
                </a:lnTo>
                <a:lnTo>
                  <a:pt x="0" y="0"/>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12" name="Freeform 1287"/>
          <p:cNvSpPr>
            <a:spLocks/>
          </p:cNvSpPr>
          <p:nvPr/>
        </p:nvSpPr>
        <p:spPr bwMode="auto">
          <a:xfrm>
            <a:off x="958852" y="514350"/>
            <a:ext cx="4233" cy="3175"/>
          </a:xfrm>
          <a:custGeom>
            <a:avLst/>
            <a:gdLst/>
            <a:ahLst/>
            <a:cxnLst>
              <a:cxn ang="0">
                <a:pos x="0" y="0"/>
              </a:cxn>
              <a:cxn ang="0">
                <a:pos x="0" y="2"/>
              </a:cxn>
              <a:cxn ang="0">
                <a:pos x="2" y="2"/>
              </a:cxn>
              <a:cxn ang="0">
                <a:pos x="2" y="2"/>
              </a:cxn>
              <a:cxn ang="0">
                <a:pos x="2" y="2"/>
              </a:cxn>
              <a:cxn ang="0">
                <a:pos x="2" y="0"/>
              </a:cxn>
              <a:cxn ang="0">
                <a:pos x="0" y="0"/>
              </a:cxn>
              <a:cxn ang="0">
                <a:pos x="0" y="0"/>
              </a:cxn>
              <a:cxn ang="0">
                <a:pos x="0" y="2"/>
              </a:cxn>
              <a:cxn ang="0">
                <a:pos x="0" y="2"/>
              </a:cxn>
              <a:cxn ang="0">
                <a:pos x="0" y="2"/>
              </a:cxn>
              <a:cxn ang="0">
                <a:pos x="0" y="2"/>
              </a:cxn>
              <a:cxn ang="0">
                <a:pos x="2" y="2"/>
              </a:cxn>
              <a:cxn ang="0">
                <a:pos x="2" y="2"/>
              </a:cxn>
              <a:cxn ang="0">
                <a:pos x="0" y="0"/>
              </a:cxn>
              <a:cxn ang="0">
                <a:pos x="0" y="0"/>
              </a:cxn>
              <a:cxn ang="0">
                <a:pos x="0" y="0"/>
              </a:cxn>
            </a:cxnLst>
            <a:rect l="0" t="0" r="r" b="b"/>
            <a:pathLst>
              <a:path w="2" h="2">
                <a:moveTo>
                  <a:pt x="0" y="0"/>
                </a:moveTo>
                <a:lnTo>
                  <a:pt x="0" y="2"/>
                </a:lnTo>
                <a:lnTo>
                  <a:pt x="2" y="2"/>
                </a:lnTo>
                <a:lnTo>
                  <a:pt x="2" y="2"/>
                </a:lnTo>
                <a:lnTo>
                  <a:pt x="2" y="2"/>
                </a:lnTo>
                <a:lnTo>
                  <a:pt x="2" y="0"/>
                </a:lnTo>
                <a:lnTo>
                  <a:pt x="0" y="0"/>
                </a:lnTo>
                <a:lnTo>
                  <a:pt x="0" y="0"/>
                </a:lnTo>
                <a:lnTo>
                  <a:pt x="0" y="2"/>
                </a:lnTo>
                <a:lnTo>
                  <a:pt x="0" y="2"/>
                </a:lnTo>
                <a:lnTo>
                  <a:pt x="0" y="2"/>
                </a:lnTo>
                <a:lnTo>
                  <a:pt x="0" y="2"/>
                </a:lnTo>
                <a:lnTo>
                  <a:pt x="2" y="2"/>
                </a:lnTo>
                <a:lnTo>
                  <a:pt x="2" y="2"/>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13" name="Freeform 1290"/>
          <p:cNvSpPr>
            <a:spLocks/>
          </p:cNvSpPr>
          <p:nvPr/>
        </p:nvSpPr>
        <p:spPr bwMode="auto">
          <a:xfrm>
            <a:off x="958852" y="517526"/>
            <a:ext cx="4233" cy="3175"/>
          </a:xfrm>
          <a:custGeom>
            <a:avLst/>
            <a:gdLst/>
            <a:ahLst/>
            <a:cxnLst>
              <a:cxn ang="0">
                <a:pos x="0" y="2"/>
              </a:cxn>
              <a:cxn ang="0">
                <a:pos x="0" y="2"/>
              </a:cxn>
              <a:cxn ang="0">
                <a:pos x="2" y="2"/>
              </a:cxn>
              <a:cxn ang="0">
                <a:pos x="2" y="2"/>
              </a:cxn>
              <a:cxn ang="0">
                <a:pos x="2" y="2"/>
              </a:cxn>
              <a:cxn ang="0">
                <a:pos x="2" y="0"/>
              </a:cxn>
              <a:cxn ang="0">
                <a:pos x="0" y="0"/>
              </a:cxn>
              <a:cxn ang="0">
                <a:pos x="0" y="0"/>
              </a:cxn>
              <a:cxn ang="0">
                <a:pos x="0" y="0"/>
              </a:cxn>
              <a:cxn ang="0">
                <a:pos x="0" y="0"/>
              </a:cxn>
              <a:cxn ang="0">
                <a:pos x="2" y="0"/>
              </a:cxn>
              <a:cxn ang="0">
                <a:pos x="0" y="0"/>
              </a:cxn>
              <a:cxn ang="0">
                <a:pos x="0" y="0"/>
              </a:cxn>
              <a:cxn ang="0">
                <a:pos x="0" y="0"/>
              </a:cxn>
              <a:cxn ang="0">
                <a:pos x="0" y="0"/>
              </a:cxn>
              <a:cxn ang="0">
                <a:pos x="0" y="2"/>
              </a:cxn>
              <a:cxn ang="0">
                <a:pos x="0" y="2"/>
              </a:cxn>
              <a:cxn ang="0">
                <a:pos x="0" y="2"/>
              </a:cxn>
              <a:cxn ang="0">
                <a:pos x="0" y="0"/>
              </a:cxn>
              <a:cxn ang="0">
                <a:pos x="0" y="0"/>
              </a:cxn>
              <a:cxn ang="0">
                <a:pos x="0" y="0"/>
              </a:cxn>
              <a:cxn ang="0">
                <a:pos x="0" y="0"/>
              </a:cxn>
              <a:cxn ang="0">
                <a:pos x="0" y="0"/>
              </a:cxn>
              <a:cxn ang="0">
                <a:pos x="0" y="0"/>
              </a:cxn>
              <a:cxn ang="0">
                <a:pos x="0" y="2"/>
              </a:cxn>
              <a:cxn ang="0">
                <a:pos x="2" y="2"/>
              </a:cxn>
              <a:cxn ang="0">
                <a:pos x="2" y="0"/>
              </a:cxn>
              <a:cxn ang="0">
                <a:pos x="2" y="0"/>
              </a:cxn>
              <a:cxn ang="0">
                <a:pos x="0" y="0"/>
              </a:cxn>
              <a:cxn ang="0">
                <a:pos x="0" y="0"/>
              </a:cxn>
              <a:cxn ang="0">
                <a:pos x="0" y="2"/>
              </a:cxn>
              <a:cxn ang="0">
                <a:pos x="0" y="2"/>
              </a:cxn>
              <a:cxn ang="0">
                <a:pos x="2" y="2"/>
              </a:cxn>
              <a:cxn ang="0">
                <a:pos x="2" y="2"/>
              </a:cxn>
              <a:cxn ang="0">
                <a:pos x="0" y="2"/>
              </a:cxn>
              <a:cxn ang="0">
                <a:pos x="0" y="2"/>
              </a:cxn>
              <a:cxn ang="0">
                <a:pos x="0" y="2"/>
              </a:cxn>
            </a:cxnLst>
            <a:rect l="0" t="0" r="r" b="b"/>
            <a:pathLst>
              <a:path w="2" h="2">
                <a:moveTo>
                  <a:pt x="0" y="2"/>
                </a:moveTo>
                <a:lnTo>
                  <a:pt x="0" y="2"/>
                </a:lnTo>
                <a:lnTo>
                  <a:pt x="2" y="2"/>
                </a:lnTo>
                <a:lnTo>
                  <a:pt x="2" y="2"/>
                </a:lnTo>
                <a:lnTo>
                  <a:pt x="2" y="2"/>
                </a:lnTo>
                <a:lnTo>
                  <a:pt x="2" y="0"/>
                </a:lnTo>
                <a:lnTo>
                  <a:pt x="0" y="0"/>
                </a:lnTo>
                <a:lnTo>
                  <a:pt x="0" y="0"/>
                </a:lnTo>
                <a:lnTo>
                  <a:pt x="0" y="0"/>
                </a:lnTo>
                <a:lnTo>
                  <a:pt x="0" y="0"/>
                </a:lnTo>
                <a:lnTo>
                  <a:pt x="2" y="0"/>
                </a:lnTo>
                <a:lnTo>
                  <a:pt x="0" y="0"/>
                </a:lnTo>
                <a:lnTo>
                  <a:pt x="0" y="0"/>
                </a:lnTo>
                <a:lnTo>
                  <a:pt x="0" y="0"/>
                </a:lnTo>
                <a:lnTo>
                  <a:pt x="0" y="0"/>
                </a:lnTo>
                <a:lnTo>
                  <a:pt x="0" y="2"/>
                </a:lnTo>
                <a:lnTo>
                  <a:pt x="0" y="2"/>
                </a:lnTo>
                <a:lnTo>
                  <a:pt x="0" y="2"/>
                </a:lnTo>
                <a:lnTo>
                  <a:pt x="0" y="0"/>
                </a:lnTo>
                <a:lnTo>
                  <a:pt x="0" y="0"/>
                </a:lnTo>
                <a:lnTo>
                  <a:pt x="0" y="0"/>
                </a:lnTo>
                <a:lnTo>
                  <a:pt x="0" y="0"/>
                </a:lnTo>
                <a:lnTo>
                  <a:pt x="0" y="0"/>
                </a:lnTo>
                <a:lnTo>
                  <a:pt x="0" y="0"/>
                </a:lnTo>
                <a:lnTo>
                  <a:pt x="0" y="2"/>
                </a:lnTo>
                <a:lnTo>
                  <a:pt x="2" y="2"/>
                </a:lnTo>
                <a:lnTo>
                  <a:pt x="2" y="0"/>
                </a:lnTo>
                <a:lnTo>
                  <a:pt x="2" y="0"/>
                </a:lnTo>
                <a:lnTo>
                  <a:pt x="0" y="0"/>
                </a:lnTo>
                <a:lnTo>
                  <a:pt x="0" y="0"/>
                </a:lnTo>
                <a:lnTo>
                  <a:pt x="0" y="2"/>
                </a:lnTo>
                <a:lnTo>
                  <a:pt x="0" y="2"/>
                </a:lnTo>
                <a:lnTo>
                  <a:pt x="2" y="2"/>
                </a:lnTo>
                <a:lnTo>
                  <a:pt x="2" y="2"/>
                </a:lnTo>
                <a:lnTo>
                  <a:pt x="0" y="2"/>
                </a:lnTo>
                <a:lnTo>
                  <a:pt x="0" y="2"/>
                </a:lnTo>
                <a:lnTo>
                  <a:pt x="0" y="2"/>
                </a:lnTo>
              </a:path>
            </a:pathLst>
          </a:custGeom>
          <a:noFill/>
          <a:ln w="9525">
            <a:noFill/>
            <a:round/>
            <a:headEnd/>
            <a:tailEnd/>
          </a:ln>
        </p:spPr>
        <p:txBody>
          <a:bodyPr/>
          <a:lstStyle/>
          <a:p>
            <a:pPr>
              <a:spcBef>
                <a:spcPct val="50000"/>
              </a:spcBef>
              <a:buFontTx/>
              <a:buChar char="•"/>
              <a:defRPr/>
            </a:pPr>
            <a:endParaRPr lang="en-US" sz="1300" b="0" i="0">
              <a:latin typeface="Arial Regular" charset="0"/>
            </a:endParaRPr>
          </a:p>
        </p:txBody>
      </p:sp>
      <p:sp>
        <p:nvSpPr>
          <p:cNvPr id="314" name="Rectangle 1335"/>
          <p:cNvSpPr>
            <a:spLocks noChangeArrowheads="1"/>
          </p:cNvSpPr>
          <p:nvPr/>
        </p:nvSpPr>
        <p:spPr bwMode="auto">
          <a:xfrm>
            <a:off x="624418" y="508000"/>
            <a:ext cx="2116" cy="1588"/>
          </a:xfrm>
          <a:prstGeom prst="rect">
            <a:avLst/>
          </a:prstGeom>
          <a:solidFill>
            <a:srgbClr val="000000"/>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15" name="Rectangle 1336"/>
          <p:cNvSpPr>
            <a:spLocks noChangeArrowheads="1"/>
          </p:cNvSpPr>
          <p:nvPr/>
        </p:nvSpPr>
        <p:spPr bwMode="auto">
          <a:xfrm>
            <a:off x="632885" y="495300"/>
            <a:ext cx="2116" cy="1588"/>
          </a:xfrm>
          <a:prstGeom prst="rect">
            <a:avLst/>
          </a:prstGeom>
          <a:solidFill>
            <a:srgbClr val="000000"/>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16" name="Rectangle 1337"/>
          <p:cNvSpPr>
            <a:spLocks noChangeArrowheads="1"/>
          </p:cNvSpPr>
          <p:nvPr/>
        </p:nvSpPr>
        <p:spPr bwMode="auto">
          <a:xfrm>
            <a:off x="632885" y="495300"/>
            <a:ext cx="2116" cy="1588"/>
          </a:xfrm>
          <a:prstGeom prst="rect">
            <a:avLst/>
          </a:prstGeom>
          <a:solidFill>
            <a:srgbClr val="000000"/>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17" name="Rectangle 1340"/>
          <p:cNvSpPr>
            <a:spLocks noChangeArrowheads="1"/>
          </p:cNvSpPr>
          <p:nvPr/>
        </p:nvSpPr>
        <p:spPr bwMode="auto">
          <a:xfrm>
            <a:off x="624418" y="508000"/>
            <a:ext cx="2116" cy="1588"/>
          </a:xfrm>
          <a:prstGeom prst="rect">
            <a:avLst/>
          </a:prstGeom>
          <a:solidFill>
            <a:srgbClr val="FFFFFF"/>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18" name="Rectangle 1341"/>
          <p:cNvSpPr>
            <a:spLocks noChangeArrowheads="1"/>
          </p:cNvSpPr>
          <p:nvPr/>
        </p:nvSpPr>
        <p:spPr bwMode="auto">
          <a:xfrm>
            <a:off x="624418" y="508000"/>
            <a:ext cx="2116" cy="1588"/>
          </a:xfrm>
          <a:prstGeom prst="rect">
            <a:avLst/>
          </a:prstGeom>
          <a:solidFill>
            <a:srgbClr val="FFFFFF"/>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19" name="Rectangle 1342"/>
          <p:cNvSpPr>
            <a:spLocks noChangeArrowheads="1"/>
          </p:cNvSpPr>
          <p:nvPr/>
        </p:nvSpPr>
        <p:spPr bwMode="auto">
          <a:xfrm>
            <a:off x="624418" y="508000"/>
            <a:ext cx="2116" cy="1588"/>
          </a:xfrm>
          <a:prstGeom prst="rect">
            <a:avLst/>
          </a:prstGeom>
          <a:solidFill>
            <a:srgbClr val="FFFFFF"/>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20" name="Rectangle 1343"/>
          <p:cNvSpPr>
            <a:spLocks noChangeArrowheads="1"/>
          </p:cNvSpPr>
          <p:nvPr/>
        </p:nvSpPr>
        <p:spPr bwMode="auto">
          <a:xfrm>
            <a:off x="624418" y="508000"/>
            <a:ext cx="2116" cy="1588"/>
          </a:xfrm>
          <a:prstGeom prst="rect">
            <a:avLst/>
          </a:prstGeom>
          <a:solidFill>
            <a:srgbClr val="000000"/>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21" name="Rectangle 1344"/>
          <p:cNvSpPr>
            <a:spLocks noChangeArrowheads="1"/>
          </p:cNvSpPr>
          <p:nvPr/>
        </p:nvSpPr>
        <p:spPr bwMode="auto">
          <a:xfrm>
            <a:off x="620185" y="485776"/>
            <a:ext cx="2116" cy="3175"/>
          </a:xfrm>
          <a:prstGeom prst="rect">
            <a:avLst/>
          </a:prstGeom>
          <a:solidFill>
            <a:srgbClr val="FFFFFF"/>
          </a:solidFill>
          <a:ln w="9525">
            <a:noFill/>
            <a:miter lim="800000"/>
            <a:headEnd/>
            <a:tailEnd/>
          </a:ln>
        </p:spPr>
        <p:txBody>
          <a:bodyPr/>
          <a:lstStyle/>
          <a:p>
            <a:pPr>
              <a:spcBef>
                <a:spcPct val="50000"/>
              </a:spcBef>
              <a:buFontTx/>
              <a:buChar char="•"/>
              <a:defRPr/>
            </a:pPr>
            <a:endParaRPr lang="en-US" sz="1300" b="0" i="0">
              <a:latin typeface="Arial Regular" charset="0"/>
            </a:endParaRPr>
          </a:p>
        </p:txBody>
      </p:sp>
      <p:sp>
        <p:nvSpPr>
          <p:cNvPr id="322" name="Rectangle 1028"/>
          <p:cNvSpPr>
            <a:spLocks noGrp="1" noChangeArrowheads="1"/>
          </p:cNvSpPr>
          <p:nvPr>
            <p:ph type="dt" sz="half" idx="10"/>
          </p:nvPr>
        </p:nvSpPr>
        <p:spPr>
          <a:xfrm>
            <a:off x="7922159" y="6107067"/>
            <a:ext cx="3402957" cy="306564"/>
          </a:xfrm>
          <a:prstGeom prst="rect">
            <a:avLst/>
          </a:prstGeom>
        </p:spPr>
        <p:txBody>
          <a:bodyPr lIns="0" tIns="0" rIns="0" bIns="0" anchor="ctr"/>
          <a:lstStyle>
            <a:lvl1pPr algn="r">
              <a:defRPr b="0" i="0">
                <a:solidFill>
                  <a:schemeClr val="tx1"/>
                </a:solidFill>
                <a:latin typeface="Arial"/>
                <a:cs typeface="Arial"/>
              </a:defRPr>
            </a:lvl1pPr>
          </a:lstStyle>
          <a:p>
            <a:pPr>
              <a:defRPr/>
            </a:pPr>
            <a:endParaRPr lang="en-US"/>
          </a:p>
        </p:txBody>
      </p:sp>
      <p:sp>
        <p:nvSpPr>
          <p:cNvPr id="330" name="Title 329"/>
          <p:cNvSpPr>
            <a:spLocks noGrp="1"/>
          </p:cNvSpPr>
          <p:nvPr>
            <p:ph type="title" hasCustomPrompt="1"/>
          </p:nvPr>
        </p:nvSpPr>
        <p:spPr>
          <a:xfrm>
            <a:off x="2016831" y="1189790"/>
            <a:ext cx="9295741" cy="1822161"/>
          </a:xfrm>
        </p:spPr>
        <p:txBody>
          <a:bodyPr lIns="0" tIns="0" rIns="0" bIns="0" anchor="b">
            <a:normAutofit/>
          </a:bodyPr>
          <a:lstStyle>
            <a:lvl1pPr>
              <a:lnSpc>
                <a:spcPct val="100000"/>
              </a:lnSpc>
              <a:spcBef>
                <a:spcPts val="0"/>
              </a:spcBef>
              <a:defRPr sz="3600" b="1" baseline="0">
                <a:solidFill>
                  <a:schemeClr val="bg1"/>
                </a:solidFill>
              </a:defRPr>
            </a:lvl1pPr>
          </a:lstStyle>
          <a:p>
            <a:r>
              <a:rPr lang="en-US"/>
              <a:t>Presentation Title Up to Three Lines at this size</a:t>
            </a:r>
          </a:p>
        </p:txBody>
      </p:sp>
      <p:sp>
        <p:nvSpPr>
          <p:cNvPr id="332" name="Text Placeholder 331"/>
          <p:cNvSpPr>
            <a:spLocks noGrp="1"/>
          </p:cNvSpPr>
          <p:nvPr>
            <p:ph type="body" sz="quarter" idx="13" hasCustomPrompt="1"/>
          </p:nvPr>
        </p:nvSpPr>
        <p:spPr>
          <a:xfrm>
            <a:off x="2033564" y="3000005"/>
            <a:ext cx="9279009" cy="875885"/>
          </a:xfrm>
        </p:spPr>
        <p:txBody>
          <a:bodyPr lIns="0" tIns="0" rIns="0" bIns="0" anchor="t">
            <a:normAutofit/>
          </a:bodyPr>
          <a:lstStyle>
            <a:lvl1pPr>
              <a:lnSpc>
                <a:spcPct val="100000"/>
              </a:lnSpc>
              <a:spcBef>
                <a:spcPts val="0"/>
              </a:spcBef>
              <a:defRPr sz="2400" b="0" i="0" cap="all"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Subtitle</a:t>
            </a:r>
            <a:br>
              <a:rPr lang="en-US"/>
            </a:br>
            <a:r>
              <a:rPr lang="en-US"/>
              <a:t>up to Two Lines</a:t>
            </a:r>
          </a:p>
        </p:txBody>
      </p:sp>
      <p:sp>
        <p:nvSpPr>
          <p:cNvPr id="69" name="Text Placeholder 331"/>
          <p:cNvSpPr>
            <a:spLocks noGrp="1"/>
          </p:cNvSpPr>
          <p:nvPr>
            <p:ph type="body" sz="quarter" idx="14" hasCustomPrompt="1"/>
          </p:nvPr>
        </p:nvSpPr>
        <p:spPr>
          <a:xfrm>
            <a:off x="7576097" y="5051778"/>
            <a:ext cx="3761560" cy="1040861"/>
          </a:xfrm>
        </p:spPr>
        <p:txBody>
          <a:bodyPr lIns="0" tIns="0" rIns="0" bIns="0" anchor="b"/>
          <a:lstStyle>
            <a:lvl1pPr algn="r">
              <a:lnSpc>
                <a:spcPct val="100000"/>
              </a:lnSpc>
              <a:defRPr sz="1500" b="0" i="0" baseline="0">
                <a:solidFill>
                  <a:schemeClr val="tx1"/>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Presenter Information</a:t>
            </a:r>
          </a:p>
          <a:p>
            <a:pPr lvl="0"/>
            <a:r>
              <a:rPr lang="en-US"/>
              <a:t>Location</a:t>
            </a:r>
          </a:p>
        </p:txBody>
      </p:sp>
      <p:sp>
        <p:nvSpPr>
          <p:cNvPr id="73" name="Rectangle 72"/>
          <p:cNvSpPr/>
          <p:nvPr/>
        </p:nvSpPr>
        <p:spPr bwMode="auto">
          <a:xfrm>
            <a:off x="8952090" y="4308323"/>
            <a:ext cx="3239911" cy="18288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accent3"/>
              </a:solidFill>
              <a:effectLst/>
              <a:latin typeface="Arial Regular" charset="0"/>
              <a:cs typeface="Times New Roman" pitchFamily="18" charset="0"/>
            </a:endParaRPr>
          </a:p>
        </p:txBody>
      </p:sp>
      <p:sp>
        <p:nvSpPr>
          <p:cNvPr id="72" name="Rectangle 71"/>
          <p:cNvSpPr/>
          <p:nvPr/>
        </p:nvSpPr>
        <p:spPr bwMode="auto">
          <a:xfrm>
            <a:off x="1" y="4309534"/>
            <a:ext cx="9302044" cy="18288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bg1"/>
              </a:solidFill>
              <a:effectLst/>
              <a:latin typeface="Arial Regular" charset="0"/>
              <a:cs typeface="Times New Roman" pitchFamily="18" charset="0"/>
            </a:endParaRPr>
          </a:p>
        </p:txBody>
      </p:sp>
      <p:sp>
        <p:nvSpPr>
          <p:cNvPr id="74" name="Footer Placeholder 1"/>
          <p:cNvSpPr>
            <a:spLocks noGrp="1"/>
          </p:cNvSpPr>
          <p:nvPr>
            <p:ph type="ftr" sz="quarter" idx="15"/>
          </p:nvPr>
        </p:nvSpPr>
        <p:spPr>
          <a:xfrm>
            <a:off x="1919681" y="6417310"/>
            <a:ext cx="9419984" cy="301124"/>
          </a:xfrm>
        </p:spPr>
        <p:txBody>
          <a:bodyPr rIns="0" anchor="t" anchorCtr="0">
            <a:normAutofit/>
          </a:bodyPr>
          <a:lstStyle>
            <a:lvl1pPr>
              <a:defRPr b="0"/>
            </a:lvl1pPr>
          </a:lstStyle>
          <a:p>
            <a:pPr algn="r">
              <a:defRPr/>
            </a:pPr>
            <a:r>
              <a:rPr lang="en-US"/>
              <a:t>Confidential &amp; for IFC Staff Only Working Draft – Discussion Paper Only</a:t>
            </a:r>
          </a:p>
        </p:txBody>
      </p:sp>
      <p:pic>
        <p:nvPicPr>
          <p:cNvPr id="75" name="Picture 74"/>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171681" y="4894702"/>
            <a:ext cx="4580176" cy="1166581"/>
          </a:xfrm>
          <a:prstGeom prst="rect">
            <a:avLst/>
          </a:prstGeom>
        </p:spPr>
      </p:pic>
    </p:spTree>
    <p:extLst>
      <p:ext uri="{BB962C8B-B14F-4D97-AF65-F5344CB8AC3E}">
        <p14:creationId xmlns:p14="http://schemas.microsoft.com/office/powerpoint/2010/main" val="1099008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ull Page">
    <p:spTree>
      <p:nvGrpSpPr>
        <p:cNvPr id="1" name=""/>
        <p:cNvGrpSpPr/>
        <p:nvPr/>
      </p:nvGrpSpPr>
      <p:grpSpPr>
        <a:xfrm>
          <a:off x="0" y="0"/>
          <a:ext cx="0" cy="0"/>
          <a:chOff x="0" y="0"/>
          <a:chExt cx="0" cy="0"/>
        </a:xfrm>
      </p:grpSpPr>
      <p:sp>
        <p:nvSpPr>
          <p:cNvPr id="4" name="Freeform 1682"/>
          <p:cNvSpPr>
            <a:spLocks/>
          </p:cNvSpPr>
          <p:nvPr/>
        </p:nvSpPr>
        <p:spPr bwMode="auto">
          <a:xfrm flipH="1">
            <a:off x="8506884" y="615951"/>
            <a:ext cx="1352549" cy="1895475"/>
          </a:xfrm>
          <a:custGeom>
            <a:avLst/>
            <a:gdLst>
              <a:gd name="T0" fmla="*/ 0 w 638"/>
              <a:gd name="T1" fmla="*/ 0 h 1194"/>
              <a:gd name="T2" fmla="*/ 38 w 638"/>
              <a:gd name="T3" fmla="*/ 110 h 1194"/>
              <a:gd name="T4" fmla="*/ 78 w 638"/>
              <a:gd name="T5" fmla="*/ 216 h 1194"/>
              <a:gd name="T6" fmla="*/ 106 w 638"/>
              <a:gd name="T7" fmla="*/ 304 h 1194"/>
              <a:gd name="T8" fmla="*/ 136 w 638"/>
              <a:gd name="T9" fmla="*/ 398 h 1194"/>
              <a:gd name="T10" fmla="*/ 164 w 638"/>
              <a:gd name="T11" fmla="*/ 506 h 1194"/>
              <a:gd name="T12" fmla="*/ 206 w 638"/>
              <a:gd name="T13" fmla="*/ 672 h 1194"/>
              <a:gd name="T14" fmla="*/ 236 w 638"/>
              <a:gd name="T15" fmla="*/ 788 h 1194"/>
              <a:gd name="T16" fmla="*/ 272 w 638"/>
              <a:gd name="T17" fmla="*/ 990 h 1194"/>
              <a:gd name="T18" fmla="*/ 286 w 638"/>
              <a:gd name="T19" fmla="*/ 1086 h 1194"/>
              <a:gd name="T20" fmla="*/ 302 w 638"/>
              <a:gd name="T21" fmla="*/ 1194 h 1194"/>
              <a:gd name="T22" fmla="*/ 638 w 638"/>
              <a:gd name="T23" fmla="*/ 1194 h 1194"/>
              <a:gd name="T24" fmla="*/ 624 w 638"/>
              <a:gd name="T25" fmla="*/ 1142 h 1194"/>
              <a:gd name="T26" fmla="*/ 598 w 638"/>
              <a:gd name="T27" fmla="*/ 1060 h 1194"/>
              <a:gd name="T28" fmla="*/ 572 w 638"/>
              <a:gd name="T29" fmla="*/ 980 h 1194"/>
              <a:gd name="T30" fmla="*/ 548 w 638"/>
              <a:gd name="T31" fmla="*/ 912 h 1194"/>
              <a:gd name="T32" fmla="*/ 494 w 638"/>
              <a:gd name="T33" fmla="*/ 784 h 1194"/>
              <a:gd name="T34" fmla="*/ 456 w 638"/>
              <a:gd name="T35" fmla="*/ 698 h 1194"/>
              <a:gd name="T36" fmla="*/ 424 w 638"/>
              <a:gd name="T37" fmla="*/ 626 h 1194"/>
              <a:gd name="T38" fmla="*/ 378 w 638"/>
              <a:gd name="T39" fmla="*/ 532 h 1194"/>
              <a:gd name="T40" fmla="*/ 340 w 638"/>
              <a:gd name="T41" fmla="*/ 470 h 1194"/>
              <a:gd name="T42" fmla="*/ 306 w 638"/>
              <a:gd name="T43" fmla="*/ 414 h 1194"/>
              <a:gd name="T44" fmla="*/ 268 w 638"/>
              <a:gd name="T45" fmla="*/ 342 h 1194"/>
              <a:gd name="T46" fmla="*/ 228 w 638"/>
              <a:gd name="T47" fmla="*/ 286 h 1194"/>
              <a:gd name="T48" fmla="*/ 174 w 638"/>
              <a:gd name="T49" fmla="*/ 210 h 1194"/>
              <a:gd name="T50" fmla="*/ 122 w 638"/>
              <a:gd name="T51" fmla="*/ 140 h 1194"/>
              <a:gd name="T52" fmla="*/ 58 w 638"/>
              <a:gd name="T53" fmla="*/ 52 h 1194"/>
              <a:gd name="T54" fmla="*/ 30 w 638"/>
              <a:gd name="T55" fmla="*/ 20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sz="1600"/>
          </a:p>
        </p:txBody>
      </p:sp>
      <p:sp>
        <p:nvSpPr>
          <p:cNvPr id="5" name="Freeform 1683"/>
          <p:cNvSpPr>
            <a:spLocks/>
          </p:cNvSpPr>
          <p:nvPr/>
        </p:nvSpPr>
        <p:spPr bwMode="auto">
          <a:xfrm flipH="1">
            <a:off x="9880600" y="3175"/>
            <a:ext cx="950384" cy="584200"/>
          </a:xfrm>
          <a:custGeom>
            <a:avLst/>
            <a:gdLst>
              <a:gd name="T0" fmla="*/ 448 w 448"/>
              <a:gd name="T1" fmla="*/ 372 h 372"/>
              <a:gd name="T2" fmla="*/ 388 w 448"/>
              <a:gd name="T3" fmla="*/ 302 h 372"/>
              <a:gd name="T4" fmla="*/ 280 w 448"/>
              <a:gd name="T5" fmla="*/ 208 h 372"/>
              <a:gd name="T6" fmla="*/ 210 w 448"/>
              <a:gd name="T7" fmla="*/ 142 h 372"/>
              <a:gd name="T8" fmla="*/ 140 w 448"/>
              <a:gd name="T9" fmla="*/ 94 h 372"/>
              <a:gd name="T10" fmla="*/ 64 w 448"/>
              <a:gd name="T11" fmla="*/ 44 h 372"/>
              <a:gd name="T12" fmla="*/ 0 w 448"/>
              <a:gd name="T13" fmla="*/ 0 h 372"/>
              <a:gd name="T14" fmla="*/ 280 w 448"/>
              <a:gd name="T15" fmla="*/ 0 h 372"/>
              <a:gd name="T16" fmla="*/ 300 w 448"/>
              <a:gd name="T17" fmla="*/ 36 h 372"/>
              <a:gd name="T18" fmla="*/ 324 w 448"/>
              <a:gd name="T19" fmla="*/ 82 h 372"/>
              <a:gd name="T20" fmla="*/ 346 w 448"/>
              <a:gd name="T21" fmla="*/ 134 h 372"/>
              <a:gd name="T22" fmla="*/ 378 w 448"/>
              <a:gd name="T23" fmla="*/ 206 h 372"/>
              <a:gd name="T24" fmla="*/ 408 w 448"/>
              <a:gd name="T25" fmla="*/ 264 h 372"/>
              <a:gd name="T26" fmla="*/ 434 w 448"/>
              <a:gd name="T27" fmla="*/ 334 h 372"/>
              <a:gd name="T28" fmla="*/ 448 w 448"/>
              <a:gd name="T29" fmla="*/ 372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sz="1600"/>
          </a:p>
        </p:txBody>
      </p:sp>
      <p:sp>
        <p:nvSpPr>
          <p:cNvPr id="324" name="Title 323"/>
          <p:cNvSpPr>
            <a:spLocks noGrp="1"/>
          </p:cNvSpPr>
          <p:nvPr>
            <p:ph type="title"/>
          </p:nvPr>
        </p:nvSpPr>
        <p:spPr>
          <a:xfrm>
            <a:off x="742929" y="301626"/>
            <a:ext cx="10711620" cy="1031875"/>
          </a:xfrm>
        </p:spPr>
        <p:txBody>
          <a:bodyPr/>
          <a:lstStyle>
            <a:lvl1pPr>
              <a:defRPr b="0" i="0" cap="none" baseline="0">
                <a:solidFill>
                  <a:srgbClr val="021F43"/>
                </a:solidFill>
                <a:latin typeface="+mn-lt"/>
                <a:cs typeface="Andes ExtraLight"/>
              </a:defRPr>
            </a:lvl1pPr>
          </a:lstStyle>
          <a:p>
            <a:r>
              <a:rPr lang="en-US"/>
              <a:t>Click to edit Master title style</a:t>
            </a:r>
          </a:p>
        </p:txBody>
      </p:sp>
      <p:sp>
        <p:nvSpPr>
          <p:cNvPr id="331" name="Content Placeholder 330"/>
          <p:cNvSpPr>
            <a:spLocks noGrp="1"/>
          </p:cNvSpPr>
          <p:nvPr>
            <p:ph sz="quarter" idx="10"/>
          </p:nvPr>
        </p:nvSpPr>
        <p:spPr>
          <a:xfrm>
            <a:off x="742951" y="1460501"/>
            <a:ext cx="10712449" cy="4600863"/>
          </a:xfrm>
        </p:spPr>
        <p:txBody>
          <a:bodyPr>
            <a:normAutofit/>
          </a:bodyPr>
          <a:lstStyle>
            <a:lvl1pPr>
              <a:lnSpc>
                <a:spcPct val="130000"/>
              </a:lnSpc>
              <a:spcBef>
                <a:spcPts val="1200"/>
              </a:spcBef>
              <a:defRPr>
                <a:solidFill>
                  <a:srgbClr val="414752"/>
                </a:solidFill>
              </a:defRPr>
            </a:lvl1pPr>
            <a:lvl2pPr>
              <a:lnSpc>
                <a:spcPct val="130000"/>
              </a:lnSpc>
              <a:spcBef>
                <a:spcPts val="1200"/>
              </a:spcBef>
              <a:buClr>
                <a:schemeClr val="tx2">
                  <a:lumMod val="50000"/>
                  <a:lumOff val="50000"/>
                </a:schemeClr>
              </a:buClr>
              <a:defRPr>
                <a:solidFill>
                  <a:srgbClr val="414752"/>
                </a:solidFill>
              </a:defRPr>
            </a:lvl2pPr>
            <a:lvl3pPr marL="557784">
              <a:lnSpc>
                <a:spcPct val="130000"/>
              </a:lnSpc>
              <a:spcBef>
                <a:spcPts val="0"/>
              </a:spcBef>
              <a:buClr>
                <a:schemeClr val="tx2">
                  <a:lumMod val="50000"/>
                  <a:lumOff val="50000"/>
                </a:schemeClr>
              </a:buClr>
              <a:defRPr>
                <a:solidFill>
                  <a:srgbClr val="414752"/>
                </a:solidFill>
              </a:defRPr>
            </a:lvl3pPr>
            <a:lvl4pPr>
              <a:lnSpc>
                <a:spcPct val="130000"/>
              </a:lnSpc>
              <a:spcBef>
                <a:spcPts val="0"/>
              </a:spcBef>
              <a:buClr>
                <a:schemeClr val="tx2">
                  <a:lumMod val="50000"/>
                  <a:lumOff val="50000"/>
                </a:schemeClr>
              </a:buClr>
              <a:defRPr>
                <a:solidFill>
                  <a:srgbClr val="414752"/>
                </a:solidFill>
              </a:defRPr>
            </a:lvl4pPr>
            <a:lvl5pPr>
              <a:lnSpc>
                <a:spcPct val="130000"/>
              </a:lnSpc>
              <a:spcBef>
                <a:spcPts val="0"/>
              </a:spcBef>
              <a:buClr>
                <a:schemeClr val="tx2">
                  <a:lumMod val="50000"/>
                  <a:lumOff val="50000"/>
                </a:schemeClr>
              </a:buClr>
              <a:defRPr>
                <a:solidFill>
                  <a:srgbClr val="41475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 name="Footer Placeholder 6"/>
          <p:cNvSpPr>
            <a:spLocks noGrp="1"/>
          </p:cNvSpPr>
          <p:nvPr>
            <p:ph type="ftr" sz="quarter" idx="11"/>
          </p:nvPr>
        </p:nvSpPr>
        <p:spPr/>
        <p:txBody>
          <a:bodyPr/>
          <a:lstStyle>
            <a:lvl1pPr>
              <a:defRPr/>
            </a:lvl1pPr>
          </a:lstStyle>
          <a:p>
            <a:pPr>
              <a:defRPr/>
            </a:pPr>
            <a:r>
              <a:rPr lang="en-US"/>
              <a:t>Footer</a:t>
            </a:r>
          </a:p>
        </p:txBody>
      </p:sp>
      <p:sp>
        <p:nvSpPr>
          <p:cNvPr id="64" name="Slide Number Placeholder 7"/>
          <p:cNvSpPr>
            <a:spLocks noGrp="1"/>
          </p:cNvSpPr>
          <p:nvPr>
            <p:ph type="sldNum" sz="quarter" idx="12"/>
          </p:nvPr>
        </p:nvSpPr>
        <p:spPr/>
        <p:txBody>
          <a:bodyPr/>
          <a:lstStyle>
            <a:lvl1pPr>
              <a:defRPr/>
            </a:lvl1pPr>
          </a:lstStyle>
          <a:p>
            <a:pPr>
              <a:defRPr/>
            </a:pPr>
            <a:fld id="{48C27B49-D039-FE4C-A413-C655E1463EE6}" type="slidenum">
              <a:rPr lang="en-US"/>
              <a:pPr>
                <a:defRPr/>
              </a:pPr>
              <a:t>‹#›</a:t>
            </a:fld>
            <a:endParaRPr lang="en-US"/>
          </a:p>
        </p:txBody>
      </p:sp>
    </p:spTree>
    <p:extLst>
      <p:ext uri="{BB962C8B-B14F-4D97-AF65-F5344CB8AC3E}">
        <p14:creationId xmlns:p14="http://schemas.microsoft.com/office/powerpoint/2010/main" val="4259757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CD54-C14C-0E19-EF5C-0658717E6ACE}"/>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283DD34D-6D76-1EF7-CD53-53A0D4A9DF51}"/>
              </a:ext>
            </a:extLst>
          </p:cNvPr>
          <p:cNvSpPr>
            <a:spLocks noGrp="1"/>
          </p:cNvSpPr>
          <p:nvPr>
            <p:ph type="ftr" sz="quarter" idx="10"/>
          </p:nvPr>
        </p:nvSpPr>
        <p:spPr/>
        <p:txBody>
          <a:bodyPr/>
          <a:lstStyle/>
          <a:p>
            <a:pPr algn="r">
              <a:defRPr/>
            </a:pPr>
            <a:r>
              <a:rPr lang="en-US"/>
              <a:t>Confidential &amp; for IFC Staff Only Working Draft – Discussion Paper Only</a:t>
            </a:r>
          </a:p>
        </p:txBody>
      </p:sp>
      <p:sp>
        <p:nvSpPr>
          <p:cNvPr id="4" name="Date Placeholder 3">
            <a:extLst>
              <a:ext uri="{FF2B5EF4-FFF2-40B4-BE49-F238E27FC236}">
                <a16:creationId xmlns:a16="http://schemas.microsoft.com/office/drawing/2014/main" id="{1D84BE1E-5EED-3BC2-372A-0E426036AA00}"/>
              </a:ext>
            </a:extLst>
          </p:cNvPr>
          <p:cNvSpPr>
            <a:spLocks noGrp="1"/>
          </p:cNvSpPr>
          <p:nvPr>
            <p:ph type="dt" sz="half" idx="11"/>
          </p:nvPr>
        </p:nvSpPr>
        <p:spPr/>
        <p:txBody>
          <a:bodyPr/>
          <a:lstStyle/>
          <a:p>
            <a:pPr>
              <a:defRPr/>
            </a:pPr>
            <a:endParaRPr lang="en-US"/>
          </a:p>
        </p:txBody>
      </p:sp>
    </p:spTree>
    <p:extLst>
      <p:ext uri="{BB962C8B-B14F-4D97-AF65-F5344CB8AC3E}">
        <p14:creationId xmlns:p14="http://schemas.microsoft.com/office/powerpoint/2010/main" val="13925733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7A14F-39B9-4E29-AB22-B5115F45412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06501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B26939-5DD2-4E69-8527-7AC7DFA494DC}"/>
              </a:ext>
            </a:extLst>
          </p:cNvPr>
          <p:cNvSpPr>
            <a:spLocks noGrp="1"/>
          </p:cNvSpPr>
          <p:nvPr>
            <p:ph type="title"/>
          </p:nvPr>
        </p:nvSpPr>
        <p:spPr>
          <a:xfrm>
            <a:off x="561975" y="365125"/>
            <a:ext cx="11182348" cy="102552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024F7A4D-CBC4-467E-8736-94A778666F6F}"/>
              </a:ext>
            </a:extLst>
          </p:cNvPr>
          <p:cNvSpPr>
            <a:spLocks noGrp="1"/>
          </p:cNvSpPr>
          <p:nvPr>
            <p:ph type="body" idx="1"/>
          </p:nvPr>
        </p:nvSpPr>
        <p:spPr>
          <a:xfrm>
            <a:off x="561975" y="1577975"/>
            <a:ext cx="111823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98589405-0ED1-4A3A-ACA6-206603C405EB}"/>
              </a:ext>
            </a:extLst>
          </p:cNvPr>
          <p:cNvSpPr txBox="1"/>
          <p:nvPr userDrawn="1"/>
        </p:nvSpPr>
        <p:spPr>
          <a:xfrm>
            <a:off x="447676" y="6391275"/>
            <a:ext cx="590550" cy="230832"/>
          </a:xfrm>
          <a:prstGeom prst="rect">
            <a:avLst/>
          </a:prstGeom>
          <a:noFill/>
        </p:spPr>
        <p:txBody>
          <a:bodyPr wrap="square" rtlCol="0">
            <a:spAutoFit/>
          </a:bodyPr>
          <a:lstStyle/>
          <a:p>
            <a:fld id="{B22C8B9B-8BA6-4FDB-873A-BA4B3F83C1B6}" type="slidenum">
              <a:rPr lang="en-US" sz="900" smtClean="0"/>
              <a:t>‹#›</a:t>
            </a:fld>
            <a:endParaRPr lang="en-US" sz="900"/>
          </a:p>
        </p:txBody>
      </p:sp>
      <p:pic>
        <p:nvPicPr>
          <p:cNvPr id="9" name="Picture 8">
            <a:extLst>
              <a:ext uri="{FF2B5EF4-FFF2-40B4-BE49-F238E27FC236}">
                <a16:creationId xmlns:a16="http://schemas.microsoft.com/office/drawing/2014/main" id="{F012726C-56BC-4A7B-9A61-E7C8D2D24C32}"/>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10220270" y="6264087"/>
            <a:ext cx="1524052" cy="387956"/>
          </a:xfrm>
          <a:prstGeom prst="rect">
            <a:avLst/>
          </a:prstGeom>
        </p:spPr>
      </p:pic>
    </p:spTree>
    <p:extLst>
      <p:ext uri="{BB962C8B-B14F-4D97-AF65-F5344CB8AC3E}">
        <p14:creationId xmlns:p14="http://schemas.microsoft.com/office/powerpoint/2010/main" val="3307089972"/>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0" r:id="rId3"/>
    <p:sldLayoutId id="2147483651" r:id="rId4"/>
    <p:sldLayoutId id="2147483652" r:id="rId5"/>
    <p:sldLayoutId id="2147483654" r:id="rId6"/>
    <p:sldLayoutId id="2147483655" r:id="rId7"/>
    <p:sldLayoutId id="2147483657" r:id="rId8"/>
    <p:sldLayoutId id="2147483658" r:id="rId9"/>
    <p:sldLayoutId id="2147483656" r:id="rId10"/>
    <p:sldLayoutId id="2147483668" r:id="rId11"/>
    <p:sldLayoutId id="2147483669" r:id="rId12"/>
  </p:sldLayoutIdLst>
  <p:hf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bwMode="auto">
          <a:xfrm>
            <a:off x="914400" y="871538"/>
            <a:ext cx="10363200" cy="563562"/>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p>
            <a:pPr lvl="0"/>
            <a:r>
              <a:rPr lang="en-US"/>
              <a:t>Click to edit Master title style</a:t>
            </a:r>
          </a:p>
        </p:txBody>
      </p:sp>
      <p:sp>
        <p:nvSpPr>
          <p:cNvPr id="1033" name="Rectangle 3"/>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3"/>
          </p:nvPr>
        </p:nvSpPr>
        <p:spPr>
          <a:xfrm>
            <a:off x="3796632" y="6356351"/>
            <a:ext cx="7468491" cy="327861"/>
          </a:xfrm>
          <a:prstGeom prst="rect">
            <a:avLst/>
          </a:prstGeom>
        </p:spPr>
        <p:txBody>
          <a:bodyPr vert="horz" lIns="0" tIns="0" rIns="91440" bIns="0" rtlCol="0" anchor="ctr">
            <a:normAutofit/>
          </a:bodyPr>
          <a:lstStyle>
            <a:lvl1pPr algn="r">
              <a:defRPr sz="1000" b="0">
                <a:solidFill>
                  <a:schemeClr val="tx1">
                    <a:tint val="75000"/>
                  </a:schemeClr>
                </a:solidFill>
                <a:latin typeface="+mn-lt"/>
              </a:defRPr>
            </a:lvl1pPr>
          </a:lstStyle>
          <a:p>
            <a:pPr algn="r">
              <a:defRPr/>
            </a:pPr>
            <a:r>
              <a:rPr lang="en-US"/>
              <a:t>Confidential &amp; for IFC Staff Only Working Draft – Discussion Paper Only</a:t>
            </a:r>
          </a:p>
        </p:txBody>
      </p:sp>
      <p:sp>
        <p:nvSpPr>
          <p:cNvPr id="5" name="Date Placeholder 4"/>
          <p:cNvSpPr>
            <a:spLocks noGrp="1"/>
          </p:cNvSpPr>
          <p:nvPr>
            <p:ph type="dt" sz="half" idx="2"/>
          </p:nvPr>
        </p:nvSpPr>
        <p:spPr>
          <a:xfrm>
            <a:off x="912617" y="6329614"/>
            <a:ext cx="2844800" cy="365125"/>
          </a:xfrm>
          <a:prstGeom prst="rect">
            <a:avLst/>
          </a:prstGeom>
        </p:spPr>
        <p:txBody>
          <a:bodyPr vert="horz" lIns="0" tIns="0" rIns="91440" bIns="0" rtlCol="0" anchor="ctr">
            <a:normAutofit/>
          </a:bodyPr>
          <a:lstStyle>
            <a:lvl1pPr algn="l">
              <a:defRPr sz="1000" b="0">
                <a:solidFill>
                  <a:schemeClr val="tx1">
                    <a:tint val="75000"/>
                  </a:schemeClr>
                </a:solidFill>
                <a:latin typeface="+mn-lt"/>
              </a:defRPr>
            </a:lvl1pPr>
          </a:lstStyle>
          <a:p>
            <a:pPr>
              <a:defRPr/>
            </a:pPr>
            <a:endParaRPr lang="en-US"/>
          </a:p>
        </p:txBody>
      </p:sp>
    </p:spTree>
    <p:extLst>
      <p:ext uri="{BB962C8B-B14F-4D97-AF65-F5344CB8AC3E}">
        <p14:creationId xmlns:p14="http://schemas.microsoft.com/office/powerpoint/2010/main" val="21838183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71" r:id="rId5"/>
    <p:sldLayoutId id="2147483667" r:id="rId6"/>
  </p:sldLayoutIdLst>
  <p:hf hdr="0" dt="0"/>
  <p:txStyles>
    <p:titleStyle>
      <a:lvl1pPr algn="l" rtl="0" eaLnBrk="1" fontAlgn="base" hangingPunct="1">
        <a:spcBef>
          <a:spcPct val="0"/>
        </a:spcBef>
        <a:spcAft>
          <a:spcPct val="0"/>
        </a:spcAft>
        <a:defRPr sz="2600" b="0" i="0" cap="all">
          <a:solidFill>
            <a:schemeClr val="tx1"/>
          </a:solidFill>
          <a:latin typeface="+mj-lt"/>
          <a:ea typeface="+mj-ea"/>
          <a:cs typeface="+mj-cs"/>
        </a:defRPr>
      </a:lvl1pPr>
      <a:lvl2pPr algn="ctr" rtl="0" eaLnBrk="1" fontAlgn="base" hangingPunct="1">
        <a:spcBef>
          <a:spcPct val="0"/>
        </a:spcBef>
        <a:spcAft>
          <a:spcPct val="0"/>
        </a:spcAft>
        <a:defRPr sz="2600" b="1">
          <a:solidFill>
            <a:srgbClr val="014C6D"/>
          </a:solidFill>
          <a:latin typeface="Trebuchet MS" pitchFamily="34" charset="0"/>
        </a:defRPr>
      </a:lvl2pPr>
      <a:lvl3pPr algn="ctr" rtl="0" eaLnBrk="1" fontAlgn="base" hangingPunct="1">
        <a:spcBef>
          <a:spcPct val="0"/>
        </a:spcBef>
        <a:spcAft>
          <a:spcPct val="0"/>
        </a:spcAft>
        <a:defRPr sz="2600" b="1">
          <a:solidFill>
            <a:srgbClr val="014C6D"/>
          </a:solidFill>
          <a:latin typeface="Trebuchet MS" pitchFamily="34" charset="0"/>
        </a:defRPr>
      </a:lvl3pPr>
      <a:lvl4pPr algn="ctr" rtl="0" eaLnBrk="1" fontAlgn="base" hangingPunct="1">
        <a:spcBef>
          <a:spcPct val="0"/>
        </a:spcBef>
        <a:spcAft>
          <a:spcPct val="0"/>
        </a:spcAft>
        <a:defRPr sz="2600" b="1">
          <a:solidFill>
            <a:srgbClr val="014C6D"/>
          </a:solidFill>
          <a:latin typeface="Trebuchet MS" pitchFamily="34" charset="0"/>
        </a:defRPr>
      </a:lvl4pPr>
      <a:lvl5pPr algn="ctr" rtl="0" eaLnBrk="1" fontAlgn="base" hangingPunct="1">
        <a:spcBef>
          <a:spcPct val="0"/>
        </a:spcBef>
        <a:spcAft>
          <a:spcPct val="0"/>
        </a:spcAft>
        <a:defRPr sz="2600" b="1">
          <a:solidFill>
            <a:srgbClr val="014C6D"/>
          </a:solidFill>
          <a:latin typeface="Trebuchet MS" pitchFamily="34"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p:titleStyle>
    <p:bodyStyle>
      <a:lvl1pPr marL="0" indent="0" algn="l" rtl="0" eaLnBrk="1" fontAlgn="base" hangingPunct="1">
        <a:lnSpc>
          <a:spcPct val="115000"/>
        </a:lnSpc>
        <a:spcBef>
          <a:spcPct val="20000"/>
        </a:spcBef>
        <a:spcAft>
          <a:spcPct val="0"/>
        </a:spcAft>
        <a:buClr>
          <a:srgbClr val="00783C"/>
        </a:buClr>
        <a:buNone/>
        <a:defRPr sz="1800">
          <a:solidFill>
            <a:schemeClr val="tx1"/>
          </a:solidFill>
          <a:latin typeface="+mn-lt"/>
          <a:ea typeface="+mn-ea"/>
          <a:cs typeface="+mn-cs"/>
        </a:defRPr>
      </a:lvl1pPr>
      <a:lvl2pPr marL="0" indent="0" algn="l" rtl="0" eaLnBrk="1" fontAlgn="base" hangingPunct="1">
        <a:spcBef>
          <a:spcPct val="20000"/>
        </a:spcBef>
        <a:spcAft>
          <a:spcPct val="0"/>
        </a:spcAft>
        <a:buClr>
          <a:srgbClr val="00783C"/>
        </a:buClr>
        <a:buFont typeface="Wingdings" pitchFamily="2" charset="2"/>
        <a:buNone/>
        <a:defRPr sz="1800">
          <a:solidFill>
            <a:schemeClr val="tx1"/>
          </a:solidFill>
          <a:latin typeface="+mn-lt"/>
        </a:defRPr>
      </a:lvl2pPr>
      <a:lvl3pPr marL="4763" indent="0" algn="l" rtl="0" eaLnBrk="1" fontAlgn="base" hangingPunct="1">
        <a:spcBef>
          <a:spcPct val="20000"/>
        </a:spcBef>
        <a:spcAft>
          <a:spcPct val="0"/>
        </a:spcAft>
        <a:buClr>
          <a:srgbClr val="00783C"/>
        </a:buClr>
        <a:buNone/>
        <a:defRPr sz="1800">
          <a:solidFill>
            <a:schemeClr val="tx1"/>
          </a:solidFill>
          <a:latin typeface="+mn-lt"/>
        </a:defRPr>
      </a:lvl3pPr>
      <a:lvl4pPr marL="0" indent="0" algn="l" rtl="0" eaLnBrk="1" fontAlgn="base" hangingPunct="1">
        <a:spcBef>
          <a:spcPct val="20000"/>
        </a:spcBef>
        <a:spcAft>
          <a:spcPct val="0"/>
        </a:spcAft>
        <a:buClr>
          <a:srgbClr val="00783C"/>
        </a:buClr>
        <a:buNone/>
        <a:defRPr sz="1800">
          <a:solidFill>
            <a:schemeClr val="tx1"/>
          </a:solidFill>
          <a:latin typeface="+mn-lt"/>
        </a:defRPr>
      </a:lvl4pPr>
      <a:lvl5pPr marL="0" indent="0" algn="l" rtl="0" eaLnBrk="1" fontAlgn="base" hangingPunct="1">
        <a:spcBef>
          <a:spcPct val="20000"/>
        </a:spcBef>
        <a:spcAft>
          <a:spcPct val="0"/>
        </a:spcAft>
        <a:buClr>
          <a:srgbClr val="00783C"/>
        </a:buClr>
        <a:buNone/>
        <a:defRPr sz="1800">
          <a:solidFill>
            <a:schemeClr val="tx1"/>
          </a:solidFill>
          <a:latin typeface="+mn-lt"/>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3" Type="http://schemas.openxmlformats.org/officeDocument/2006/relationships/tags" Target="../tags/tag3.xml"/><Relationship Id="rId7" Type="http://schemas.openxmlformats.org/officeDocument/2006/relationships/notesSlide" Target="../notesSlides/notesSlide1.xml"/><Relationship Id="rId12" Type="http://schemas.openxmlformats.org/officeDocument/2006/relationships/image" Target="../media/image24.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3.xml"/><Relationship Id="rId11" Type="http://schemas.openxmlformats.org/officeDocument/2006/relationships/image" Target="../media/image23.tiff"/><Relationship Id="rId5" Type="http://schemas.openxmlformats.org/officeDocument/2006/relationships/tags" Target="../tags/tag5.xml"/><Relationship Id="rId10" Type="http://schemas.openxmlformats.org/officeDocument/2006/relationships/image" Target="../media/image22.tiff"/><Relationship Id="rId4" Type="http://schemas.openxmlformats.org/officeDocument/2006/relationships/tags" Target="../tags/tag4.xml"/><Relationship Id="rId9" Type="http://schemas.openxmlformats.org/officeDocument/2006/relationships/image" Target="../media/image21.jpe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9.sv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image" Target="../media/image40.jpeg"/><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jpe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jpeg"/><Relationship Id="rId2" Type="http://schemas.openxmlformats.org/officeDocument/2006/relationships/image" Target="../media/image47.png"/><Relationship Id="rId1" Type="http://schemas.openxmlformats.org/officeDocument/2006/relationships/slideLayout" Target="../slideLayouts/slideLayout12.xml"/><Relationship Id="rId6" Type="http://schemas.openxmlformats.org/officeDocument/2006/relationships/image" Target="../media/image51.png"/><Relationship Id="rId11" Type="http://schemas.openxmlformats.org/officeDocument/2006/relationships/image" Target="../media/image56.jpe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en/earth-globe-ecology-natural-159131/" TargetMode="External"/><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3.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8" Type="http://schemas.openxmlformats.org/officeDocument/2006/relationships/image" Target="../media/image70.png"/><Relationship Id="rId13" Type="http://schemas.microsoft.com/office/2007/relationships/hdphoto" Target="../media/hdphoto2.wdp"/><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image" Target="../media/image64.png"/><Relationship Id="rId1" Type="http://schemas.openxmlformats.org/officeDocument/2006/relationships/slideLayout" Target="../slideLayouts/slideLayout3.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5" Type="http://schemas.microsoft.com/office/2007/relationships/hdphoto" Target="../media/hdphoto3.wdp"/><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5.png"/></Relationships>
</file>

<file path=ppt/slides/_rels/slide18.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svg"/><Relationship Id="rId18" Type="http://schemas.openxmlformats.org/officeDocument/2006/relationships/image" Target="../media/image92.png"/><Relationship Id="rId3" Type="http://schemas.openxmlformats.org/officeDocument/2006/relationships/image" Target="../media/image77.svg"/><Relationship Id="rId21" Type="http://schemas.openxmlformats.org/officeDocument/2006/relationships/image" Target="../media/image95.png"/><Relationship Id="rId7" Type="http://schemas.openxmlformats.org/officeDocument/2006/relationships/image" Target="../media/image81.svg"/><Relationship Id="rId12" Type="http://schemas.openxmlformats.org/officeDocument/2006/relationships/image" Target="../media/image86.png"/><Relationship Id="rId17" Type="http://schemas.openxmlformats.org/officeDocument/2006/relationships/image" Target="../media/image91.svg"/><Relationship Id="rId2" Type="http://schemas.openxmlformats.org/officeDocument/2006/relationships/image" Target="../media/image76.png"/><Relationship Id="rId16" Type="http://schemas.openxmlformats.org/officeDocument/2006/relationships/image" Target="../media/image90.png"/><Relationship Id="rId20" Type="http://schemas.openxmlformats.org/officeDocument/2006/relationships/image" Target="../media/image94.svg"/><Relationship Id="rId1" Type="http://schemas.openxmlformats.org/officeDocument/2006/relationships/slideLayout" Target="../slideLayouts/slideLayout3.xml"/><Relationship Id="rId6" Type="http://schemas.openxmlformats.org/officeDocument/2006/relationships/image" Target="../media/image80.png"/><Relationship Id="rId11" Type="http://schemas.openxmlformats.org/officeDocument/2006/relationships/image" Target="../media/image85.svg"/><Relationship Id="rId5" Type="http://schemas.openxmlformats.org/officeDocument/2006/relationships/image" Target="../media/image79.svg"/><Relationship Id="rId15" Type="http://schemas.openxmlformats.org/officeDocument/2006/relationships/image" Target="../media/image89.svg"/><Relationship Id="rId23" Type="http://schemas.openxmlformats.org/officeDocument/2006/relationships/image" Target="../media/image97.png"/><Relationship Id="rId10" Type="http://schemas.openxmlformats.org/officeDocument/2006/relationships/image" Target="../media/image84.png"/><Relationship Id="rId19" Type="http://schemas.openxmlformats.org/officeDocument/2006/relationships/image" Target="../media/image93.png"/><Relationship Id="rId4" Type="http://schemas.openxmlformats.org/officeDocument/2006/relationships/image" Target="../media/image78.png"/><Relationship Id="rId9" Type="http://schemas.openxmlformats.org/officeDocument/2006/relationships/image" Target="../media/image83.svg"/><Relationship Id="rId14" Type="http://schemas.openxmlformats.org/officeDocument/2006/relationships/image" Target="../media/image88.png"/><Relationship Id="rId22" Type="http://schemas.openxmlformats.org/officeDocument/2006/relationships/image" Target="../media/image96.sv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image" Target="../media/image106.svg"/><Relationship Id="rId13" Type="http://schemas.openxmlformats.org/officeDocument/2006/relationships/image" Target="../media/image111.jpeg"/><Relationship Id="rId18" Type="http://schemas.openxmlformats.org/officeDocument/2006/relationships/image" Target="../media/image116.png"/><Relationship Id="rId3" Type="http://schemas.openxmlformats.org/officeDocument/2006/relationships/image" Target="../media/image101.svg"/><Relationship Id="rId21" Type="http://schemas.openxmlformats.org/officeDocument/2006/relationships/image" Target="../media/image119.png"/><Relationship Id="rId7" Type="http://schemas.openxmlformats.org/officeDocument/2006/relationships/image" Target="../media/image105.png"/><Relationship Id="rId12" Type="http://schemas.openxmlformats.org/officeDocument/2006/relationships/image" Target="../media/image110.svg"/><Relationship Id="rId17" Type="http://schemas.openxmlformats.org/officeDocument/2006/relationships/image" Target="../media/image115.svg"/><Relationship Id="rId2" Type="http://schemas.openxmlformats.org/officeDocument/2006/relationships/image" Target="../media/image100.png"/><Relationship Id="rId16" Type="http://schemas.openxmlformats.org/officeDocument/2006/relationships/image" Target="../media/image114.png"/><Relationship Id="rId20" Type="http://schemas.openxmlformats.org/officeDocument/2006/relationships/image" Target="../media/image118.png"/><Relationship Id="rId1" Type="http://schemas.openxmlformats.org/officeDocument/2006/relationships/slideLayout" Target="../slideLayouts/slideLayout3.xml"/><Relationship Id="rId6" Type="http://schemas.openxmlformats.org/officeDocument/2006/relationships/image" Target="../media/image104.svg"/><Relationship Id="rId11" Type="http://schemas.openxmlformats.org/officeDocument/2006/relationships/image" Target="../media/image109.png"/><Relationship Id="rId5" Type="http://schemas.openxmlformats.org/officeDocument/2006/relationships/image" Target="../media/image103.png"/><Relationship Id="rId15" Type="http://schemas.openxmlformats.org/officeDocument/2006/relationships/image" Target="../media/image113.png"/><Relationship Id="rId10" Type="http://schemas.openxmlformats.org/officeDocument/2006/relationships/image" Target="../media/image108.svg"/><Relationship Id="rId19" Type="http://schemas.openxmlformats.org/officeDocument/2006/relationships/image" Target="../media/image117.jpeg"/><Relationship Id="rId4" Type="http://schemas.openxmlformats.org/officeDocument/2006/relationships/image" Target="../media/image102.png"/><Relationship Id="rId9" Type="http://schemas.openxmlformats.org/officeDocument/2006/relationships/image" Target="../media/image107.png"/><Relationship Id="rId14" Type="http://schemas.openxmlformats.org/officeDocument/2006/relationships/image" Target="../media/image112.jpeg"/><Relationship Id="rId22" Type="http://schemas.openxmlformats.org/officeDocument/2006/relationships/image" Target="../media/image1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2001C11-A7A0-47E3-9221-9491DE003E74}"/>
              </a:ext>
            </a:extLst>
          </p:cNvPr>
          <p:cNvSpPr/>
          <p:nvPr/>
        </p:nvSpPr>
        <p:spPr>
          <a:xfrm>
            <a:off x="0" y="0"/>
            <a:ext cx="12192000" cy="4572000"/>
          </a:xfrm>
          <a:prstGeom prst="rect">
            <a:avLst/>
          </a:prstGeom>
          <a:solidFill>
            <a:srgbClr val="129AE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6" name="Picture 5">
            <a:extLst>
              <a:ext uri="{FF2B5EF4-FFF2-40B4-BE49-F238E27FC236}">
                <a16:creationId xmlns:a16="http://schemas.microsoft.com/office/drawing/2014/main" id="{342B000B-5711-4BD9-8E54-4BE91A100EA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auto">
          <a:xfrm>
            <a:off x="321546" y="5491571"/>
            <a:ext cx="4032700" cy="119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le 1">
            <a:extLst>
              <a:ext uri="{FF2B5EF4-FFF2-40B4-BE49-F238E27FC236}">
                <a16:creationId xmlns:a16="http://schemas.microsoft.com/office/drawing/2014/main" id="{62ECC2B7-8CD8-48F9-857F-20777F72B939}"/>
              </a:ext>
            </a:extLst>
          </p:cNvPr>
          <p:cNvSpPr txBox="1">
            <a:spLocks/>
          </p:cNvSpPr>
          <p:nvPr/>
        </p:nvSpPr>
        <p:spPr>
          <a:xfrm>
            <a:off x="321546" y="385039"/>
            <a:ext cx="4421966" cy="3801921"/>
          </a:xfrm>
          <a:prstGeom prst="rect">
            <a:avLst/>
          </a:prstGeom>
        </p:spPr>
        <p:txBody>
          <a:bodyPr wrap="square" lIns="0" tIns="0" rIns="0" bIns="0" anchor="b">
            <a:normAutofit/>
          </a:bodyPr>
          <a:lstStyle>
            <a:lvl1pPr algn="l">
              <a:defRPr sz="3600" b="0" i="0">
                <a:solidFill>
                  <a:schemeClr val="bg1"/>
                </a:solidFill>
                <a:latin typeface="Calibri"/>
                <a:ea typeface="+mj-ea"/>
                <a:cs typeface="Calibri"/>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800" kern="0" dirty="0">
                <a:solidFill>
                  <a:sysClr val="window" lastClr="FFFFFF"/>
                </a:solidFill>
                <a:effectLst>
                  <a:outerShdw blurRad="38100" dist="38100" dir="2700000" algn="tl">
                    <a:srgbClr val="000000">
                      <a:alpha val="43137"/>
                    </a:srgbClr>
                  </a:outerShdw>
                </a:effectLst>
              </a:rPr>
              <a:t>IFC Support to the Textile Industry</a:t>
            </a:r>
            <a:endParaRPr kumimoji="0" lang="en-US" sz="380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Calibri"/>
              <a:ea typeface="+mj-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40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Calibri"/>
                <a:ea typeface="+mj-ea"/>
                <a:cs typeface="Calibri"/>
              </a:rPr>
            </a:br>
            <a:r>
              <a:rPr kumimoji="0" lang="en-US"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Calibri"/>
                <a:ea typeface="+mj-ea"/>
                <a:cs typeface="Calibri"/>
              </a:rPr>
              <a:t>November</a:t>
            </a:r>
            <a:r>
              <a:rPr lang="en-US" sz="2400" kern="0" dirty="0">
                <a:solidFill>
                  <a:sysClr val="window" lastClr="FFFFFF"/>
                </a:solidFill>
                <a:effectLst>
                  <a:outerShdw blurRad="38100" dist="38100" dir="2700000" algn="tl">
                    <a:srgbClr val="000000">
                      <a:alpha val="43137"/>
                    </a:srgbClr>
                  </a:outerShdw>
                </a:effectLst>
              </a:rPr>
              <a:t>, 2024</a:t>
            </a:r>
            <a:endParaRPr kumimoji="0" lang="en-US" sz="5400" b="0" i="0" u="none" strike="noStrike" kern="0" cap="none" spc="0" normalizeH="0" baseline="0" noProof="0" dirty="0">
              <a:ln>
                <a:noFill/>
              </a:ln>
              <a:solidFill>
                <a:sysClr val="window" lastClr="FFFFFF"/>
              </a:solidFill>
              <a:effectLst/>
              <a:uLnTx/>
              <a:uFillTx/>
              <a:latin typeface="Calibri"/>
              <a:ea typeface="+mj-ea"/>
              <a:cs typeface="Calibri"/>
            </a:endParaRPr>
          </a:p>
        </p:txBody>
      </p:sp>
      <p:pic>
        <p:nvPicPr>
          <p:cNvPr id="29" name="Picture 28" descr="A picture containing bedclothes&#10;&#10;Description automatically generated">
            <a:extLst>
              <a:ext uri="{FF2B5EF4-FFF2-40B4-BE49-F238E27FC236}">
                <a16:creationId xmlns:a16="http://schemas.microsoft.com/office/drawing/2014/main" id="{749901A4-5682-A7F6-BA93-4EF78764E9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9915" y="-12206"/>
            <a:ext cx="5591690" cy="3491034"/>
          </a:xfrm>
          <a:prstGeom prst="rect">
            <a:avLst/>
          </a:prstGeom>
        </p:spPr>
      </p:pic>
      <p:pic>
        <p:nvPicPr>
          <p:cNvPr id="4" name="Picture 3" descr="A field of cotton&#10;&#10;Description automatically generated with medium confidence">
            <a:extLst>
              <a:ext uri="{FF2B5EF4-FFF2-40B4-BE49-F238E27FC236}">
                <a16:creationId xmlns:a16="http://schemas.microsoft.com/office/drawing/2014/main" id="{91EEA5D2-2138-25C2-74B1-0D3B9885E3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4247" y="8832"/>
            <a:ext cx="4810920" cy="3337096"/>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style>
          <a:lnRef idx="2">
            <a:schemeClr val="accent1">
              <a:shade val="50000"/>
            </a:schemeClr>
          </a:lnRef>
          <a:fillRef idx="1">
            <a:schemeClr val="accent1"/>
          </a:fillRef>
          <a:effectRef idx="0">
            <a:schemeClr val="accent1"/>
          </a:effectRef>
          <a:fontRef idx="minor">
            <a:schemeClr val="lt1"/>
          </a:fontRef>
        </p:style>
      </p:pic>
      <p:pic>
        <p:nvPicPr>
          <p:cNvPr id="27" name="Picture 26" descr="A picture containing fabric&#10;&#10;Description automatically generated">
            <a:extLst>
              <a:ext uri="{FF2B5EF4-FFF2-40B4-BE49-F238E27FC236}">
                <a16:creationId xmlns:a16="http://schemas.microsoft.com/office/drawing/2014/main" id="{90A58B4A-9FF6-80B1-5AED-88235ACB84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1138" y="3388004"/>
            <a:ext cx="6100467" cy="3491034"/>
          </a:xfrm>
          <a:prstGeom prst="rect">
            <a:avLst/>
          </a:prstGeom>
        </p:spPr>
      </p:pic>
      <p:pic>
        <p:nvPicPr>
          <p:cNvPr id="13" name="Picture 12">
            <a:extLst>
              <a:ext uri="{FF2B5EF4-FFF2-40B4-BE49-F238E27FC236}">
                <a16:creationId xmlns:a16="http://schemas.microsoft.com/office/drawing/2014/main" id="{0AC7787A-8400-2AC8-6EAB-1A517431505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393457" y="3237255"/>
            <a:ext cx="4771710" cy="3620745"/>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style>
          <a:lnRef idx="2">
            <a:schemeClr val="accent1">
              <a:shade val="50000"/>
            </a:schemeClr>
          </a:lnRef>
          <a:fillRef idx="1">
            <a:schemeClr val="accent1"/>
          </a:fillRef>
          <a:effectRef idx="0">
            <a:schemeClr val="accent1"/>
          </a:effectRef>
          <a:fontRef idx="minor">
            <a:schemeClr val="lt1"/>
          </a:fontRef>
        </p:style>
      </p:pic>
    </p:spTree>
    <p:extLst>
      <p:ext uri="{BB962C8B-B14F-4D97-AF65-F5344CB8AC3E}">
        <p14:creationId xmlns:p14="http://schemas.microsoft.com/office/powerpoint/2010/main" val="3854562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Group 113">
            <a:extLst>
              <a:ext uri="{FF2B5EF4-FFF2-40B4-BE49-F238E27FC236}">
                <a16:creationId xmlns:a16="http://schemas.microsoft.com/office/drawing/2014/main" id="{B4EFF47B-7202-4CBD-A194-31A44DD49AFE}"/>
              </a:ext>
            </a:extLst>
          </p:cNvPr>
          <p:cNvGrpSpPr/>
          <p:nvPr/>
        </p:nvGrpSpPr>
        <p:grpSpPr>
          <a:xfrm>
            <a:off x="374630" y="2238884"/>
            <a:ext cx="5441477" cy="1318505"/>
            <a:chOff x="487361" y="2510481"/>
            <a:chExt cx="11217277" cy="1687794"/>
          </a:xfrm>
          <a:gradFill>
            <a:gsLst>
              <a:gs pos="100000">
                <a:schemeClr val="accent1"/>
              </a:gs>
              <a:gs pos="1770">
                <a:schemeClr val="accent1"/>
              </a:gs>
              <a:gs pos="50000">
                <a:schemeClr val="tx1"/>
              </a:gs>
            </a:gsLst>
            <a:lin ang="10800000" scaled="1"/>
          </a:gradFill>
        </p:grpSpPr>
        <p:sp>
          <p:nvSpPr>
            <p:cNvPr id="115" name="Rectangle 114">
              <a:extLst>
                <a:ext uri="{FF2B5EF4-FFF2-40B4-BE49-F238E27FC236}">
                  <a16:creationId xmlns:a16="http://schemas.microsoft.com/office/drawing/2014/main" id="{78EA3673-E61D-E0A3-86E8-9D9B000DB692}"/>
                </a:ext>
              </a:extLst>
            </p:cNvPr>
            <p:cNvSpPr>
              <a:spLocks noChangeAspect="1"/>
            </p:cNvSpPr>
            <p:nvPr>
              <p:custDataLst>
                <p:tags r:id="rId1"/>
              </p:custDataLst>
            </p:nvPr>
          </p:nvSpPr>
          <p:spPr>
            <a:xfrm>
              <a:off x="2730580" y="2510481"/>
              <a:ext cx="2244164" cy="168779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360000" rtlCol="0" anchor="ctr">
              <a:noAutofit/>
            </a:bodyPr>
            <a:lstStyle/>
            <a:p>
              <a:pPr marL="0" marR="0" lvl="0" indent="0" algn="ctr" defTabSz="914400" rtl="0" eaLnBrk="1" fontAlgn="base" latinLnBrk="0" hangingPunct="1">
                <a:lnSpc>
                  <a:spcPct val="100000"/>
                </a:lnSpc>
                <a:spcBef>
                  <a:spcPct val="0"/>
                </a:spcBef>
                <a:spcAft>
                  <a:spcPts val="1200"/>
                </a:spcAft>
                <a:buClrTx/>
                <a:buSzTx/>
                <a:buFontTx/>
                <a:buNone/>
                <a:tabLst/>
                <a:defRPr/>
              </a:pPr>
              <a:endParaRPr kumimoji="0" lang="en-GB" sz="1200" b="1" i="0" u="none" strike="noStrike" kern="1200" cap="none" spc="0" normalizeH="0" baseline="0" noProof="0">
                <a:ln>
                  <a:noFill/>
                </a:ln>
                <a:solidFill>
                  <a:prstClr val="white"/>
                </a:solidFill>
                <a:effectLst/>
                <a:uLnTx/>
                <a:uFillTx/>
                <a:latin typeface="Arial"/>
                <a:ea typeface="+mn-ea"/>
                <a:cs typeface="+mn-cs"/>
              </a:endParaRPr>
            </a:p>
          </p:txBody>
        </p:sp>
        <p:sp>
          <p:nvSpPr>
            <p:cNvPr id="116" name="Rectangle 115">
              <a:extLst>
                <a:ext uri="{FF2B5EF4-FFF2-40B4-BE49-F238E27FC236}">
                  <a16:creationId xmlns:a16="http://schemas.microsoft.com/office/drawing/2014/main" id="{9D1DDA2D-7BE0-1173-4472-0C55FE42CB48}"/>
                </a:ext>
              </a:extLst>
            </p:cNvPr>
            <p:cNvSpPr>
              <a:spLocks noChangeAspect="1"/>
            </p:cNvSpPr>
            <p:nvPr>
              <p:custDataLst>
                <p:tags r:id="rId2"/>
              </p:custDataLst>
            </p:nvPr>
          </p:nvSpPr>
          <p:spPr>
            <a:xfrm>
              <a:off x="487361" y="2510481"/>
              <a:ext cx="2244164" cy="168779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360000" rtlCol="0" anchor="ctr">
              <a:noAutofit/>
            </a:bodyPr>
            <a:lstStyle/>
            <a:p>
              <a:pPr marL="0" marR="0" lvl="0" indent="0" algn="ctr" defTabSz="914400" rtl="0" eaLnBrk="1" fontAlgn="base" latinLnBrk="0" hangingPunct="1">
                <a:lnSpc>
                  <a:spcPct val="100000"/>
                </a:lnSpc>
                <a:spcBef>
                  <a:spcPct val="0"/>
                </a:spcBef>
                <a:spcAft>
                  <a:spcPts val="1200"/>
                </a:spcAft>
                <a:buClrTx/>
                <a:buSzTx/>
                <a:buFontTx/>
                <a:buNone/>
                <a:tabLst/>
                <a:defRPr/>
              </a:pPr>
              <a:endParaRPr kumimoji="0" lang="en-GB" sz="1200" b="1" i="0" u="none" strike="noStrike" kern="1200" cap="none" spc="0" normalizeH="0" baseline="0" noProof="0">
                <a:ln>
                  <a:noFill/>
                </a:ln>
                <a:solidFill>
                  <a:prstClr val="white"/>
                </a:solidFill>
                <a:effectLst/>
                <a:uLnTx/>
                <a:uFillTx/>
                <a:latin typeface="Arial"/>
                <a:ea typeface="+mn-ea"/>
                <a:cs typeface="+mn-cs"/>
              </a:endParaRPr>
            </a:p>
          </p:txBody>
        </p:sp>
        <p:sp>
          <p:nvSpPr>
            <p:cNvPr id="117" name="Rectangle 116">
              <a:extLst>
                <a:ext uri="{FF2B5EF4-FFF2-40B4-BE49-F238E27FC236}">
                  <a16:creationId xmlns:a16="http://schemas.microsoft.com/office/drawing/2014/main" id="{24B0E607-24CA-5FCB-E409-A6AB74210074}"/>
                </a:ext>
              </a:extLst>
            </p:cNvPr>
            <p:cNvSpPr>
              <a:spLocks noChangeAspect="1"/>
            </p:cNvSpPr>
            <p:nvPr>
              <p:custDataLst>
                <p:tags r:id="rId3"/>
              </p:custDataLst>
            </p:nvPr>
          </p:nvSpPr>
          <p:spPr>
            <a:xfrm>
              <a:off x="4973801" y="2510481"/>
              <a:ext cx="2244164" cy="168779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360000" rtlCol="0" anchor="ctr">
              <a:noAutofit/>
            </a:bodyPr>
            <a:lstStyle/>
            <a:p>
              <a:pPr marL="0" marR="0" lvl="0" indent="0" algn="ctr" defTabSz="914400" rtl="0" eaLnBrk="1" fontAlgn="base" latinLnBrk="0" hangingPunct="1">
                <a:lnSpc>
                  <a:spcPct val="100000"/>
                </a:lnSpc>
                <a:spcBef>
                  <a:spcPct val="0"/>
                </a:spcBef>
                <a:spcAft>
                  <a:spcPts val="1200"/>
                </a:spcAft>
                <a:buClrTx/>
                <a:buSzTx/>
                <a:buFontTx/>
                <a:buNone/>
                <a:tabLst/>
                <a:defRPr/>
              </a:pPr>
              <a:endParaRPr kumimoji="0" lang="en-GB" sz="1200" b="1" i="0" u="none" strike="noStrike" kern="1200" cap="none" spc="0" normalizeH="0" baseline="0" noProof="0">
                <a:ln>
                  <a:noFill/>
                </a:ln>
                <a:solidFill>
                  <a:prstClr val="white"/>
                </a:solidFill>
                <a:effectLst/>
                <a:uLnTx/>
                <a:uFillTx/>
                <a:latin typeface="Arial"/>
                <a:ea typeface="+mn-ea"/>
                <a:cs typeface="+mn-cs"/>
              </a:endParaRPr>
            </a:p>
          </p:txBody>
        </p:sp>
        <p:sp>
          <p:nvSpPr>
            <p:cNvPr id="118" name="Rectangle 117">
              <a:extLst>
                <a:ext uri="{FF2B5EF4-FFF2-40B4-BE49-F238E27FC236}">
                  <a16:creationId xmlns:a16="http://schemas.microsoft.com/office/drawing/2014/main" id="{0E8E5B97-D3AF-4727-96F5-82C0E79F7195}"/>
                </a:ext>
              </a:extLst>
            </p:cNvPr>
            <p:cNvSpPr>
              <a:spLocks noChangeAspect="1"/>
            </p:cNvSpPr>
            <p:nvPr>
              <p:custDataLst>
                <p:tags r:id="rId4"/>
              </p:custDataLst>
            </p:nvPr>
          </p:nvSpPr>
          <p:spPr>
            <a:xfrm>
              <a:off x="7217019" y="2510481"/>
              <a:ext cx="2244164" cy="168779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360000" rtlCol="0" anchor="ctr">
              <a:noAutofit/>
            </a:bodyPr>
            <a:lstStyle/>
            <a:p>
              <a:pPr marL="0" marR="0" lvl="0" indent="0" algn="ctr" defTabSz="914400" rtl="0" eaLnBrk="1" fontAlgn="base" latinLnBrk="0" hangingPunct="1">
                <a:lnSpc>
                  <a:spcPct val="100000"/>
                </a:lnSpc>
                <a:spcBef>
                  <a:spcPct val="0"/>
                </a:spcBef>
                <a:spcAft>
                  <a:spcPts val="1200"/>
                </a:spcAft>
                <a:buClrTx/>
                <a:buSzTx/>
                <a:buFontTx/>
                <a:buNone/>
                <a:tabLst/>
                <a:defRPr/>
              </a:pPr>
              <a:endParaRPr kumimoji="0" lang="en-GB" sz="1200" b="1" i="0" u="none" strike="noStrike" kern="1200" cap="none" spc="0" normalizeH="0" baseline="0" noProof="0">
                <a:ln>
                  <a:noFill/>
                </a:ln>
                <a:solidFill>
                  <a:prstClr val="white"/>
                </a:solidFill>
                <a:effectLst/>
                <a:uLnTx/>
                <a:uFillTx/>
                <a:latin typeface="Arial"/>
                <a:ea typeface="+mn-ea"/>
                <a:cs typeface="+mn-cs"/>
              </a:endParaRPr>
            </a:p>
          </p:txBody>
        </p:sp>
        <p:sp>
          <p:nvSpPr>
            <p:cNvPr id="119" name="Rectangle 118">
              <a:extLst>
                <a:ext uri="{FF2B5EF4-FFF2-40B4-BE49-F238E27FC236}">
                  <a16:creationId xmlns:a16="http://schemas.microsoft.com/office/drawing/2014/main" id="{12D272FE-34D0-49A3-947C-1FFE9DB0BEF3}"/>
                </a:ext>
              </a:extLst>
            </p:cNvPr>
            <p:cNvSpPr>
              <a:spLocks noChangeAspect="1"/>
            </p:cNvSpPr>
            <p:nvPr>
              <p:custDataLst>
                <p:tags r:id="rId5"/>
              </p:custDataLst>
            </p:nvPr>
          </p:nvSpPr>
          <p:spPr>
            <a:xfrm>
              <a:off x="9460474" y="2510481"/>
              <a:ext cx="2244164" cy="168779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360000" rtlCol="0" anchor="ctr">
              <a:noAutofit/>
            </a:bodyPr>
            <a:lstStyle/>
            <a:p>
              <a:pPr marL="0" marR="0" lvl="0" indent="0" algn="ctr" defTabSz="914400" rtl="0" eaLnBrk="1" fontAlgn="base" latinLnBrk="0" hangingPunct="1">
                <a:lnSpc>
                  <a:spcPct val="100000"/>
                </a:lnSpc>
                <a:spcBef>
                  <a:spcPct val="0"/>
                </a:spcBef>
                <a:spcAft>
                  <a:spcPts val="1200"/>
                </a:spcAft>
                <a:buClrTx/>
                <a:buSzTx/>
                <a:buFontTx/>
                <a:buNone/>
                <a:tabLst/>
                <a:defRPr/>
              </a:pPr>
              <a:endParaRPr kumimoji="0" lang="en-GB" sz="1200" b="1" i="0" u="none" strike="noStrike" kern="1200" cap="none" spc="0" normalizeH="0" baseline="0" noProof="0">
                <a:ln>
                  <a:noFill/>
                </a:ln>
                <a:solidFill>
                  <a:prstClr val="white"/>
                </a:solidFill>
                <a:effectLst/>
                <a:uLnTx/>
                <a:uFillTx/>
                <a:latin typeface="Arial"/>
                <a:ea typeface="+mn-ea"/>
                <a:cs typeface="+mn-cs"/>
              </a:endParaRPr>
            </a:p>
          </p:txBody>
        </p:sp>
      </p:grpSp>
      <p:sp>
        <p:nvSpPr>
          <p:cNvPr id="120" name="Text Placeholder 3">
            <a:extLst>
              <a:ext uri="{FF2B5EF4-FFF2-40B4-BE49-F238E27FC236}">
                <a16:creationId xmlns:a16="http://schemas.microsoft.com/office/drawing/2014/main" id="{729B33C1-B685-1040-2449-E7B97B611D37}"/>
              </a:ext>
            </a:extLst>
          </p:cNvPr>
          <p:cNvSpPr txBox="1">
            <a:spLocks/>
          </p:cNvSpPr>
          <p:nvPr/>
        </p:nvSpPr>
        <p:spPr>
          <a:xfrm>
            <a:off x="313131" y="857474"/>
            <a:ext cx="11642400" cy="360363"/>
          </a:xfrm>
          <a:prstGeom prst="rect">
            <a:avLst/>
          </a:prstGeom>
        </p:spPr>
        <p:txBody>
          <a:bodyPr vert="horz" lIns="91440" tIns="45720" rIns="91440" bIns="45720" rtlCol="0" anchor="ctr">
            <a:noAutofit/>
          </a:bodyPr>
          <a:lstStyle>
            <a:lvl1pPr marL="228600" indent="-228600">
              <a:lnSpc>
                <a:spcPct val="90000"/>
              </a:lnSpc>
              <a:spcBef>
                <a:spcPts val="1000"/>
              </a:spcBef>
              <a:buFont typeface="Arial" panose="020B0604020202020204" pitchFamily="34" charset="0"/>
              <a:buChar char="•"/>
              <a:defRPr sz="1400" b="0" i="1">
                <a:solidFill>
                  <a:schemeClr val="bg1">
                    <a:lumMod val="50000"/>
                  </a:schemeClr>
                </a:solidFill>
              </a:defRPr>
            </a:lvl1pPr>
            <a:lvl2pPr marL="685800" indent="-228600">
              <a:lnSpc>
                <a:spcPct val="90000"/>
              </a:lnSpc>
              <a:spcBef>
                <a:spcPts val="500"/>
              </a:spcBef>
              <a:buFont typeface="Arial" panose="020B0604020202020204" pitchFamily="34" charset="0"/>
              <a:buChar char="•"/>
              <a:defRPr sz="2000"/>
            </a:lvl2pPr>
            <a:lvl3pPr marL="1143000" indent="-228600">
              <a:lnSpc>
                <a:spcPct val="90000"/>
              </a:lnSpc>
              <a:spcBef>
                <a:spcPts val="500"/>
              </a:spcBef>
              <a:buFont typeface="Arial" panose="020B0604020202020204" pitchFamily="34" charset="0"/>
              <a:buChar char="•"/>
            </a:lvl3pPr>
            <a:lvl4pPr marL="1600200" indent="-228600">
              <a:lnSpc>
                <a:spcPct val="90000"/>
              </a:lnSpc>
              <a:spcBef>
                <a:spcPts val="500"/>
              </a:spcBef>
              <a:buFont typeface="Arial" panose="020B0604020202020204" pitchFamily="34" charset="0"/>
              <a:buChar char="•"/>
              <a:defRPr sz="1600"/>
            </a:lvl4pPr>
            <a:lvl5pPr marL="2057400" indent="-2286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US"/>
              <a:t>Advancing economic development and improving the lives of people by encouraging the growth of the private sector in developing countries</a:t>
            </a:r>
          </a:p>
        </p:txBody>
      </p:sp>
      <p:sp>
        <p:nvSpPr>
          <p:cNvPr id="121" name="Rectangle 120">
            <a:extLst>
              <a:ext uri="{FF2B5EF4-FFF2-40B4-BE49-F238E27FC236}">
                <a16:creationId xmlns:a16="http://schemas.microsoft.com/office/drawing/2014/main" id="{B2BA190E-AC3B-C1DD-14AD-6719A0EB10CB}"/>
              </a:ext>
            </a:extLst>
          </p:cNvPr>
          <p:cNvSpPr/>
          <p:nvPr/>
        </p:nvSpPr>
        <p:spPr bwMode="auto">
          <a:xfrm>
            <a:off x="6270137" y="1606680"/>
            <a:ext cx="5441800" cy="758561"/>
          </a:xfrm>
          <a:prstGeom prst="rect">
            <a:avLst/>
          </a:prstGeom>
          <a:noFill/>
          <a:ln w="12700" cap="flat" cmpd="sng" algn="ctr">
            <a:noFill/>
            <a:prstDash val="dash"/>
            <a:round/>
            <a:headEnd type="none" w="med" len="med"/>
            <a:tailEnd type="none" w="med" len="med"/>
          </a:ln>
          <a:effectLst/>
        </p:spPr>
        <p:txBody>
          <a:bodyPr vert="horz" wrap="square" lIns="91440" tIns="45720" rIns="91440" bIns="45720" numCol="2" rtlCol="0" anchor="t" anchorCtr="0" compatLnSpc="1">
            <a:prstTxWarp prst="textNoShape">
              <a:avLst/>
            </a:prstTxWarp>
          </a:bodyPr>
          <a:lstStyle/>
          <a:p>
            <a:pPr marL="171450" marR="0" lvl="0" indent="-171450"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Founded in 1956</a:t>
            </a:r>
          </a:p>
          <a:p>
            <a:pPr marL="171450" marR="0" lvl="0" indent="-171450"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Over 60-year history in emerging markets</a:t>
            </a:r>
          </a:p>
          <a:p>
            <a:pPr marL="171450" marR="0" lvl="0" indent="-171450"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Owned by 186 member countries</a:t>
            </a:r>
          </a:p>
          <a:p>
            <a:pPr marL="171450" marR="0" lvl="0" indent="-171450"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$43.7bn in investment commitments (LT &amp; ST) in FY23</a:t>
            </a:r>
          </a:p>
        </p:txBody>
      </p:sp>
      <p:sp>
        <p:nvSpPr>
          <p:cNvPr id="122" name="TextBox 121">
            <a:extLst>
              <a:ext uri="{FF2B5EF4-FFF2-40B4-BE49-F238E27FC236}">
                <a16:creationId xmlns:a16="http://schemas.microsoft.com/office/drawing/2014/main" id="{FD3F6C63-9EB5-7A8D-6E54-5E5E809601C2}"/>
              </a:ext>
            </a:extLst>
          </p:cNvPr>
          <p:cNvSpPr txBox="1"/>
          <p:nvPr/>
        </p:nvSpPr>
        <p:spPr>
          <a:xfrm>
            <a:off x="374630" y="2299351"/>
            <a:ext cx="1060901" cy="1254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Arial"/>
                <a:ea typeface="ＭＳ Ｐゴシック" charset="0"/>
                <a:cs typeface="Times New Roman" pitchFamily="18" charset="0"/>
              </a:rPr>
              <a:t>IBRD</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Arial"/>
              <a:ea typeface="ＭＳ Ｐゴシック" charset="0"/>
              <a:cs typeface="Times New Roman"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a:ea typeface="ＭＳ Ｐゴシック" charset="0"/>
                <a:cs typeface="Times New Roman" pitchFamily="18" charset="0"/>
              </a:rPr>
              <a:t>International Bank for Reconstruc-tion and Development</a:t>
            </a:r>
          </a:p>
        </p:txBody>
      </p:sp>
      <p:sp>
        <p:nvSpPr>
          <p:cNvPr id="123" name="TextBox 122">
            <a:extLst>
              <a:ext uri="{FF2B5EF4-FFF2-40B4-BE49-F238E27FC236}">
                <a16:creationId xmlns:a16="http://schemas.microsoft.com/office/drawing/2014/main" id="{10801B96-D5DF-60A8-CC58-47DE06E75004}"/>
              </a:ext>
            </a:extLst>
          </p:cNvPr>
          <p:cNvSpPr txBox="1"/>
          <p:nvPr/>
        </p:nvSpPr>
        <p:spPr>
          <a:xfrm>
            <a:off x="1469855" y="2299351"/>
            <a:ext cx="1060901" cy="1254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Arial"/>
                <a:ea typeface="ＭＳ Ｐゴシック" charset="0"/>
                <a:cs typeface="Times New Roman" pitchFamily="18" charset="0"/>
              </a:rPr>
              <a:t>IDA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Arial"/>
              <a:ea typeface="ＭＳ Ｐゴシック" charset="0"/>
              <a:cs typeface="Times New Roman"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a:ea typeface="ＭＳ Ｐゴシック" charset="0"/>
                <a:cs typeface="Times New Roman" pitchFamily="18" charset="0"/>
              </a:rPr>
              <a:t>International Development Association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Arial"/>
              <a:ea typeface="ＭＳ Ｐゴシック" charset="0"/>
              <a:cs typeface="Times New Roman"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FFFFFF"/>
              </a:solidFill>
              <a:effectLst/>
              <a:uLnTx/>
              <a:uFillTx/>
              <a:latin typeface="Arial"/>
              <a:ea typeface="ＭＳ Ｐゴシック" charset="0"/>
              <a:cs typeface="Times New Roman" pitchFamily="18" charset="0"/>
            </a:endParaRPr>
          </a:p>
        </p:txBody>
      </p:sp>
      <p:sp>
        <p:nvSpPr>
          <p:cNvPr id="124" name="TextBox 123">
            <a:extLst>
              <a:ext uri="{FF2B5EF4-FFF2-40B4-BE49-F238E27FC236}">
                <a16:creationId xmlns:a16="http://schemas.microsoft.com/office/drawing/2014/main" id="{FDC30F79-F693-AE30-08E0-99AC0E6FCA1D}"/>
              </a:ext>
            </a:extLst>
          </p:cNvPr>
          <p:cNvSpPr txBox="1"/>
          <p:nvPr/>
        </p:nvSpPr>
        <p:spPr>
          <a:xfrm>
            <a:off x="2565080" y="2299351"/>
            <a:ext cx="1060901" cy="126188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white"/>
                </a:solidFill>
                <a:effectLst/>
                <a:uLnTx/>
                <a:uFillTx/>
                <a:latin typeface="Arial"/>
                <a:ea typeface="ＭＳ Ｐゴシック" charset="0"/>
                <a:cs typeface="Times New Roman" pitchFamily="18" charset="0"/>
              </a:rPr>
              <a:t>IFC</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white"/>
              </a:solidFill>
              <a:effectLst/>
              <a:uLnTx/>
              <a:uFillTx/>
              <a:latin typeface="Arial"/>
              <a:ea typeface="ＭＳ Ｐゴシック" charset="0"/>
              <a:cs typeface="Times New Roman"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a:ln>
                  <a:noFill/>
                </a:ln>
                <a:solidFill>
                  <a:prstClr val="white"/>
                </a:solidFill>
                <a:effectLst/>
                <a:uLnTx/>
                <a:uFillTx/>
                <a:latin typeface="Arial"/>
                <a:ea typeface="ＭＳ Ｐゴシック" charset="0"/>
                <a:cs typeface="Times New Roman" pitchFamily="18" charset="0"/>
              </a:rPr>
              <a:t>International Finance Corporation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a:ln>
                <a:noFill/>
              </a:ln>
              <a:solidFill>
                <a:prstClr val="white"/>
              </a:solidFill>
              <a:effectLst/>
              <a:uLnTx/>
              <a:uFillTx/>
              <a:latin typeface="Arial"/>
              <a:ea typeface="ＭＳ Ｐゴシック" charset="0"/>
              <a:cs typeface="Times New Roman"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white"/>
              </a:solidFill>
              <a:effectLst/>
              <a:uLnTx/>
              <a:uFillTx/>
              <a:latin typeface="Arial"/>
              <a:ea typeface="ＭＳ Ｐゴシック" charset="0"/>
              <a:cs typeface="Times New Roman" pitchFamily="18" charset="0"/>
            </a:endParaRPr>
          </a:p>
        </p:txBody>
      </p:sp>
      <p:sp>
        <p:nvSpPr>
          <p:cNvPr id="125" name="TextBox 124">
            <a:extLst>
              <a:ext uri="{FF2B5EF4-FFF2-40B4-BE49-F238E27FC236}">
                <a16:creationId xmlns:a16="http://schemas.microsoft.com/office/drawing/2014/main" id="{0CA9F30E-D124-801F-5BD8-5809795C2C71}"/>
              </a:ext>
            </a:extLst>
          </p:cNvPr>
          <p:cNvSpPr txBox="1"/>
          <p:nvPr/>
        </p:nvSpPr>
        <p:spPr>
          <a:xfrm>
            <a:off x="3660305" y="2299351"/>
            <a:ext cx="1060901" cy="1254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Arial"/>
                <a:ea typeface="ＭＳ Ｐゴシック" charset="0"/>
                <a:cs typeface="Times New Roman" pitchFamily="18" charset="0"/>
              </a:rPr>
              <a:t>MIGA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Arial"/>
              <a:ea typeface="ＭＳ Ｐゴシック" charset="0"/>
              <a:cs typeface="Times New Roman"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a:ea typeface="ＭＳ Ｐゴシック" charset="0"/>
                <a:cs typeface="Times New Roman" pitchFamily="18" charset="0"/>
              </a:rPr>
              <a:t>Multilateral Investment and Guarantee Agency</a:t>
            </a:r>
            <a:endParaRPr kumimoji="0" lang="en-US" sz="1100" b="0" i="0" u="none" strike="noStrike" kern="0" cap="none" spc="0" normalizeH="0" baseline="0" noProof="0">
              <a:ln>
                <a:noFill/>
              </a:ln>
              <a:solidFill>
                <a:srgbClr val="FFFFFF"/>
              </a:solidFill>
              <a:effectLst/>
              <a:uLnTx/>
              <a:uFillTx/>
              <a:latin typeface="Arial"/>
              <a:ea typeface="ＭＳ Ｐゴシック" charset="0"/>
              <a:cs typeface="Times New Roman" pitchFamily="18" charset="0"/>
            </a:endParaRPr>
          </a:p>
        </p:txBody>
      </p:sp>
      <p:sp>
        <p:nvSpPr>
          <p:cNvPr id="126" name="TextBox 125">
            <a:extLst>
              <a:ext uri="{FF2B5EF4-FFF2-40B4-BE49-F238E27FC236}">
                <a16:creationId xmlns:a16="http://schemas.microsoft.com/office/drawing/2014/main" id="{83794C0A-9796-5BD4-5143-1383743B528B}"/>
              </a:ext>
            </a:extLst>
          </p:cNvPr>
          <p:cNvSpPr txBox="1"/>
          <p:nvPr/>
        </p:nvSpPr>
        <p:spPr>
          <a:xfrm>
            <a:off x="4755531" y="2299351"/>
            <a:ext cx="1060901" cy="1254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Arial"/>
                <a:ea typeface="ＭＳ Ｐゴシック" charset="0"/>
                <a:cs typeface="Times New Roman" pitchFamily="18" charset="0"/>
              </a:rPr>
              <a:t>ICSID</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Arial"/>
              <a:ea typeface="ＭＳ Ｐゴシック" charset="0"/>
              <a:cs typeface="Times New Roman"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a:ea typeface="ＭＳ Ｐゴシック" charset="0"/>
                <a:cs typeface="Times New Roman" pitchFamily="18" charset="0"/>
              </a:rPr>
              <a:t>International Center for Settlement of Investment Disputes</a:t>
            </a:r>
          </a:p>
        </p:txBody>
      </p:sp>
      <p:sp>
        <p:nvSpPr>
          <p:cNvPr id="127" name="Rounded Rectangle 21">
            <a:extLst>
              <a:ext uri="{FF2B5EF4-FFF2-40B4-BE49-F238E27FC236}">
                <a16:creationId xmlns:a16="http://schemas.microsoft.com/office/drawing/2014/main" id="{D8DD3E33-B722-8AE1-8DA0-60AD727994EE}"/>
              </a:ext>
            </a:extLst>
          </p:cNvPr>
          <p:cNvSpPr/>
          <p:nvPr/>
        </p:nvSpPr>
        <p:spPr bwMode="auto">
          <a:xfrm>
            <a:off x="313131" y="1248248"/>
            <a:ext cx="5186201" cy="4926309"/>
          </a:xfrm>
          <a:prstGeom prst="rect">
            <a:avLst/>
          </a:prstGeom>
          <a:noFill/>
          <a:ln w="12700" cap="flat" cmpd="sng" algn="ctr">
            <a:no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lvl="0" indent="-115888" algn="l" defTabSz="914400" rtl="0" eaLnBrk="1" fontAlgn="auto" latinLnBrk="0" hangingPunct="1">
              <a:lnSpc>
                <a:spcPct val="100000"/>
              </a:lnSpc>
              <a:spcBef>
                <a:spcPct val="50000"/>
              </a:spcBef>
              <a:spcAft>
                <a:spcPts val="0"/>
              </a:spcAft>
              <a:buClrTx/>
              <a:buSzTx/>
              <a:buFontTx/>
              <a:buChar char="•"/>
              <a:tabLst/>
              <a:defRPr/>
            </a:pPr>
            <a:endParaRPr kumimoji="0" lang="en-US" sz="1300" b="0" i="0" u="none" strike="noStrike" kern="0" cap="none" spc="0" normalizeH="0" baseline="0" noProof="0">
              <a:ln>
                <a:solidFill>
                  <a:srgbClr val="FFFFFF"/>
                </a:solidFill>
              </a:ln>
              <a:solidFill>
                <a:prstClr val="black"/>
              </a:solidFill>
              <a:effectLst/>
              <a:uLnTx/>
              <a:uFillTx/>
              <a:latin typeface="Arial"/>
              <a:ea typeface="ＭＳ Ｐゴシック" charset="0"/>
              <a:cs typeface="Times New Roman" pitchFamily="18" charset="0"/>
            </a:endParaRPr>
          </a:p>
        </p:txBody>
      </p:sp>
      <p:sp>
        <p:nvSpPr>
          <p:cNvPr id="128" name="Freeform: Shape 127">
            <a:extLst>
              <a:ext uri="{FF2B5EF4-FFF2-40B4-BE49-F238E27FC236}">
                <a16:creationId xmlns:a16="http://schemas.microsoft.com/office/drawing/2014/main" id="{18653C9B-2588-DF20-0E16-8A178ACD86A3}"/>
              </a:ext>
            </a:extLst>
          </p:cNvPr>
          <p:cNvSpPr/>
          <p:nvPr/>
        </p:nvSpPr>
        <p:spPr>
          <a:xfrm>
            <a:off x="374631" y="1314293"/>
            <a:ext cx="5441801" cy="274320"/>
          </a:xfrm>
          <a:custGeom>
            <a:avLst/>
            <a:gdLst>
              <a:gd name="connsiteX0" fmla="*/ -115 w 1663994"/>
              <a:gd name="connsiteY0" fmla="*/ -501 h 213500"/>
              <a:gd name="connsiteX1" fmla="*/ 1663880 w 1663994"/>
              <a:gd name="connsiteY1" fmla="*/ -501 h 213500"/>
              <a:gd name="connsiteX2" fmla="*/ 1663880 w 1663994"/>
              <a:gd name="connsiteY2" fmla="*/ 212999 h 213500"/>
              <a:gd name="connsiteX3" fmla="*/ -115 w 1663994"/>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94" h="213500">
                <a:moveTo>
                  <a:pt x="-115" y="-501"/>
                </a:moveTo>
                <a:lnTo>
                  <a:pt x="1663880" y="-501"/>
                </a:lnTo>
                <a:lnTo>
                  <a:pt x="1663880" y="212999"/>
                </a:lnTo>
                <a:lnTo>
                  <a:pt x="-115" y="212999"/>
                </a:lnTo>
                <a:close/>
              </a:path>
            </a:pathLst>
          </a:custGeom>
          <a:solidFill>
            <a:schemeClr val="tx1"/>
          </a:solidFill>
        </p:spPr>
        <p:txBody>
          <a:bodyPr lIns="91440" tIns="45720" rIns="91440" bIns="4572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a:ln>
                  <a:noFill/>
                </a:ln>
                <a:solidFill>
                  <a:prstClr val="white"/>
                </a:solidFill>
                <a:effectLst/>
                <a:uLnTx/>
                <a:uFillTx/>
                <a:latin typeface="Arial"/>
                <a:ea typeface="ＭＳ Ｐゴシック" charset="0"/>
                <a:cs typeface="Times New Roman" pitchFamily="18" charset="0"/>
              </a:rPr>
              <a:t>The World Bank Group</a:t>
            </a:r>
          </a:p>
        </p:txBody>
      </p:sp>
      <p:sp>
        <p:nvSpPr>
          <p:cNvPr id="129" name="TextBox 128">
            <a:extLst>
              <a:ext uri="{FF2B5EF4-FFF2-40B4-BE49-F238E27FC236}">
                <a16:creationId xmlns:a16="http://schemas.microsoft.com/office/drawing/2014/main" id="{8B3EFE8D-0BC8-30A0-0BA8-FACCA32563A6}"/>
              </a:ext>
            </a:extLst>
          </p:cNvPr>
          <p:cNvSpPr txBox="1"/>
          <p:nvPr/>
        </p:nvSpPr>
        <p:spPr>
          <a:xfrm>
            <a:off x="374630" y="4377440"/>
            <a:ext cx="1060901" cy="1223412"/>
          </a:xfrm>
          <a:prstGeom prst="rect">
            <a:avLst/>
          </a:prstGeom>
          <a:solidFill>
            <a:schemeClr val="bg1">
              <a:lumMod val="95000"/>
            </a:schemeClr>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002345"/>
                </a:solidFill>
                <a:effectLst/>
                <a:uLnTx/>
                <a:uFillTx/>
                <a:latin typeface="Arial"/>
                <a:ea typeface="ＭＳ Ｐゴシック" charset="0"/>
                <a:cs typeface="Times New Roman" pitchFamily="18" charset="0"/>
              </a:rPr>
              <a:t>Loans to middle-income and credit-worthy low-income country governments</a:t>
            </a:r>
          </a:p>
        </p:txBody>
      </p:sp>
      <p:sp>
        <p:nvSpPr>
          <p:cNvPr id="130" name="TextBox 129">
            <a:extLst>
              <a:ext uri="{FF2B5EF4-FFF2-40B4-BE49-F238E27FC236}">
                <a16:creationId xmlns:a16="http://schemas.microsoft.com/office/drawing/2014/main" id="{AE5561F5-D36D-2819-049D-10DC878E43BE}"/>
              </a:ext>
            </a:extLst>
          </p:cNvPr>
          <p:cNvSpPr txBox="1"/>
          <p:nvPr/>
        </p:nvSpPr>
        <p:spPr>
          <a:xfrm>
            <a:off x="1469855" y="4377440"/>
            <a:ext cx="1060901" cy="1223412"/>
          </a:xfrm>
          <a:prstGeom prst="rect">
            <a:avLst/>
          </a:prstGeom>
          <a:solidFill>
            <a:schemeClr val="bg1">
              <a:lumMod val="95000"/>
            </a:schemeClr>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002345"/>
                </a:solidFill>
                <a:effectLst/>
                <a:uLnTx/>
                <a:uFillTx/>
                <a:latin typeface="Arial"/>
                <a:ea typeface="ＭＳ Ｐゴシック" charset="0"/>
                <a:cs typeface="Times New Roman" pitchFamily="18" charset="0"/>
              </a:rPr>
              <a:t>Interest-free loans and grants to governments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002345"/>
                </a:solidFill>
                <a:effectLst/>
                <a:uLnTx/>
                <a:uFillTx/>
                <a:latin typeface="Arial"/>
                <a:ea typeface="ＭＳ Ｐゴシック" charset="0"/>
                <a:cs typeface="Times New Roman" pitchFamily="18" charset="0"/>
              </a:rPr>
              <a:t>of poorest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002345"/>
                </a:solidFill>
                <a:effectLst/>
                <a:uLnTx/>
                <a:uFillTx/>
                <a:latin typeface="Arial"/>
                <a:ea typeface="ＭＳ Ｐゴシック" charset="0"/>
                <a:cs typeface="Times New Roman" pitchFamily="18" charset="0"/>
              </a:rPr>
              <a:t>Countries</a:t>
            </a:r>
          </a:p>
        </p:txBody>
      </p:sp>
      <p:sp>
        <p:nvSpPr>
          <p:cNvPr id="131" name="TextBox 130">
            <a:extLst>
              <a:ext uri="{FF2B5EF4-FFF2-40B4-BE49-F238E27FC236}">
                <a16:creationId xmlns:a16="http://schemas.microsoft.com/office/drawing/2014/main" id="{F3856C2F-70C8-C175-8D21-7AE8C1E85AFE}"/>
              </a:ext>
            </a:extLst>
          </p:cNvPr>
          <p:cNvSpPr txBox="1"/>
          <p:nvPr/>
        </p:nvSpPr>
        <p:spPr>
          <a:xfrm>
            <a:off x="2565080" y="4377439"/>
            <a:ext cx="1060901" cy="1217589"/>
          </a:xfrm>
          <a:prstGeom prst="rect">
            <a:avLst/>
          </a:prstGeom>
          <a:solidFill>
            <a:schemeClr val="bg1">
              <a:lumMod val="95000"/>
            </a:schemeClr>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a:ln>
                  <a:noFill/>
                </a:ln>
                <a:solidFill>
                  <a:srgbClr val="00B0F0"/>
                </a:solidFill>
                <a:effectLst/>
                <a:uLnTx/>
                <a:uFillTx/>
                <a:latin typeface="Arial"/>
                <a:ea typeface="ＭＳ Ｐゴシック" charset="0"/>
                <a:cs typeface="Times New Roman" pitchFamily="18" charset="0"/>
              </a:rPr>
              <a:t>Solutions 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a:ln>
                  <a:noFill/>
                </a:ln>
                <a:solidFill>
                  <a:srgbClr val="00B0F0"/>
                </a:solidFill>
                <a:effectLst/>
                <a:uLnTx/>
                <a:uFillTx/>
                <a:latin typeface="Arial"/>
                <a:ea typeface="ＭＳ Ｐゴシック" charset="0"/>
                <a:cs typeface="Times New Roman" pitchFamily="18" charset="0"/>
              </a:rPr>
              <a:t>private sector development</a:t>
            </a:r>
            <a:endParaRPr kumimoji="0" lang="en-US" sz="1050" b="1" i="0" u="none" strike="noStrike" kern="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32" name="TextBox 131">
            <a:extLst>
              <a:ext uri="{FF2B5EF4-FFF2-40B4-BE49-F238E27FC236}">
                <a16:creationId xmlns:a16="http://schemas.microsoft.com/office/drawing/2014/main" id="{ACC23002-9927-5BDE-9464-B0D6386FBB04}"/>
              </a:ext>
            </a:extLst>
          </p:cNvPr>
          <p:cNvSpPr txBox="1"/>
          <p:nvPr/>
        </p:nvSpPr>
        <p:spPr>
          <a:xfrm>
            <a:off x="3660305" y="4377440"/>
            <a:ext cx="1060901" cy="1217588"/>
          </a:xfrm>
          <a:prstGeom prst="rect">
            <a:avLst/>
          </a:prstGeom>
          <a:solidFill>
            <a:schemeClr val="bg1">
              <a:lumMod val="95000"/>
            </a:schemeClr>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2345"/>
                </a:solidFill>
                <a:effectLst/>
                <a:uLnTx/>
                <a:uFillTx/>
                <a:latin typeface="Arial"/>
                <a:ea typeface="ＭＳ Ｐゴシック" charset="0"/>
                <a:cs typeface="Times New Roman" pitchFamily="18" charset="0"/>
              </a:rPr>
              <a:t>Guarantees of private sector investments’ non-commercial risks </a:t>
            </a:r>
          </a:p>
        </p:txBody>
      </p:sp>
      <p:sp>
        <p:nvSpPr>
          <p:cNvPr id="133" name="TextBox 132">
            <a:extLst>
              <a:ext uri="{FF2B5EF4-FFF2-40B4-BE49-F238E27FC236}">
                <a16:creationId xmlns:a16="http://schemas.microsoft.com/office/drawing/2014/main" id="{52F7A69B-FFB1-6E51-990A-332D24C5E9F5}"/>
              </a:ext>
            </a:extLst>
          </p:cNvPr>
          <p:cNvSpPr txBox="1"/>
          <p:nvPr/>
        </p:nvSpPr>
        <p:spPr>
          <a:xfrm>
            <a:off x="4755531" y="4377440"/>
            <a:ext cx="1060901" cy="1217588"/>
          </a:xfrm>
          <a:prstGeom prst="rect">
            <a:avLst/>
          </a:prstGeom>
          <a:solidFill>
            <a:schemeClr val="bg1">
              <a:lumMod val="95000"/>
            </a:schemeClr>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002345"/>
                </a:solidFill>
                <a:effectLst/>
                <a:uLnTx/>
                <a:uFillTx/>
                <a:latin typeface="Arial"/>
                <a:ea typeface="ＭＳ Ｐゴシック" charset="0"/>
                <a:cs typeface="Times New Roman" pitchFamily="18" charset="0"/>
              </a:rPr>
              <a:t>Conciliation and arbitration of investment disputes</a:t>
            </a:r>
          </a:p>
        </p:txBody>
      </p:sp>
      <p:sp>
        <p:nvSpPr>
          <p:cNvPr id="134" name="TextBox 133">
            <a:extLst>
              <a:ext uri="{FF2B5EF4-FFF2-40B4-BE49-F238E27FC236}">
                <a16:creationId xmlns:a16="http://schemas.microsoft.com/office/drawing/2014/main" id="{568719B0-2AE6-9E63-1A07-51EE54822A7F}"/>
              </a:ext>
            </a:extLst>
          </p:cNvPr>
          <p:cNvSpPr txBox="1"/>
          <p:nvPr/>
        </p:nvSpPr>
        <p:spPr>
          <a:xfrm>
            <a:off x="374631" y="3734041"/>
            <a:ext cx="5441801" cy="430887"/>
          </a:xfrm>
          <a:prstGeom prst="rect">
            <a:avLst/>
          </a:prstGeom>
          <a:solidFill>
            <a:schemeClr val="bg2">
              <a:lumMod val="10000"/>
              <a:lumOff val="90000"/>
            </a:schemeClr>
          </a:solid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In working to </a:t>
            </a:r>
            <a:r>
              <a:rPr kumimoji="0" lang="en-US" sz="11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end extreme poverty </a:t>
            </a:r>
            <a:r>
              <a:rPr kumimoji="0" lang="en-US" sz="110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and </a:t>
            </a:r>
            <a:r>
              <a:rPr kumimoji="0" lang="en-US" sz="11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boost shared prosperity</a:t>
            </a:r>
            <a:r>
              <a:rPr kumimoji="0" lang="en-US" sz="110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 IFC collaborates closely with other members of the World Bank Group</a:t>
            </a:r>
          </a:p>
        </p:txBody>
      </p:sp>
      <p:sp>
        <p:nvSpPr>
          <p:cNvPr id="135" name="Title 1">
            <a:extLst>
              <a:ext uri="{FF2B5EF4-FFF2-40B4-BE49-F238E27FC236}">
                <a16:creationId xmlns:a16="http://schemas.microsoft.com/office/drawing/2014/main" id="{E8CAD34A-0847-D4F9-DF40-4C2480BDE8B8}"/>
              </a:ext>
            </a:extLst>
          </p:cNvPr>
          <p:cNvSpPr txBox="1">
            <a:spLocks/>
          </p:cNvSpPr>
          <p:nvPr/>
        </p:nvSpPr>
        <p:spPr bwMode="auto">
          <a:xfrm>
            <a:off x="374630" y="393499"/>
            <a:ext cx="11642103" cy="393050"/>
          </a:xfrm>
          <a:prstGeom prst="rect">
            <a:avLst/>
          </a:prstGeom>
          <a:noFill/>
          <a:ln w="9525">
            <a:noFill/>
            <a:miter lim="800000"/>
            <a:headEnd/>
            <a:tailEnd/>
          </a:ln>
        </p:spPr>
        <p:txBody>
          <a:bodyPr vert="horz" wrap="square" lIns="0" tIns="0" rIns="0" bIns="0" numCol="1" anchor="b" anchorCtr="0" compatLnSpc="1">
            <a:prstTxWarp prst="textNoShape">
              <a:avLst/>
            </a:prstTxWarp>
            <a:noAutofit/>
          </a:bodyPr>
          <a:lstStyle>
            <a:lvl1pPr algn="l" rtl="0" eaLnBrk="1" fontAlgn="base" hangingPunct="1">
              <a:spcBef>
                <a:spcPct val="0"/>
              </a:spcBef>
              <a:spcAft>
                <a:spcPct val="0"/>
              </a:spcAft>
              <a:buFont typeface="Arial" charset="0"/>
              <a:defRPr sz="2200" b="1" cap="all" baseline="0">
                <a:solidFill>
                  <a:schemeClr val="tx1"/>
                </a:solidFill>
                <a:latin typeface="+mj-lt"/>
                <a:ea typeface="ＭＳ Ｐゴシック" charset="0"/>
                <a:cs typeface="Arial" panose="020B0604020202020204" pitchFamily="34" charset="0"/>
              </a:defRPr>
            </a:lvl1pPr>
            <a:lvl2pPr algn="l" rtl="0" eaLnBrk="1" fontAlgn="base" hangingPunct="1">
              <a:spcBef>
                <a:spcPct val="0"/>
              </a:spcBef>
              <a:spcAft>
                <a:spcPct val="0"/>
              </a:spcAft>
              <a:buFont typeface="Arial" charset="0"/>
              <a:defRPr sz="2200">
                <a:solidFill>
                  <a:srgbClr val="595959"/>
                </a:solidFill>
                <a:latin typeface="Arial" charset="0"/>
                <a:ea typeface="ＭＳ Ｐゴシック" charset="0"/>
              </a:defRPr>
            </a:lvl2pPr>
            <a:lvl3pPr algn="l" rtl="0" eaLnBrk="1" fontAlgn="base" hangingPunct="1">
              <a:spcBef>
                <a:spcPct val="0"/>
              </a:spcBef>
              <a:spcAft>
                <a:spcPct val="0"/>
              </a:spcAft>
              <a:buFont typeface="Arial" charset="0"/>
              <a:defRPr sz="2200">
                <a:solidFill>
                  <a:srgbClr val="595959"/>
                </a:solidFill>
                <a:latin typeface="Arial" charset="0"/>
                <a:ea typeface="ＭＳ Ｐゴシック" charset="0"/>
              </a:defRPr>
            </a:lvl3pPr>
            <a:lvl4pPr algn="l" rtl="0" eaLnBrk="1" fontAlgn="base" hangingPunct="1">
              <a:spcBef>
                <a:spcPct val="0"/>
              </a:spcBef>
              <a:spcAft>
                <a:spcPct val="0"/>
              </a:spcAft>
              <a:buFont typeface="Arial" charset="0"/>
              <a:defRPr sz="2200">
                <a:solidFill>
                  <a:srgbClr val="595959"/>
                </a:solidFill>
                <a:latin typeface="Arial" charset="0"/>
                <a:ea typeface="ＭＳ Ｐゴシック" charset="0"/>
              </a:defRPr>
            </a:lvl4pPr>
            <a:lvl5pPr algn="l" rtl="0" eaLnBrk="1" fontAlgn="base" hangingPunct="1">
              <a:spcBef>
                <a:spcPct val="0"/>
              </a:spcBef>
              <a:spcAft>
                <a:spcPct val="0"/>
              </a:spcAft>
              <a:buFont typeface="Arial" charset="0"/>
              <a:defRPr sz="2200">
                <a:solidFill>
                  <a:srgbClr val="595959"/>
                </a:solidFill>
                <a:latin typeface="Arial" charset="0"/>
                <a:ea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sz="1800" b="1" i="0" u="none" strike="noStrike" kern="1200" cap="all" spc="0" normalizeH="0" baseline="0" noProof="0">
                <a:ln>
                  <a:noFill/>
                </a:ln>
                <a:solidFill>
                  <a:srgbClr val="002345"/>
                </a:solidFill>
                <a:effectLst/>
                <a:uLnTx/>
                <a:uFillTx/>
                <a:latin typeface="Arial"/>
                <a:ea typeface="ＭＳ Ｐゴシック" charset="0"/>
                <a:cs typeface="Arial" panose="020B0604020202020204" pitchFamily="34" charset="0"/>
              </a:rPr>
              <a:t>IFC: A Member of </a:t>
            </a:r>
            <a:r>
              <a:rPr kumimoji="0" lang="en-US" sz="1800" b="1" i="0" u="none" strike="noStrike" kern="1200" cap="all" spc="0" normalizeH="0" baseline="0" noProof="0">
                <a:ln>
                  <a:noFill/>
                </a:ln>
                <a:solidFill>
                  <a:srgbClr val="00AEEF"/>
                </a:solidFill>
                <a:effectLst/>
                <a:uLnTx/>
                <a:uFillTx/>
                <a:latin typeface="Arial"/>
                <a:ea typeface="ＭＳ Ｐゴシック" charset="0"/>
                <a:cs typeface="Arial" panose="020B0604020202020204" pitchFamily="34" charset="0"/>
              </a:rPr>
              <a:t>the World Bank Group </a:t>
            </a:r>
            <a:endParaRPr kumimoji="0" lang="en-US" sz="1800" b="1" i="0" u="none" strike="noStrike" kern="0" cap="all" spc="0" normalizeH="0" baseline="0" noProof="0">
              <a:ln>
                <a:noFill/>
              </a:ln>
              <a:solidFill>
                <a:srgbClr val="00AEEF"/>
              </a:solidFill>
              <a:effectLst/>
              <a:uLnTx/>
              <a:uFillTx/>
              <a:latin typeface="Arial"/>
              <a:ea typeface="ＭＳ Ｐゴシック" charset="0"/>
              <a:cs typeface="Arial" panose="020B0604020202020204" pitchFamily="34" charset="0"/>
            </a:endParaRPr>
          </a:p>
        </p:txBody>
      </p:sp>
      <p:pic>
        <p:nvPicPr>
          <p:cNvPr id="136" name="Picture 135" descr="http://intresources.worldbank.org/INTGSDGRAPHICSMAPDESIGN/Resources/285524-1397514004752/9538203-1397514029243/MIGA-vertical-RGB-web.jpg">
            <a:extLst>
              <a:ext uri="{FF2B5EF4-FFF2-40B4-BE49-F238E27FC236}">
                <a16:creationId xmlns:a16="http://schemas.microsoft.com/office/drawing/2014/main" id="{7CE5DC50-06EE-5297-4176-2CD82B150817}"/>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3893" b="-1"/>
          <a:stretch/>
        </p:blipFill>
        <p:spPr bwMode="auto">
          <a:xfrm>
            <a:off x="3530813" y="5776690"/>
            <a:ext cx="770098" cy="324737"/>
          </a:xfrm>
          <a:prstGeom prst="rect">
            <a:avLst/>
          </a:prstGeom>
          <a:noFill/>
          <a:extLst>
            <a:ext uri="{909E8E84-426E-40dd-AFC4-6F175D3DCCD1}">
              <a14:hiddenFill xmlns:a14="http://schemas.microsoft.com/office/drawing/2010/main" xmlns="">
                <a:solidFill>
                  <a:srgbClr val="FFFFFF"/>
                </a:solidFill>
              </a14:hiddenFill>
            </a:ext>
          </a:extLst>
        </p:spPr>
      </p:pic>
      <p:pic>
        <p:nvPicPr>
          <p:cNvPr id="137" name="Picture 6" descr="http://upload.wikimedia.org/wikipedia/en/7/7e/International_Centre_for_Settlement_of_Investment_Disputes_Logo.jpg">
            <a:extLst>
              <a:ext uri="{FF2B5EF4-FFF2-40B4-BE49-F238E27FC236}">
                <a16:creationId xmlns:a16="http://schemas.microsoft.com/office/drawing/2014/main" id="{699715B1-699B-C388-6DB6-5DBDEFD9B40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70344" y="5799885"/>
            <a:ext cx="859554" cy="278345"/>
          </a:xfrm>
          <a:prstGeom prst="rect">
            <a:avLst/>
          </a:prstGeom>
          <a:noFill/>
          <a:extLst>
            <a:ext uri="{909E8E84-426E-40dd-AFC4-6F175D3DCCD1}">
              <a14:hiddenFill xmlns:a14="http://schemas.microsoft.com/office/drawing/2010/main" xmlns="">
                <a:solidFill>
                  <a:srgbClr val="FFFFFF"/>
                </a:solidFill>
              </a14:hiddenFill>
            </a:ext>
          </a:extLst>
        </p:spPr>
      </p:pic>
      <p:pic>
        <p:nvPicPr>
          <p:cNvPr id="138" name="Picture 137" descr="A close up of a logo&#10;&#10;Description automatically generated">
            <a:extLst>
              <a:ext uri="{FF2B5EF4-FFF2-40B4-BE49-F238E27FC236}">
                <a16:creationId xmlns:a16="http://schemas.microsoft.com/office/drawing/2014/main" id="{0001B0C2-9BE4-63D3-C967-463A85D8C2C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0064" y="5755003"/>
            <a:ext cx="776685" cy="438711"/>
          </a:xfrm>
          <a:prstGeom prst="rect">
            <a:avLst/>
          </a:prstGeom>
        </p:spPr>
      </p:pic>
      <p:pic>
        <p:nvPicPr>
          <p:cNvPr id="139" name="Picture 138" descr="A picture containing drawing&#10;&#10;Description automatically generated">
            <a:extLst>
              <a:ext uri="{FF2B5EF4-FFF2-40B4-BE49-F238E27FC236}">
                <a16:creationId xmlns:a16="http://schemas.microsoft.com/office/drawing/2014/main" id="{5A7A4E06-BE0D-5235-78AF-A1C906BB36D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666582" y="5755003"/>
            <a:ext cx="446959" cy="402591"/>
          </a:xfrm>
          <a:prstGeom prst="rect">
            <a:avLst/>
          </a:prstGeom>
        </p:spPr>
      </p:pic>
      <p:pic>
        <p:nvPicPr>
          <p:cNvPr id="140" name="Picture 139">
            <a:extLst>
              <a:ext uri="{FF2B5EF4-FFF2-40B4-BE49-F238E27FC236}">
                <a16:creationId xmlns:a16="http://schemas.microsoft.com/office/drawing/2014/main" id="{C7FEF871-5DC4-D41F-D2FD-213E323B7656}"/>
              </a:ext>
            </a:extLst>
          </p:cNvPr>
          <p:cNvPicPr>
            <a:picLocks noChangeAspect="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2223321" y="5768716"/>
            <a:ext cx="1365820" cy="891766"/>
          </a:xfrm>
          <a:prstGeom prst="rect">
            <a:avLst/>
          </a:prstGeom>
        </p:spPr>
      </p:pic>
      <p:pic>
        <p:nvPicPr>
          <p:cNvPr id="141" name="Picture 2" descr="C:\Users\wb469958\Documents\WGB_Logo-English\Horizontal\WBG_Horizontal_Color\jpeg\WBG_Horizontal-RGB-high.jpg">
            <a:extLst>
              <a:ext uri="{FF2B5EF4-FFF2-40B4-BE49-F238E27FC236}">
                <a16:creationId xmlns:a16="http://schemas.microsoft.com/office/drawing/2014/main" id="{8E70A745-67C3-CCB4-9F3A-0DB32E912FB9}"/>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1807984" y="1719587"/>
            <a:ext cx="2196493" cy="430887"/>
          </a:xfrm>
          <a:prstGeom prst="rect">
            <a:avLst/>
          </a:prstGeom>
          <a:noFill/>
          <a:extLst>
            <a:ext uri="{909E8E84-426E-40DD-AFC4-6F175D3DCCD1}">
              <a14:hiddenFill xmlns:a14="http://schemas.microsoft.com/office/drawing/2010/main">
                <a:solidFill>
                  <a:srgbClr val="FFFFFF"/>
                </a:solidFill>
              </a14:hiddenFill>
            </a:ext>
          </a:extLst>
        </p:spPr>
      </p:pic>
      <p:sp>
        <p:nvSpPr>
          <p:cNvPr id="142" name="Rectangle: Rounded Corners 141">
            <a:extLst>
              <a:ext uri="{FF2B5EF4-FFF2-40B4-BE49-F238E27FC236}">
                <a16:creationId xmlns:a16="http://schemas.microsoft.com/office/drawing/2014/main" id="{72ECEEED-5C07-7005-9A14-214D4F0B8363}"/>
              </a:ext>
            </a:extLst>
          </p:cNvPr>
          <p:cNvSpPr/>
          <p:nvPr/>
        </p:nvSpPr>
        <p:spPr>
          <a:xfrm>
            <a:off x="6821122" y="2332112"/>
            <a:ext cx="1798803" cy="993150"/>
          </a:xfrm>
          <a:prstGeom prst="roundRect">
            <a:avLst>
              <a:gd name="adj" fmla="val 8133"/>
            </a:avLst>
          </a:prstGeom>
          <a:solidFill>
            <a:srgbClr val="F3F3F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marR="0" lvl="0" indent="0" algn="ctr" defTabSz="914400" rtl="0" eaLnBrk="1" fontAlgn="base" latinLnBrk="0" hangingPunct="1">
              <a:lnSpc>
                <a:spcPct val="100000"/>
              </a:lnSpc>
              <a:spcBef>
                <a:spcPct val="0"/>
              </a:spcBef>
              <a:spcAft>
                <a:spcPct val="0"/>
              </a:spcAft>
              <a:buClr>
                <a:srgbClr val="FFFFFF"/>
              </a:buClr>
              <a:buSzPts val="5100"/>
              <a:buFontTx/>
              <a:buNone/>
              <a:tabLst/>
              <a:defRPr/>
            </a:pPr>
            <a:r>
              <a:rPr kumimoji="0" lang="en-US" altLang="en-US" sz="2800" b="1" i="0" u="none" strike="noStrike" kern="1200" cap="none" spc="0" normalizeH="0" baseline="0" noProof="0">
                <a:ln>
                  <a:noFill/>
                </a:ln>
                <a:solidFill>
                  <a:srgbClr val="002345"/>
                </a:solidFill>
                <a:effectLst/>
                <a:uLnTx/>
                <a:uFillTx/>
                <a:latin typeface="Arial"/>
                <a:ea typeface="+mn-ea"/>
                <a:cs typeface="Arial" panose="020B0604020202020204" pitchFamily="34" charset="0"/>
                <a:sym typeface="Montserrat" panose="02000505000000020004" pitchFamily="2" charset="0"/>
              </a:rPr>
              <a:t>$390+</a:t>
            </a:r>
            <a:endParaRPr kumimoji="0" lang="en-US" altLang="en-US" sz="2800" b="1" i="0" u="none" strike="noStrike" kern="0" cap="none" spc="0" normalizeH="0" baseline="0" noProof="0">
              <a:ln>
                <a:noFill/>
              </a:ln>
              <a:solidFill>
                <a:srgbClr val="002345"/>
              </a:solidFill>
              <a:effectLst/>
              <a:uLnTx/>
              <a:uFillTx/>
              <a:latin typeface="Arial"/>
              <a:ea typeface="+mn-ea"/>
              <a:cs typeface="Arial" panose="020B0604020202020204" pitchFamily="34" charset="0"/>
              <a:sym typeface="Montserrat" panose="02000505000000020004" pitchFamily="2" charset="0"/>
            </a:endParaRPr>
          </a:p>
          <a:p>
            <a:pPr marL="117475" marR="0" lvl="0" indent="0" algn="ctr" defTabSz="914400" rtl="0" eaLnBrk="1" fontAlgn="base" latinLnBrk="0" hangingPunct="1">
              <a:lnSpc>
                <a:spcPct val="100000"/>
              </a:lnSpc>
              <a:spcBef>
                <a:spcPct val="0"/>
              </a:spcBef>
              <a:spcAft>
                <a:spcPct val="0"/>
              </a:spcAft>
              <a:buClr>
                <a:srgbClr val="FFFFFF"/>
              </a:buClr>
              <a:buSzPts val="5100"/>
              <a:buFontTx/>
              <a:buNone/>
              <a:tabLst/>
              <a:defRPr/>
            </a:pPr>
            <a:r>
              <a:rPr kumimoji="0" lang="en-US" altLang="en-US" sz="1000" b="1" i="0" u="none" strike="noStrike" kern="1200" cap="none" spc="0" normalizeH="0" baseline="0" noProof="0">
                <a:ln>
                  <a:noFill/>
                </a:ln>
                <a:solidFill>
                  <a:srgbClr val="03336E"/>
                </a:solidFill>
                <a:effectLst/>
                <a:uLnTx/>
                <a:uFillTx/>
                <a:latin typeface="Arial"/>
                <a:ea typeface="+mn-ea"/>
                <a:cs typeface="Arial" panose="020B0604020202020204" pitchFamily="34" charset="0"/>
                <a:sym typeface="Arial" panose="020B0604020202020204" pitchFamily="34" charset="0"/>
              </a:rPr>
              <a:t>billion invested in </a:t>
            </a:r>
          </a:p>
          <a:p>
            <a:pPr marL="117475" marR="0" lvl="0" indent="0" algn="ctr" defTabSz="914400" rtl="0" eaLnBrk="1" fontAlgn="base" latinLnBrk="0" hangingPunct="1">
              <a:lnSpc>
                <a:spcPct val="100000"/>
              </a:lnSpc>
              <a:spcBef>
                <a:spcPct val="0"/>
              </a:spcBef>
              <a:spcAft>
                <a:spcPct val="0"/>
              </a:spcAft>
              <a:buClr>
                <a:srgbClr val="FFFFFF"/>
              </a:buClr>
              <a:buSzPts val="5100"/>
              <a:buFontTx/>
              <a:buNone/>
              <a:tabLst/>
              <a:defRPr/>
            </a:pPr>
            <a:r>
              <a:rPr kumimoji="0" lang="en-US" altLang="en-US" sz="1000" b="1" i="0" u="none" strike="noStrike" kern="1200" cap="none" spc="0" normalizeH="0" baseline="0" noProof="0">
                <a:ln>
                  <a:noFill/>
                </a:ln>
                <a:solidFill>
                  <a:srgbClr val="03336E"/>
                </a:solidFill>
                <a:effectLst/>
                <a:uLnTx/>
                <a:uFillTx/>
                <a:latin typeface="Arial"/>
                <a:ea typeface="+mn-ea"/>
                <a:cs typeface="Arial" panose="020B0604020202020204" pitchFamily="34" charset="0"/>
                <a:sym typeface="Arial" panose="020B0604020202020204" pitchFamily="34" charset="0"/>
              </a:rPr>
              <a:t>emerging markets since 1956</a:t>
            </a:r>
            <a:endParaRPr kumimoji="0" lang="en-US" altLang="en-US" sz="1100" b="1" i="0" u="none" strike="noStrike" kern="0" cap="none" spc="0" normalizeH="0" baseline="0" noProof="0">
              <a:ln>
                <a:noFill/>
              </a:ln>
              <a:solidFill>
                <a:srgbClr val="03336E"/>
              </a:solidFill>
              <a:effectLst/>
              <a:uLnTx/>
              <a:uFillTx/>
              <a:latin typeface="Arial"/>
              <a:ea typeface="+mn-ea"/>
              <a:cs typeface="Arial" panose="020B0604020202020204" pitchFamily="34" charset="0"/>
              <a:sym typeface="Arial" panose="020B0604020202020204" pitchFamily="34" charset="0"/>
            </a:endParaRPr>
          </a:p>
        </p:txBody>
      </p:sp>
      <p:sp>
        <p:nvSpPr>
          <p:cNvPr id="143" name="Rectangle: Rounded Corners 142">
            <a:extLst>
              <a:ext uri="{FF2B5EF4-FFF2-40B4-BE49-F238E27FC236}">
                <a16:creationId xmlns:a16="http://schemas.microsoft.com/office/drawing/2014/main" id="{3128874B-ABF8-1480-6D04-28C40EB3785A}"/>
              </a:ext>
            </a:extLst>
          </p:cNvPr>
          <p:cNvSpPr/>
          <p:nvPr/>
        </p:nvSpPr>
        <p:spPr>
          <a:xfrm>
            <a:off x="8400109" y="3483071"/>
            <a:ext cx="1798803" cy="993150"/>
          </a:xfrm>
          <a:prstGeom prst="roundRect">
            <a:avLst>
              <a:gd name="adj" fmla="val 8133"/>
            </a:avLst>
          </a:prstGeom>
          <a:solidFill>
            <a:srgbClr val="F3F3F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17475" marR="0" lvl="0" indent="0" algn="ctr" defTabSz="914400" rtl="0" eaLnBrk="1" fontAlgn="base" latinLnBrk="0" hangingPunct="1">
              <a:lnSpc>
                <a:spcPct val="100000"/>
              </a:lnSpc>
              <a:spcBef>
                <a:spcPct val="0"/>
              </a:spcBef>
              <a:spcAft>
                <a:spcPct val="0"/>
              </a:spcAft>
              <a:buClr>
                <a:srgbClr val="FFFFFF"/>
              </a:buClr>
              <a:buSzPts val="5100"/>
              <a:buFontTx/>
              <a:buNone/>
              <a:tabLst/>
              <a:defRPr/>
            </a:pPr>
            <a:r>
              <a:rPr kumimoji="0" lang="en-US" altLang="en-US" sz="2000" b="1" i="0" u="none" strike="noStrike" kern="1200" cap="none" spc="0" normalizeH="0" baseline="0" noProof="0">
                <a:ln>
                  <a:noFill/>
                </a:ln>
                <a:solidFill>
                  <a:srgbClr val="0072A0"/>
                </a:solidFill>
                <a:effectLst/>
                <a:uLnTx/>
                <a:uFillTx/>
                <a:latin typeface="Arial"/>
                <a:ea typeface="+mn-ea"/>
                <a:cs typeface="Arial"/>
                <a:sym typeface="Montserrat" panose="02000505000000020004" pitchFamily="2" charset="0"/>
              </a:rPr>
              <a:t>AAA/Aaa</a:t>
            </a:r>
            <a:endParaRPr kumimoji="0" lang="en-US" altLang="en-US" sz="2000" b="1" i="0" u="none" strike="noStrike" kern="1200" cap="none" spc="0" normalizeH="0" baseline="0" noProof="0">
              <a:ln>
                <a:noFill/>
              </a:ln>
              <a:solidFill>
                <a:srgbClr val="0072A0"/>
              </a:solidFill>
              <a:effectLst/>
              <a:uLnTx/>
              <a:uFillTx/>
              <a:latin typeface="Arial"/>
              <a:ea typeface="+mn-ea"/>
              <a:cs typeface="Arial" panose="020B0604020202020204" pitchFamily="34" charset="0"/>
              <a:sym typeface="Montserrat" panose="02000505000000020004" pitchFamily="2" charset="0"/>
            </a:endParaRPr>
          </a:p>
          <a:p>
            <a:pPr marL="117475"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3336E"/>
                </a:solidFill>
                <a:effectLst/>
                <a:uLnTx/>
                <a:uFillTx/>
                <a:latin typeface="Arial"/>
                <a:ea typeface="+mn-ea"/>
                <a:cs typeface="Arial"/>
                <a:sym typeface="Arial" panose="020B0604020202020204" pitchFamily="34" charset="0"/>
              </a:rPr>
              <a:t>S&amp;P/Moody’s Rating</a:t>
            </a:r>
            <a:endParaRPr kumimoji="0" lang="en-US" sz="1100" b="1" i="0" u="none" strike="noStrike" kern="1200" cap="none" spc="0" normalizeH="0" baseline="0" noProof="0">
              <a:ln>
                <a:noFill/>
              </a:ln>
              <a:solidFill>
                <a:prstClr val="white"/>
              </a:solidFill>
              <a:effectLst/>
              <a:uLnTx/>
              <a:uFillTx/>
              <a:latin typeface="Arial"/>
              <a:ea typeface="+mn-ea"/>
              <a:cs typeface="+mn-cs"/>
            </a:endParaRPr>
          </a:p>
        </p:txBody>
      </p:sp>
      <p:sp>
        <p:nvSpPr>
          <p:cNvPr id="144" name="Rectangle: Rounded Corners 143">
            <a:extLst>
              <a:ext uri="{FF2B5EF4-FFF2-40B4-BE49-F238E27FC236}">
                <a16:creationId xmlns:a16="http://schemas.microsoft.com/office/drawing/2014/main" id="{3A13CAAC-69AD-7A44-3D91-9711A7F45987}"/>
              </a:ext>
            </a:extLst>
          </p:cNvPr>
          <p:cNvSpPr/>
          <p:nvPr/>
        </p:nvSpPr>
        <p:spPr>
          <a:xfrm>
            <a:off x="6817760" y="4623522"/>
            <a:ext cx="1798803" cy="993150"/>
          </a:xfrm>
          <a:prstGeom prst="roundRect">
            <a:avLst>
              <a:gd name="adj" fmla="val 8133"/>
            </a:avLst>
          </a:prstGeom>
          <a:solidFill>
            <a:srgbClr val="F3F3F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90C3"/>
                </a:solidFill>
                <a:effectLst/>
                <a:uLnTx/>
                <a:uFillTx/>
                <a:latin typeface="Arial"/>
                <a:ea typeface="+mn-ea"/>
                <a:cs typeface="Arial"/>
                <a:sym typeface="Montserrat" panose="02000505000000020004" pitchFamily="2" charset="0"/>
              </a:rPr>
              <a:t>$69.5bn</a:t>
            </a:r>
          </a:p>
          <a:p>
            <a:pPr marL="117475" marR="0" lvl="0" indent="0" algn="ctr" defTabSz="914400" rtl="0" eaLnBrk="1" fontAlgn="base" latinLnBrk="0" hangingPunct="1">
              <a:lnSpc>
                <a:spcPct val="100000"/>
              </a:lnSpc>
              <a:spcBef>
                <a:spcPct val="0"/>
              </a:spcBef>
              <a:spcAft>
                <a:spcPct val="0"/>
              </a:spcAft>
              <a:buClr>
                <a:srgbClr val="FFFFFF"/>
              </a:buClr>
              <a:buSzPts val="5100"/>
              <a:buFontTx/>
              <a:buNone/>
              <a:tabLst/>
              <a:defRPr/>
            </a:pPr>
            <a:r>
              <a:rPr kumimoji="0" lang="en-US" sz="1050" b="1" i="0" u="none" strike="noStrike" kern="1200" cap="none" spc="0" normalizeH="0" baseline="0" noProof="0">
                <a:ln>
                  <a:noFill/>
                </a:ln>
                <a:solidFill>
                  <a:srgbClr val="03336E"/>
                </a:solidFill>
                <a:effectLst/>
                <a:uLnTx/>
                <a:uFillTx/>
                <a:latin typeface="Arial"/>
                <a:ea typeface="+mn-ea"/>
                <a:cs typeface="Arial" panose="020B0604020202020204" pitchFamily="34" charset="0"/>
                <a:sym typeface="Arial" panose="020B0604020202020204" pitchFamily="34" charset="0"/>
              </a:rPr>
              <a:t>Committed Portfolio</a:t>
            </a:r>
            <a:endParaRPr kumimoji="0" lang="en-US" sz="1050" b="1" i="0" u="none" strike="noStrike" kern="1200" cap="none" spc="0" normalizeH="0" baseline="0" noProof="0">
              <a:ln>
                <a:noFill/>
              </a:ln>
              <a:solidFill>
                <a:srgbClr val="03336E"/>
              </a:solidFill>
              <a:effectLst/>
              <a:uLnTx/>
              <a:uFillTx/>
              <a:latin typeface="Arial"/>
              <a:ea typeface="+mn-ea"/>
              <a:cs typeface="Arial" panose="020B0604020202020204" pitchFamily="34" charset="0"/>
            </a:endParaRPr>
          </a:p>
        </p:txBody>
      </p:sp>
      <p:sp>
        <p:nvSpPr>
          <p:cNvPr id="145" name="Rectangle: Rounded Corners 144">
            <a:extLst>
              <a:ext uri="{FF2B5EF4-FFF2-40B4-BE49-F238E27FC236}">
                <a16:creationId xmlns:a16="http://schemas.microsoft.com/office/drawing/2014/main" id="{F154A82A-78B2-B356-AC4F-F50B3085CF58}"/>
              </a:ext>
            </a:extLst>
          </p:cNvPr>
          <p:cNvSpPr/>
          <p:nvPr/>
        </p:nvSpPr>
        <p:spPr>
          <a:xfrm>
            <a:off x="9913133" y="2332112"/>
            <a:ext cx="1798803" cy="993150"/>
          </a:xfrm>
          <a:prstGeom prst="roundRect">
            <a:avLst>
              <a:gd name="adj" fmla="val 8133"/>
            </a:avLst>
          </a:prstGeom>
          <a:solidFill>
            <a:srgbClr val="F3F3F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marR="0" lvl="0" indent="0" algn="ctr" defTabSz="914400" rtl="0" eaLnBrk="1" fontAlgn="base" latinLnBrk="0" hangingPunct="1">
              <a:lnSpc>
                <a:spcPct val="100000"/>
              </a:lnSpc>
              <a:spcBef>
                <a:spcPct val="0"/>
              </a:spcBef>
              <a:spcAft>
                <a:spcPct val="0"/>
              </a:spcAft>
              <a:buClr>
                <a:srgbClr val="FFFFFF"/>
              </a:buClr>
              <a:buSzPts val="5100"/>
              <a:buFontTx/>
              <a:buNone/>
              <a:tabLst/>
              <a:defRPr/>
            </a:pPr>
            <a:r>
              <a:rPr kumimoji="0" lang="en-US" altLang="en-US" sz="2800" b="1" i="0" u="none" strike="noStrike" kern="1200" cap="none" spc="0" normalizeH="0" baseline="0" noProof="0">
                <a:ln>
                  <a:noFill/>
                </a:ln>
                <a:solidFill>
                  <a:srgbClr val="004870"/>
                </a:solidFill>
                <a:effectLst/>
                <a:uLnTx/>
                <a:uFillTx/>
                <a:latin typeface="Arial"/>
                <a:ea typeface="+mn-ea"/>
                <a:cs typeface="Arial" panose="020B0604020202020204" pitchFamily="34" charset="0"/>
                <a:sym typeface="Montserrat" panose="02000505000000020004" pitchFamily="2" charset="0"/>
              </a:rPr>
              <a:t>~4,400</a:t>
            </a:r>
            <a:endParaRPr kumimoji="0" lang="en-US" altLang="en-US" sz="2800" b="1" i="0" u="none" strike="noStrike" kern="0" cap="none" spc="0" normalizeH="0" baseline="0" noProof="0">
              <a:ln>
                <a:noFill/>
              </a:ln>
              <a:solidFill>
                <a:srgbClr val="004870"/>
              </a:solidFill>
              <a:effectLst/>
              <a:uLnTx/>
              <a:uFillTx/>
              <a:latin typeface="Arial"/>
              <a:ea typeface="+mn-ea"/>
              <a:cs typeface="Arial" panose="020B0604020202020204" pitchFamily="34" charset="0"/>
              <a:sym typeface="Montserrat" panose="02000505000000020004" pitchFamily="2" charset="0"/>
            </a:endParaRPr>
          </a:p>
          <a:p>
            <a:pPr marL="117475" marR="0" lvl="0" indent="0" algn="ctr" defTabSz="914400" rtl="0" eaLnBrk="1" fontAlgn="base" latinLnBrk="0" hangingPunct="1">
              <a:lnSpc>
                <a:spcPct val="100000"/>
              </a:lnSpc>
              <a:spcBef>
                <a:spcPct val="0"/>
              </a:spcBef>
              <a:spcAft>
                <a:spcPct val="0"/>
              </a:spcAft>
              <a:buClr>
                <a:srgbClr val="FFFFFF"/>
              </a:buClr>
              <a:buSzPts val="5100"/>
              <a:buFontTx/>
              <a:buNone/>
              <a:tabLst/>
              <a:defRPr/>
            </a:pPr>
            <a:r>
              <a:rPr kumimoji="0" lang="en-US" altLang="en-US" sz="1000" b="1" i="0" u="none" strike="noStrike" kern="1200" cap="none" spc="0" normalizeH="0" baseline="0" noProof="0">
                <a:ln>
                  <a:noFill/>
                </a:ln>
                <a:solidFill>
                  <a:srgbClr val="03336E"/>
                </a:solidFill>
                <a:effectLst/>
                <a:uLnTx/>
                <a:uFillTx/>
                <a:latin typeface="Arial"/>
                <a:ea typeface="+mn-ea"/>
                <a:cs typeface="Arial" panose="020B0604020202020204" pitchFamily="34" charset="0"/>
                <a:sym typeface="Arial" panose="020B0604020202020204" pitchFamily="34" charset="0"/>
              </a:rPr>
              <a:t>staff in 100+ offices </a:t>
            </a:r>
          </a:p>
          <a:p>
            <a:pPr marL="117475" marR="0" lvl="0" indent="0" algn="ctr" defTabSz="914400" rtl="0" eaLnBrk="1" fontAlgn="base" latinLnBrk="0" hangingPunct="1">
              <a:lnSpc>
                <a:spcPct val="100000"/>
              </a:lnSpc>
              <a:spcBef>
                <a:spcPct val="0"/>
              </a:spcBef>
              <a:spcAft>
                <a:spcPct val="0"/>
              </a:spcAft>
              <a:buClr>
                <a:srgbClr val="FFFFFF"/>
              </a:buClr>
              <a:buSzPts val="5100"/>
              <a:buFontTx/>
              <a:buNone/>
              <a:tabLst/>
              <a:defRPr/>
            </a:pPr>
            <a:r>
              <a:rPr kumimoji="0" lang="en-US" altLang="en-US" sz="1000" b="1" i="0" u="none" strike="noStrike" kern="1200" cap="none" spc="0" normalizeH="0" baseline="0" noProof="0">
                <a:ln>
                  <a:noFill/>
                </a:ln>
                <a:solidFill>
                  <a:srgbClr val="03336E"/>
                </a:solidFill>
                <a:effectLst/>
                <a:uLnTx/>
                <a:uFillTx/>
                <a:latin typeface="Arial"/>
                <a:ea typeface="+mn-ea"/>
                <a:cs typeface="Arial" panose="020B0604020202020204" pitchFamily="34" charset="0"/>
                <a:sym typeface="Arial" panose="020B0604020202020204" pitchFamily="34" charset="0"/>
              </a:rPr>
              <a:t>in 95+ countries.</a:t>
            </a:r>
          </a:p>
        </p:txBody>
      </p:sp>
      <p:sp>
        <p:nvSpPr>
          <p:cNvPr id="146" name="Rectangle: Rounded Corners 145">
            <a:extLst>
              <a:ext uri="{FF2B5EF4-FFF2-40B4-BE49-F238E27FC236}">
                <a16:creationId xmlns:a16="http://schemas.microsoft.com/office/drawing/2014/main" id="{7E29CEF6-0C78-49F8-3479-ADF737299AC6}"/>
              </a:ext>
            </a:extLst>
          </p:cNvPr>
          <p:cNvSpPr/>
          <p:nvPr/>
        </p:nvSpPr>
        <p:spPr>
          <a:xfrm>
            <a:off x="9913133" y="4616025"/>
            <a:ext cx="1798803" cy="993150"/>
          </a:xfrm>
          <a:prstGeom prst="roundRect">
            <a:avLst>
              <a:gd name="adj" fmla="val 8133"/>
            </a:avLst>
          </a:prstGeom>
          <a:solidFill>
            <a:srgbClr val="F3F3F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17475"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A9E0"/>
                </a:solidFill>
                <a:effectLst/>
                <a:uLnTx/>
                <a:uFillTx/>
                <a:latin typeface="Arial"/>
                <a:ea typeface="+mn-ea"/>
                <a:cs typeface="Arial"/>
                <a:sym typeface="Montserrat" panose="02000505000000020004" pitchFamily="2" charset="0"/>
              </a:rPr>
              <a:t>$31.7bn</a:t>
            </a:r>
            <a:endParaRPr kumimoji="0" lang="en-US" sz="2400" b="1" i="0" u="none" strike="noStrike" kern="1200" cap="none" spc="0" normalizeH="0" baseline="0" noProof="0">
              <a:ln>
                <a:noFill/>
              </a:ln>
              <a:solidFill>
                <a:srgbClr val="00A9E0"/>
              </a:solidFill>
              <a:effectLst/>
              <a:uLnTx/>
              <a:uFillTx/>
              <a:latin typeface="Arial"/>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3336E"/>
                </a:solidFill>
                <a:effectLst/>
                <a:uLnTx/>
                <a:uFillTx/>
                <a:latin typeface="Arial"/>
                <a:ea typeface="+mn-ea"/>
                <a:cs typeface="Arial"/>
                <a:sym typeface="Arial" panose="020B0604020202020204" pitchFamily="34" charset="0"/>
              </a:rPr>
              <a:t> </a:t>
            </a:r>
            <a:r>
              <a:rPr kumimoji="0" lang="en-US" sz="1000" b="1" i="0" u="none" strike="noStrike" kern="1200" cap="none" spc="0" normalizeH="0" baseline="0" noProof="0">
                <a:ln>
                  <a:noFill/>
                </a:ln>
                <a:solidFill>
                  <a:srgbClr val="03336E"/>
                </a:solidFill>
                <a:effectLst/>
                <a:uLnTx/>
                <a:uFillTx/>
                <a:latin typeface="Arial"/>
                <a:ea typeface="+mn-ea"/>
                <a:cs typeface="Arial"/>
                <a:sym typeface="Arial" panose="020B0604020202020204" pitchFamily="34" charset="0"/>
              </a:rPr>
              <a:t>LT Commitments in FY23</a:t>
            </a:r>
            <a:endParaRPr kumimoji="0" lang="en-US" sz="1000" b="1" i="0" u="none" strike="noStrike" kern="1200" cap="none" spc="0" normalizeH="0" baseline="0" noProof="0">
              <a:ln>
                <a:noFill/>
              </a:ln>
              <a:solidFill>
                <a:srgbClr val="03336E"/>
              </a:solidFill>
              <a:effectLst/>
              <a:uLnTx/>
              <a:uFillTx/>
              <a:latin typeface="Arial"/>
              <a:ea typeface="+mn-ea"/>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3336E"/>
                </a:solidFill>
                <a:effectLst/>
                <a:uLnTx/>
                <a:uFillTx/>
                <a:latin typeface="Arial"/>
                <a:ea typeface="+mn-ea"/>
                <a:cs typeface="Arial"/>
                <a:sym typeface="Arial" panose="020B0604020202020204" pitchFamily="34" charset="0"/>
              </a:rPr>
              <a:t>$16.7bn IFC Own Account </a:t>
            </a:r>
            <a:endParaRPr kumimoji="0" lang="en-US" sz="900" b="1" i="0" u="none" strike="noStrike" kern="1200" cap="none" spc="0" normalizeH="0" baseline="0" noProof="0">
              <a:ln>
                <a:noFill/>
              </a:ln>
              <a:solidFill>
                <a:srgbClr val="03336E"/>
              </a:solidFill>
              <a:effectLst/>
              <a:uLnTx/>
              <a:uFillTx/>
              <a:latin typeface="Arial"/>
              <a:ea typeface="+mn-ea"/>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3336E"/>
                </a:solidFill>
                <a:effectLst/>
                <a:uLnTx/>
                <a:uFillTx/>
                <a:latin typeface="Arial"/>
                <a:ea typeface="+mn-ea"/>
                <a:cs typeface="Arial"/>
                <a:sym typeface="Arial" panose="020B0604020202020204" pitchFamily="34" charset="0"/>
              </a:rPr>
              <a:t>$15.0bn Mobilized</a:t>
            </a:r>
            <a:endParaRPr kumimoji="0" lang="en-US" sz="900" b="1" i="0" u="none" strike="noStrike" kern="1200" cap="none" spc="0" normalizeH="0" baseline="0" noProof="0">
              <a:ln>
                <a:noFill/>
              </a:ln>
              <a:solidFill>
                <a:srgbClr val="03336E"/>
              </a:solidFill>
              <a:effectLst/>
              <a:uLnTx/>
              <a:uFillTx/>
              <a:latin typeface="Arial"/>
              <a:ea typeface="+mn-ea"/>
              <a:cs typeface="Arial"/>
            </a:endParaRPr>
          </a:p>
        </p:txBody>
      </p:sp>
      <p:grpSp>
        <p:nvGrpSpPr>
          <p:cNvPr id="147" name="Group 146">
            <a:extLst>
              <a:ext uri="{FF2B5EF4-FFF2-40B4-BE49-F238E27FC236}">
                <a16:creationId xmlns:a16="http://schemas.microsoft.com/office/drawing/2014/main" id="{78FEDC3F-E3F8-3B36-114F-E500C5BCAAE6}"/>
              </a:ext>
            </a:extLst>
          </p:cNvPr>
          <p:cNvGrpSpPr/>
          <p:nvPr/>
        </p:nvGrpSpPr>
        <p:grpSpPr>
          <a:xfrm>
            <a:off x="9383591" y="4851699"/>
            <a:ext cx="640080" cy="640080"/>
            <a:chOff x="8461291" y="5289230"/>
            <a:chExt cx="685841" cy="686776"/>
          </a:xfrm>
        </p:grpSpPr>
        <p:sp>
          <p:nvSpPr>
            <p:cNvPr id="148" name="Oval 9">
              <a:extLst>
                <a:ext uri="{FF2B5EF4-FFF2-40B4-BE49-F238E27FC236}">
                  <a16:creationId xmlns:a16="http://schemas.microsoft.com/office/drawing/2014/main" id="{2B80D359-8B25-A1DE-AA16-CB4D4A1A590B}"/>
                </a:ext>
              </a:extLst>
            </p:cNvPr>
            <p:cNvSpPr>
              <a:spLocks noChangeArrowheads="1"/>
            </p:cNvSpPr>
            <p:nvPr/>
          </p:nvSpPr>
          <p:spPr bwMode="auto">
            <a:xfrm>
              <a:off x="8461291" y="5289230"/>
              <a:ext cx="685841" cy="686776"/>
            </a:xfrm>
            <a:prstGeom prst="ellipse">
              <a:avLst/>
            </a:prstGeom>
            <a:solidFill>
              <a:srgbClr val="00A9E0"/>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400" b="0" i="0" u="none" strike="noStrike" kern="0" cap="none" spc="0" normalizeH="0" baseline="0" noProof="0">
                <a:ln>
                  <a:noFill/>
                </a:ln>
                <a:solidFill>
                  <a:prstClr val="black"/>
                </a:solidFill>
                <a:effectLst/>
                <a:uLnTx/>
                <a:uFillTx/>
                <a:latin typeface="Arial"/>
                <a:ea typeface="ＭＳ Ｐゴシック" charset="0"/>
                <a:cs typeface="Times New Roman" pitchFamily="18" charset="0"/>
              </a:endParaRPr>
            </a:p>
          </p:txBody>
        </p:sp>
        <p:grpSp>
          <p:nvGrpSpPr>
            <p:cNvPr id="149" name="Group 148">
              <a:extLst>
                <a:ext uri="{FF2B5EF4-FFF2-40B4-BE49-F238E27FC236}">
                  <a16:creationId xmlns:a16="http://schemas.microsoft.com/office/drawing/2014/main" id="{1BEE867B-4A1B-00FD-A03A-8E0DD7B3E52D}"/>
                </a:ext>
              </a:extLst>
            </p:cNvPr>
            <p:cNvGrpSpPr/>
            <p:nvPr/>
          </p:nvGrpSpPr>
          <p:grpSpPr>
            <a:xfrm>
              <a:off x="8593573" y="5400917"/>
              <a:ext cx="421276" cy="421371"/>
              <a:chOff x="-4059907" y="-1375221"/>
              <a:chExt cx="456858" cy="456961"/>
            </a:xfrm>
            <a:solidFill>
              <a:schemeClr val="bg1"/>
            </a:solidFill>
          </p:grpSpPr>
          <p:sp>
            <p:nvSpPr>
              <p:cNvPr id="150" name="Freeform: Shape 149">
                <a:extLst>
                  <a:ext uri="{FF2B5EF4-FFF2-40B4-BE49-F238E27FC236}">
                    <a16:creationId xmlns:a16="http://schemas.microsoft.com/office/drawing/2014/main" id="{A802E97A-B8F5-5B3B-A56F-3CA1C77A4666}"/>
                  </a:ext>
                </a:extLst>
              </p:cNvPr>
              <p:cNvSpPr/>
              <p:nvPr/>
            </p:nvSpPr>
            <p:spPr>
              <a:xfrm>
                <a:off x="-4059907" y="-1375221"/>
                <a:ext cx="456858" cy="456961"/>
              </a:xfrm>
              <a:custGeom>
                <a:avLst/>
                <a:gdLst>
                  <a:gd name="connsiteX0" fmla="*/ 449937 w 456858"/>
                  <a:gd name="connsiteY0" fmla="*/ 388382 h 456961"/>
                  <a:gd name="connsiteX1" fmla="*/ 416600 w 456858"/>
                  <a:gd name="connsiteY1" fmla="*/ 388382 h 456961"/>
                  <a:gd name="connsiteX2" fmla="*/ 391835 w 456858"/>
                  <a:gd name="connsiteY2" fmla="*/ 351234 h 456961"/>
                  <a:gd name="connsiteX3" fmla="*/ 391835 w 456858"/>
                  <a:gd name="connsiteY3" fmla="*/ 179784 h 456961"/>
                  <a:gd name="connsiteX4" fmla="*/ 416600 w 456858"/>
                  <a:gd name="connsiteY4" fmla="*/ 142637 h 456961"/>
                  <a:gd name="connsiteX5" fmla="*/ 449937 w 456858"/>
                  <a:gd name="connsiteY5" fmla="*/ 142637 h 456961"/>
                  <a:gd name="connsiteX6" fmla="*/ 456605 w 456858"/>
                  <a:gd name="connsiteY6" fmla="*/ 137874 h 456961"/>
                  <a:gd name="connsiteX7" fmla="*/ 453747 w 456858"/>
                  <a:gd name="connsiteY7" fmla="*/ 130254 h 456961"/>
                  <a:gd name="connsiteX8" fmla="*/ 231815 w 456858"/>
                  <a:gd name="connsiteY8" fmla="*/ 714 h 456961"/>
                  <a:gd name="connsiteX9" fmla="*/ 225147 w 456858"/>
                  <a:gd name="connsiteY9" fmla="*/ 714 h 456961"/>
                  <a:gd name="connsiteX10" fmla="*/ 3215 w 456858"/>
                  <a:gd name="connsiteY10" fmla="*/ 130254 h 456961"/>
                  <a:gd name="connsiteX11" fmla="*/ 357 w 456858"/>
                  <a:gd name="connsiteY11" fmla="*/ 137874 h 456961"/>
                  <a:gd name="connsiteX12" fmla="*/ 7025 w 456858"/>
                  <a:gd name="connsiteY12" fmla="*/ 142637 h 456961"/>
                  <a:gd name="connsiteX13" fmla="*/ 40362 w 456858"/>
                  <a:gd name="connsiteY13" fmla="*/ 142637 h 456961"/>
                  <a:gd name="connsiteX14" fmla="*/ 65127 w 456858"/>
                  <a:gd name="connsiteY14" fmla="*/ 179784 h 456961"/>
                  <a:gd name="connsiteX15" fmla="*/ 65127 w 456858"/>
                  <a:gd name="connsiteY15" fmla="*/ 351234 h 456961"/>
                  <a:gd name="connsiteX16" fmla="*/ 40362 w 456858"/>
                  <a:gd name="connsiteY16" fmla="*/ 388382 h 456961"/>
                  <a:gd name="connsiteX17" fmla="*/ 7025 w 456858"/>
                  <a:gd name="connsiteY17" fmla="*/ 388382 h 456961"/>
                  <a:gd name="connsiteX18" fmla="*/ 357 w 456858"/>
                  <a:gd name="connsiteY18" fmla="*/ 395049 h 456961"/>
                  <a:gd name="connsiteX19" fmla="*/ 357 w 456858"/>
                  <a:gd name="connsiteY19" fmla="*/ 450294 h 456961"/>
                  <a:gd name="connsiteX20" fmla="*/ 7025 w 456858"/>
                  <a:gd name="connsiteY20" fmla="*/ 456962 h 456961"/>
                  <a:gd name="connsiteX21" fmla="*/ 449937 w 456858"/>
                  <a:gd name="connsiteY21" fmla="*/ 456962 h 456961"/>
                  <a:gd name="connsiteX22" fmla="*/ 456605 w 456858"/>
                  <a:gd name="connsiteY22" fmla="*/ 450294 h 456961"/>
                  <a:gd name="connsiteX23" fmla="*/ 456605 w 456858"/>
                  <a:gd name="connsiteY23" fmla="*/ 395049 h 456961"/>
                  <a:gd name="connsiteX24" fmla="*/ 449937 w 456858"/>
                  <a:gd name="connsiteY24" fmla="*/ 388382 h 456961"/>
                  <a:gd name="connsiteX25" fmla="*/ 379452 w 456858"/>
                  <a:gd name="connsiteY25" fmla="*/ 174069 h 456961"/>
                  <a:gd name="connsiteX26" fmla="*/ 378500 w 456858"/>
                  <a:gd name="connsiteY26" fmla="*/ 177879 h 456961"/>
                  <a:gd name="connsiteX27" fmla="*/ 378500 w 456858"/>
                  <a:gd name="connsiteY27" fmla="*/ 353139 h 456961"/>
                  <a:gd name="connsiteX28" fmla="*/ 379452 w 456858"/>
                  <a:gd name="connsiteY28" fmla="*/ 356949 h 456961"/>
                  <a:gd name="connsiteX29" fmla="*/ 400407 w 456858"/>
                  <a:gd name="connsiteY29" fmla="*/ 387429 h 456961"/>
                  <a:gd name="connsiteX30" fmla="*/ 315635 w 456858"/>
                  <a:gd name="connsiteY30" fmla="*/ 387429 h 456961"/>
                  <a:gd name="connsiteX31" fmla="*/ 336590 w 456858"/>
                  <a:gd name="connsiteY31" fmla="*/ 356949 h 456961"/>
                  <a:gd name="connsiteX32" fmla="*/ 337542 w 456858"/>
                  <a:gd name="connsiteY32" fmla="*/ 353139 h 456961"/>
                  <a:gd name="connsiteX33" fmla="*/ 337542 w 456858"/>
                  <a:gd name="connsiteY33" fmla="*/ 177879 h 456961"/>
                  <a:gd name="connsiteX34" fmla="*/ 336590 w 456858"/>
                  <a:gd name="connsiteY34" fmla="*/ 174069 h 456961"/>
                  <a:gd name="connsiteX35" fmla="*/ 315635 w 456858"/>
                  <a:gd name="connsiteY35" fmla="*/ 143589 h 456961"/>
                  <a:gd name="connsiteX36" fmla="*/ 400407 w 456858"/>
                  <a:gd name="connsiteY36" fmla="*/ 143589 h 456961"/>
                  <a:gd name="connsiteX37" fmla="*/ 379452 w 456858"/>
                  <a:gd name="connsiteY37" fmla="*/ 174069 h 456961"/>
                  <a:gd name="connsiteX38" fmla="*/ 298490 w 456858"/>
                  <a:gd name="connsiteY38" fmla="*/ 388382 h 456961"/>
                  <a:gd name="connsiteX39" fmla="*/ 158472 w 456858"/>
                  <a:gd name="connsiteY39" fmla="*/ 388382 h 456961"/>
                  <a:gd name="connsiteX40" fmla="*/ 133707 w 456858"/>
                  <a:gd name="connsiteY40" fmla="*/ 351234 h 456961"/>
                  <a:gd name="connsiteX41" fmla="*/ 133707 w 456858"/>
                  <a:gd name="connsiteY41" fmla="*/ 179784 h 456961"/>
                  <a:gd name="connsiteX42" fmla="*/ 158472 w 456858"/>
                  <a:gd name="connsiteY42" fmla="*/ 142637 h 456961"/>
                  <a:gd name="connsiteX43" fmla="*/ 298490 w 456858"/>
                  <a:gd name="connsiteY43" fmla="*/ 142637 h 456961"/>
                  <a:gd name="connsiteX44" fmla="*/ 323255 w 456858"/>
                  <a:gd name="connsiteY44" fmla="*/ 179784 h 456961"/>
                  <a:gd name="connsiteX45" fmla="*/ 323255 w 456858"/>
                  <a:gd name="connsiteY45" fmla="*/ 351234 h 456961"/>
                  <a:gd name="connsiteX46" fmla="*/ 298490 w 456858"/>
                  <a:gd name="connsiteY46" fmla="*/ 388382 h 456961"/>
                  <a:gd name="connsiteX47" fmla="*/ 31790 w 456858"/>
                  <a:gd name="connsiteY47" fmla="*/ 130254 h 456961"/>
                  <a:gd name="connsiteX48" fmla="*/ 228005 w 456858"/>
                  <a:gd name="connsiteY48" fmla="*/ 15954 h 456961"/>
                  <a:gd name="connsiteX49" fmla="*/ 424220 w 456858"/>
                  <a:gd name="connsiteY49" fmla="*/ 130254 h 456961"/>
                  <a:gd name="connsiteX50" fmla="*/ 31790 w 456858"/>
                  <a:gd name="connsiteY50" fmla="*/ 130254 h 456961"/>
                  <a:gd name="connsiteX51" fmla="*/ 76557 w 456858"/>
                  <a:gd name="connsiteY51" fmla="*/ 357902 h 456961"/>
                  <a:gd name="connsiteX52" fmla="*/ 77510 w 456858"/>
                  <a:gd name="connsiteY52" fmla="*/ 354092 h 456961"/>
                  <a:gd name="connsiteX53" fmla="*/ 77510 w 456858"/>
                  <a:gd name="connsiteY53" fmla="*/ 177879 h 456961"/>
                  <a:gd name="connsiteX54" fmla="*/ 76557 w 456858"/>
                  <a:gd name="connsiteY54" fmla="*/ 174069 h 456961"/>
                  <a:gd name="connsiteX55" fmla="*/ 55602 w 456858"/>
                  <a:gd name="connsiteY55" fmla="*/ 143589 h 456961"/>
                  <a:gd name="connsiteX56" fmla="*/ 140375 w 456858"/>
                  <a:gd name="connsiteY56" fmla="*/ 143589 h 456961"/>
                  <a:gd name="connsiteX57" fmla="*/ 119420 w 456858"/>
                  <a:gd name="connsiteY57" fmla="*/ 174069 h 456961"/>
                  <a:gd name="connsiteX58" fmla="*/ 118467 w 456858"/>
                  <a:gd name="connsiteY58" fmla="*/ 177879 h 456961"/>
                  <a:gd name="connsiteX59" fmla="*/ 118467 w 456858"/>
                  <a:gd name="connsiteY59" fmla="*/ 353139 h 456961"/>
                  <a:gd name="connsiteX60" fmla="*/ 119420 w 456858"/>
                  <a:gd name="connsiteY60" fmla="*/ 356949 h 456961"/>
                  <a:gd name="connsiteX61" fmla="*/ 140375 w 456858"/>
                  <a:gd name="connsiteY61" fmla="*/ 387429 h 456961"/>
                  <a:gd name="connsiteX62" fmla="*/ 55602 w 456858"/>
                  <a:gd name="connsiteY62" fmla="*/ 387429 h 456961"/>
                  <a:gd name="connsiteX63" fmla="*/ 76557 w 456858"/>
                  <a:gd name="connsiteY63" fmla="*/ 357902 h 456961"/>
                  <a:gd name="connsiteX64" fmla="*/ 443270 w 456858"/>
                  <a:gd name="connsiteY64" fmla="*/ 443627 h 456961"/>
                  <a:gd name="connsiteX65" fmla="*/ 13692 w 456858"/>
                  <a:gd name="connsiteY65" fmla="*/ 443627 h 456961"/>
                  <a:gd name="connsiteX66" fmla="*/ 13692 w 456858"/>
                  <a:gd name="connsiteY66" fmla="*/ 401717 h 456961"/>
                  <a:gd name="connsiteX67" fmla="*/ 443270 w 456858"/>
                  <a:gd name="connsiteY67" fmla="*/ 401717 h 456961"/>
                  <a:gd name="connsiteX68" fmla="*/ 443270 w 456858"/>
                  <a:gd name="connsiteY68" fmla="*/ 443627 h 456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858" h="456961">
                    <a:moveTo>
                      <a:pt x="449937" y="388382"/>
                    </a:moveTo>
                    <a:lnTo>
                      <a:pt x="416600" y="388382"/>
                    </a:lnTo>
                    <a:lnTo>
                      <a:pt x="391835" y="351234"/>
                    </a:lnTo>
                    <a:lnTo>
                      <a:pt x="391835" y="179784"/>
                    </a:lnTo>
                    <a:lnTo>
                      <a:pt x="416600" y="142637"/>
                    </a:lnTo>
                    <a:lnTo>
                      <a:pt x="449937" y="142637"/>
                    </a:lnTo>
                    <a:cubicBezTo>
                      <a:pt x="452795" y="142637"/>
                      <a:pt x="455652" y="140732"/>
                      <a:pt x="456605" y="137874"/>
                    </a:cubicBezTo>
                    <a:cubicBezTo>
                      <a:pt x="457557" y="135017"/>
                      <a:pt x="455652" y="131207"/>
                      <a:pt x="453747" y="130254"/>
                    </a:cubicBezTo>
                    <a:lnTo>
                      <a:pt x="231815" y="714"/>
                    </a:lnTo>
                    <a:cubicBezTo>
                      <a:pt x="229910" y="-238"/>
                      <a:pt x="227052" y="-238"/>
                      <a:pt x="225147" y="714"/>
                    </a:cubicBezTo>
                    <a:lnTo>
                      <a:pt x="3215" y="130254"/>
                    </a:lnTo>
                    <a:cubicBezTo>
                      <a:pt x="357" y="132159"/>
                      <a:pt x="-595" y="135017"/>
                      <a:pt x="357" y="137874"/>
                    </a:cubicBezTo>
                    <a:cubicBezTo>
                      <a:pt x="1310" y="140732"/>
                      <a:pt x="4167" y="142637"/>
                      <a:pt x="7025" y="142637"/>
                    </a:cubicBezTo>
                    <a:lnTo>
                      <a:pt x="40362" y="142637"/>
                    </a:lnTo>
                    <a:lnTo>
                      <a:pt x="65127" y="179784"/>
                    </a:lnTo>
                    <a:lnTo>
                      <a:pt x="65127" y="351234"/>
                    </a:lnTo>
                    <a:lnTo>
                      <a:pt x="40362" y="388382"/>
                    </a:lnTo>
                    <a:lnTo>
                      <a:pt x="7025" y="388382"/>
                    </a:lnTo>
                    <a:cubicBezTo>
                      <a:pt x="3215" y="388382"/>
                      <a:pt x="357" y="391239"/>
                      <a:pt x="357" y="395049"/>
                    </a:cubicBezTo>
                    <a:lnTo>
                      <a:pt x="357" y="450294"/>
                    </a:lnTo>
                    <a:cubicBezTo>
                      <a:pt x="357" y="454104"/>
                      <a:pt x="3215" y="456962"/>
                      <a:pt x="7025" y="456962"/>
                    </a:cubicBezTo>
                    <a:lnTo>
                      <a:pt x="449937" y="456962"/>
                    </a:lnTo>
                    <a:cubicBezTo>
                      <a:pt x="453747" y="456962"/>
                      <a:pt x="456605" y="454104"/>
                      <a:pt x="456605" y="450294"/>
                    </a:cubicBezTo>
                    <a:lnTo>
                      <a:pt x="456605" y="395049"/>
                    </a:lnTo>
                    <a:cubicBezTo>
                      <a:pt x="456605" y="391239"/>
                      <a:pt x="453747" y="388382"/>
                      <a:pt x="449937" y="388382"/>
                    </a:cubicBezTo>
                    <a:close/>
                    <a:moveTo>
                      <a:pt x="379452" y="174069"/>
                    </a:moveTo>
                    <a:cubicBezTo>
                      <a:pt x="378500" y="175022"/>
                      <a:pt x="378500" y="176927"/>
                      <a:pt x="378500" y="177879"/>
                    </a:cubicBezTo>
                    <a:lnTo>
                      <a:pt x="378500" y="353139"/>
                    </a:lnTo>
                    <a:cubicBezTo>
                      <a:pt x="378500" y="354092"/>
                      <a:pt x="378500" y="355997"/>
                      <a:pt x="379452" y="356949"/>
                    </a:cubicBezTo>
                    <a:lnTo>
                      <a:pt x="400407" y="387429"/>
                    </a:lnTo>
                    <a:lnTo>
                      <a:pt x="315635" y="387429"/>
                    </a:lnTo>
                    <a:lnTo>
                      <a:pt x="336590" y="356949"/>
                    </a:lnTo>
                    <a:cubicBezTo>
                      <a:pt x="337542" y="355997"/>
                      <a:pt x="337542" y="354092"/>
                      <a:pt x="337542" y="353139"/>
                    </a:cubicBezTo>
                    <a:lnTo>
                      <a:pt x="337542" y="177879"/>
                    </a:lnTo>
                    <a:cubicBezTo>
                      <a:pt x="337542" y="176927"/>
                      <a:pt x="337542" y="175022"/>
                      <a:pt x="336590" y="174069"/>
                    </a:cubicBezTo>
                    <a:lnTo>
                      <a:pt x="315635" y="143589"/>
                    </a:lnTo>
                    <a:lnTo>
                      <a:pt x="400407" y="143589"/>
                    </a:lnTo>
                    <a:lnTo>
                      <a:pt x="379452" y="174069"/>
                    </a:lnTo>
                    <a:close/>
                    <a:moveTo>
                      <a:pt x="298490" y="388382"/>
                    </a:moveTo>
                    <a:lnTo>
                      <a:pt x="158472" y="388382"/>
                    </a:lnTo>
                    <a:lnTo>
                      <a:pt x="133707" y="351234"/>
                    </a:lnTo>
                    <a:lnTo>
                      <a:pt x="133707" y="179784"/>
                    </a:lnTo>
                    <a:lnTo>
                      <a:pt x="158472" y="142637"/>
                    </a:lnTo>
                    <a:lnTo>
                      <a:pt x="298490" y="142637"/>
                    </a:lnTo>
                    <a:lnTo>
                      <a:pt x="323255" y="179784"/>
                    </a:lnTo>
                    <a:lnTo>
                      <a:pt x="323255" y="351234"/>
                    </a:lnTo>
                    <a:lnTo>
                      <a:pt x="298490" y="388382"/>
                    </a:lnTo>
                    <a:close/>
                    <a:moveTo>
                      <a:pt x="31790" y="130254"/>
                    </a:moveTo>
                    <a:lnTo>
                      <a:pt x="228005" y="15954"/>
                    </a:lnTo>
                    <a:lnTo>
                      <a:pt x="424220" y="130254"/>
                    </a:lnTo>
                    <a:lnTo>
                      <a:pt x="31790" y="130254"/>
                    </a:lnTo>
                    <a:close/>
                    <a:moveTo>
                      <a:pt x="76557" y="357902"/>
                    </a:moveTo>
                    <a:cubicBezTo>
                      <a:pt x="77510" y="356949"/>
                      <a:pt x="77510" y="355044"/>
                      <a:pt x="77510" y="354092"/>
                    </a:cubicBezTo>
                    <a:lnTo>
                      <a:pt x="77510" y="177879"/>
                    </a:lnTo>
                    <a:cubicBezTo>
                      <a:pt x="77510" y="176927"/>
                      <a:pt x="77510" y="175022"/>
                      <a:pt x="76557" y="174069"/>
                    </a:cubicBezTo>
                    <a:lnTo>
                      <a:pt x="55602" y="143589"/>
                    </a:lnTo>
                    <a:lnTo>
                      <a:pt x="140375" y="143589"/>
                    </a:lnTo>
                    <a:lnTo>
                      <a:pt x="119420" y="174069"/>
                    </a:lnTo>
                    <a:cubicBezTo>
                      <a:pt x="118467" y="175022"/>
                      <a:pt x="118467" y="176927"/>
                      <a:pt x="118467" y="177879"/>
                    </a:cubicBezTo>
                    <a:lnTo>
                      <a:pt x="118467" y="353139"/>
                    </a:lnTo>
                    <a:cubicBezTo>
                      <a:pt x="118467" y="354092"/>
                      <a:pt x="118467" y="355997"/>
                      <a:pt x="119420" y="356949"/>
                    </a:cubicBezTo>
                    <a:lnTo>
                      <a:pt x="140375" y="387429"/>
                    </a:lnTo>
                    <a:lnTo>
                      <a:pt x="55602" y="387429"/>
                    </a:lnTo>
                    <a:lnTo>
                      <a:pt x="76557" y="357902"/>
                    </a:lnTo>
                    <a:close/>
                    <a:moveTo>
                      <a:pt x="443270" y="443627"/>
                    </a:moveTo>
                    <a:lnTo>
                      <a:pt x="13692" y="443627"/>
                    </a:lnTo>
                    <a:lnTo>
                      <a:pt x="13692" y="401717"/>
                    </a:lnTo>
                    <a:lnTo>
                      <a:pt x="443270" y="401717"/>
                    </a:lnTo>
                    <a:lnTo>
                      <a:pt x="443270" y="443627"/>
                    </a:ln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51" name="Freeform: Shape 150">
                <a:extLst>
                  <a:ext uri="{FF2B5EF4-FFF2-40B4-BE49-F238E27FC236}">
                    <a16:creationId xmlns:a16="http://schemas.microsoft.com/office/drawing/2014/main" id="{DC88F7D6-1A0C-2E34-8382-24F0E2637B30}"/>
                  </a:ext>
                </a:extLst>
              </p:cNvPr>
              <p:cNvSpPr/>
              <p:nvPr/>
            </p:nvSpPr>
            <p:spPr>
              <a:xfrm>
                <a:off x="-3917032" y="-1326643"/>
                <a:ext cx="172054" cy="58816"/>
              </a:xfrm>
              <a:custGeom>
                <a:avLst/>
                <a:gdLst>
                  <a:gd name="connsiteX0" fmla="*/ 167997 w 172054"/>
                  <a:gd name="connsiteY0" fmla="*/ 46434 h 58816"/>
                  <a:gd name="connsiteX1" fmla="*/ 88940 w 172054"/>
                  <a:gd name="connsiteY1" fmla="*/ 714 h 58816"/>
                  <a:gd name="connsiteX2" fmla="*/ 82272 w 172054"/>
                  <a:gd name="connsiteY2" fmla="*/ 714 h 58816"/>
                  <a:gd name="connsiteX3" fmla="*/ 3215 w 172054"/>
                  <a:gd name="connsiteY3" fmla="*/ 46434 h 58816"/>
                  <a:gd name="connsiteX4" fmla="*/ 357 w 172054"/>
                  <a:gd name="connsiteY4" fmla="*/ 54054 h 58816"/>
                  <a:gd name="connsiteX5" fmla="*/ 7025 w 172054"/>
                  <a:gd name="connsiteY5" fmla="*/ 58817 h 58816"/>
                  <a:gd name="connsiteX6" fmla="*/ 165140 w 172054"/>
                  <a:gd name="connsiteY6" fmla="*/ 58817 h 58816"/>
                  <a:gd name="connsiteX7" fmla="*/ 171807 w 172054"/>
                  <a:gd name="connsiteY7" fmla="*/ 54054 h 58816"/>
                  <a:gd name="connsiteX8" fmla="*/ 167997 w 172054"/>
                  <a:gd name="connsiteY8" fmla="*/ 46434 h 58816"/>
                  <a:gd name="connsiteX9" fmla="*/ 31790 w 172054"/>
                  <a:gd name="connsiteY9" fmla="*/ 45482 h 58816"/>
                  <a:gd name="connsiteX10" fmla="*/ 85130 w 172054"/>
                  <a:gd name="connsiteY10" fmla="*/ 14049 h 58816"/>
                  <a:gd name="connsiteX11" fmla="*/ 138470 w 172054"/>
                  <a:gd name="connsiteY11" fmla="*/ 45482 h 58816"/>
                  <a:gd name="connsiteX12" fmla="*/ 31790 w 172054"/>
                  <a:gd name="connsiteY12" fmla="*/ 45482 h 5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2054" h="58816">
                    <a:moveTo>
                      <a:pt x="167997" y="46434"/>
                    </a:moveTo>
                    <a:lnTo>
                      <a:pt x="88940" y="714"/>
                    </a:lnTo>
                    <a:cubicBezTo>
                      <a:pt x="87035" y="-238"/>
                      <a:pt x="84177" y="-238"/>
                      <a:pt x="82272" y="714"/>
                    </a:cubicBezTo>
                    <a:lnTo>
                      <a:pt x="3215" y="46434"/>
                    </a:lnTo>
                    <a:cubicBezTo>
                      <a:pt x="357" y="48339"/>
                      <a:pt x="-595" y="51197"/>
                      <a:pt x="357" y="54054"/>
                    </a:cubicBezTo>
                    <a:cubicBezTo>
                      <a:pt x="1310" y="56912"/>
                      <a:pt x="4167" y="58817"/>
                      <a:pt x="7025" y="58817"/>
                    </a:cubicBezTo>
                    <a:lnTo>
                      <a:pt x="165140" y="58817"/>
                    </a:lnTo>
                    <a:cubicBezTo>
                      <a:pt x="167997" y="58817"/>
                      <a:pt x="170855" y="56912"/>
                      <a:pt x="171807" y="54054"/>
                    </a:cubicBezTo>
                    <a:cubicBezTo>
                      <a:pt x="172760" y="51197"/>
                      <a:pt x="170855" y="48339"/>
                      <a:pt x="167997" y="46434"/>
                    </a:cubicBezTo>
                    <a:close/>
                    <a:moveTo>
                      <a:pt x="31790" y="45482"/>
                    </a:moveTo>
                    <a:lnTo>
                      <a:pt x="85130" y="14049"/>
                    </a:lnTo>
                    <a:lnTo>
                      <a:pt x="138470" y="45482"/>
                    </a:lnTo>
                    <a:lnTo>
                      <a:pt x="31790" y="45482"/>
                    </a:ln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52" name="Freeform: Shape 151">
                <a:extLst>
                  <a:ext uri="{FF2B5EF4-FFF2-40B4-BE49-F238E27FC236}">
                    <a16:creationId xmlns:a16="http://schemas.microsoft.com/office/drawing/2014/main" id="{3A0EF179-6D5E-48AE-511C-623D41F9C812}"/>
                  </a:ext>
                </a:extLst>
              </p:cNvPr>
              <p:cNvSpPr/>
              <p:nvPr/>
            </p:nvSpPr>
            <p:spPr>
              <a:xfrm>
                <a:off x="-3874765" y="-1199246"/>
                <a:ext cx="85725" cy="179070"/>
              </a:xfrm>
              <a:custGeom>
                <a:avLst/>
                <a:gdLst>
                  <a:gd name="connsiteX0" fmla="*/ 42863 w 85725"/>
                  <a:gd name="connsiteY0" fmla="*/ 82867 h 179070"/>
                  <a:gd name="connsiteX1" fmla="*/ 14288 w 85725"/>
                  <a:gd name="connsiteY1" fmla="*/ 57150 h 179070"/>
                  <a:gd name="connsiteX2" fmla="*/ 42863 w 85725"/>
                  <a:gd name="connsiteY2" fmla="*/ 31433 h 179070"/>
                  <a:gd name="connsiteX3" fmla="*/ 69533 w 85725"/>
                  <a:gd name="connsiteY3" fmla="*/ 48577 h 179070"/>
                  <a:gd name="connsiteX4" fmla="*/ 79058 w 85725"/>
                  <a:gd name="connsiteY4" fmla="*/ 52388 h 179070"/>
                  <a:gd name="connsiteX5" fmla="*/ 82868 w 85725"/>
                  <a:gd name="connsiteY5" fmla="*/ 42863 h 179070"/>
                  <a:gd name="connsiteX6" fmla="*/ 49530 w 85725"/>
                  <a:gd name="connsiteY6" fmla="*/ 18097 h 179070"/>
                  <a:gd name="connsiteX7" fmla="*/ 49530 w 85725"/>
                  <a:gd name="connsiteY7" fmla="*/ 6667 h 179070"/>
                  <a:gd name="connsiteX8" fmla="*/ 42863 w 85725"/>
                  <a:gd name="connsiteY8" fmla="*/ 0 h 179070"/>
                  <a:gd name="connsiteX9" fmla="*/ 36195 w 85725"/>
                  <a:gd name="connsiteY9" fmla="*/ 6667 h 179070"/>
                  <a:gd name="connsiteX10" fmla="*/ 36195 w 85725"/>
                  <a:gd name="connsiteY10" fmla="*/ 18097 h 179070"/>
                  <a:gd name="connsiteX11" fmla="*/ 0 w 85725"/>
                  <a:gd name="connsiteY11" fmla="*/ 57150 h 179070"/>
                  <a:gd name="connsiteX12" fmla="*/ 42863 w 85725"/>
                  <a:gd name="connsiteY12" fmla="*/ 96202 h 179070"/>
                  <a:gd name="connsiteX13" fmla="*/ 72390 w 85725"/>
                  <a:gd name="connsiteY13" fmla="*/ 121920 h 179070"/>
                  <a:gd name="connsiteX14" fmla="*/ 43815 w 85725"/>
                  <a:gd name="connsiteY14" fmla="*/ 147638 h 179070"/>
                  <a:gd name="connsiteX15" fmla="*/ 17145 w 85725"/>
                  <a:gd name="connsiteY15" fmla="*/ 130492 h 179070"/>
                  <a:gd name="connsiteX16" fmla="*/ 7620 w 85725"/>
                  <a:gd name="connsiteY16" fmla="*/ 126683 h 179070"/>
                  <a:gd name="connsiteX17" fmla="*/ 3810 w 85725"/>
                  <a:gd name="connsiteY17" fmla="*/ 136208 h 179070"/>
                  <a:gd name="connsiteX18" fmla="*/ 36195 w 85725"/>
                  <a:gd name="connsiteY18" fmla="*/ 160972 h 179070"/>
                  <a:gd name="connsiteX19" fmla="*/ 36195 w 85725"/>
                  <a:gd name="connsiteY19" fmla="*/ 172402 h 179070"/>
                  <a:gd name="connsiteX20" fmla="*/ 42863 w 85725"/>
                  <a:gd name="connsiteY20" fmla="*/ 179070 h 179070"/>
                  <a:gd name="connsiteX21" fmla="*/ 49530 w 85725"/>
                  <a:gd name="connsiteY21" fmla="*/ 172402 h 179070"/>
                  <a:gd name="connsiteX22" fmla="*/ 49530 w 85725"/>
                  <a:gd name="connsiteY22" fmla="*/ 160972 h 179070"/>
                  <a:gd name="connsiteX23" fmla="*/ 85725 w 85725"/>
                  <a:gd name="connsiteY23" fmla="*/ 121920 h 179070"/>
                  <a:gd name="connsiteX24" fmla="*/ 42863 w 85725"/>
                  <a:gd name="connsiteY24" fmla="*/ 82867 h 17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5725" h="179070">
                    <a:moveTo>
                      <a:pt x="42863" y="82867"/>
                    </a:moveTo>
                    <a:cubicBezTo>
                      <a:pt x="19050" y="82867"/>
                      <a:pt x="14288" y="68580"/>
                      <a:pt x="14288" y="57150"/>
                    </a:cubicBezTo>
                    <a:cubicBezTo>
                      <a:pt x="14288" y="42863"/>
                      <a:pt x="27623" y="31433"/>
                      <a:pt x="42863" y="31433"/>
                    </a:cubicBezTo>
                    <a:cubicBezTo>
                      <a:pt x="55245" y="31433"/>
                      <a:pt x="65723" y="38100"/>
                      <a:pt x="69533" y="48577"/>
                    </a:cubicBezTo>
                    <a:cubicBezTo>
                      <a:pt x="71438" y="52388"/>
                      <a:pt x="75248" y="53340"/>
                      <a:pt x="79058" y="52388"/>
                    </a:cubicBezTo>
                    <a:cubicBezTo>
                      <a:pt x="82868" y="50483"/>
                      <a:pt x="83820" y="46672"/>
                      <a:pt x="82868" y="42863"/>
                    </a:cubicBezTo>
                    <a:cubicBezTo>
                      <a:pt x="77153" y="29527"/>
                      <a:pt x="64770" y="20002"/>
                      <a:pt x="49530" y="18097"/>
                    </a:cubicBezTo>
                    <a:lnTo>
                      <a:pt x="49530" y="6667"/>
                    </a:lnTo>
                    <a:cubicBezTo>
                      <a:pt x="49530" y="2858"/>
                      <a:pt x="46673" y="0"/>
                      <a:pt x="42863" y="0"/>
                    </a:cubicBezTo>
                    <a:cubicBezTo>
                      <a:pt x="39053" y="0"/>
                      <a:pt x="36195" y="2858"/>
                      <a:pt x="36195" y="6667"/>
                    </a:cubicBezTo>
                    <a:lnTo>
                      <a:pt x="36195" y="18097"/>
                    </a:lnTo>
                    <a:cubicBezTo>
                      <a:pt x="16193" y="20955"/>
                      <a:pt x="0" y="37147"/>
                      <a:pt x="0" y="57150"/>
                    </a:cubicBezTo>
                    <a:cubicBezTo>
                      <a:pt x="0" y="76200"/>
                      <a:pt x="11430" y="96202"/>
                      <a:pt x="42863" y="96202"/>
                    </a:cubicBezTo>
                    <a:cubicBezTo>
                      <a:pt x="66675" y="96202"/>
                      <a:pt x="72390" y="110490"/>
                      <a:pt x="72390" y="121920"/>
                    </a:cubicBezTo>
                    <a:cubicBezTo>
                      <a:pt x="72390" y="136208"/>
                      <a:pt x="59055" y="147638"/>
                      <a:pt x="43815" y="147638"/>
                    </a:cubicBezTo>
                    <a:cubicBezTo>
                      <a:pt x="31433" y="147638"/>
                      <a:pt x="20955" y="140970"/>
                      <a:pt x="17145" y="130492"/>
                    </a:cubicBezTo>
                    <a:cubicBezTo>
                      <a:pt x="15240" y="126683"/>
                      <a:pt x="11430" y="125730"/>
                      <a:pt x="7620" y="126683"/>
                    </a:cubicBezTo>
                    <a:cubicBezTo>
                      <a:pt x="3810" y="128588"/>
                      <a:pt x="2858" y="132397"/>
                      <a:pt x="3810" y="136208"/>
                    </a:cubicBezTo>
                    <a:cubicBezTo>
                      <a:pt x="9525" y="149542"/>
                      <a:pt x="21908" y="159067"/>
                      <a:pt x="36195" y="160972"/>
                    </a:cubicBezTo>
                    <a:lnTo>
                      <a:pt x="36195" y="172402"/>
                    </a:lnTo>
                    <a:cubicBezTo>
                      <a:pt x="36195" y="176213"/>
                      <a:pt x="39053" y="179070"/>
                      <a:pt x="42863" y="179070"/>
                    </a:cubicBezTo>
                    <a:cubicBezTo>
                      <a:pt x="46673" y="179070"/>
                      <a:pt x="49530" y="176213"/>
                      <a:pt x="49530" y="172402"/>
                    </a:cubicBezTo>
                    <a:lnTo>
                      <a:pt x="49530" y="160972"/>
                    </a:lnTo>
                    <a:cubicBezTo>
                      <a:pt x="69533" y="158115"/>
                      <a:pt x="85725" y="141922"/>
                      <a:pt x="85725" y="121920"/>
                    </a:cubicBezTo>
                    <a:cubicBezTo>
                      <a:pt x="85725" y="103822"/>
                      <a:pt x="74295" y="82867"/>
                      <a:pt x="42863" y="82867"/>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53" name="Freeform: Shape 152">
                <a:extLst>
                  <a:ext uri="{FF2B5EF4-FFF2-40B4-BE49-F238E27FC236}">
                    <a16:creationId xmlns:a16="http://schemas.microsoft.com/office/drawing/2014/main" id="{D05F7C0B-0B00-D238-DEEF-E28AAA1C6E92}"/>
                  </a:ext>
                </a:extLst>
              </p:cNvPr>
              <p:cNvSpPr/>
              <p:nvPr/>
            </p:nvSpPr>
            <p:spPr>
              <a:xfrm>
                <a:off x="-3903340" y="-1115426"/>
                <a:ext cx="13334" cy="13334"/>
              </a:xfrm>
              <a:custGeom>
                <a:avLst/>
                <a:gdLst>
                  <a:gd name="connsiteX0" fmla="*/ 13335 w 13334"/>
                  <a:gd name="connsiteY0" fmla="*/ 6668 h 13334"/>
                  <a:gd name="connsiteX1" fmla="*/ 6668 w 13334"/>
                  <a:gd name="connsiteY1" fmla="*/ 13335 h 13334"/>
                  <a:gd name="connsiteX2" fmla="*/ 0 w 13334"/>
                  <a:gd name="connsiteY2" fmla="*/ 6668 h 13334"/>
                  <a:gd name="connsiteX3" fmla="*/ 6668 w 13334"/>
                  <a:gd name="connsiteY3" fmla="*/ 0 h 13334"/>
                  <a:gd name="connsiteX4" fmla="*/ 13335 w 13334"/>
                  <a:gd name="connsiteY4" fmla="*/ 6668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4" h="13334">
                    <a:moveTo>
                      <a:pt x="13335" y="6668"/>
                    </a:moveTo>
                    <a:cubicBezTo>
                      <a:pt x="13335" y="10350"/>
                      <a:pt x="10350" y="13335"/>
                      <a:pt x="6668" y="13335"/>
                    </a:cubicBezTo>
                    <a:cubicBezTo>
                      <a:pt x="2985" y="13335"/>
                      <a:pt x="0" y="10350"/>
                      <a:pt x="0" y="6668"/>
                    </a:cubicBezTo>
                    <a:cubicBezTo>
                      <a:pt x="0" y="2985"/>
                      <a:pt x="2985" y="0"/>
                      <a:pt x="6668" y="0"/>
                    </a:cubicBezTo>
                    <a:cubicBezTo>
                      <a:pt x="10350" y="0"/>
                      <a:pt x="13335" y="2985"/>
                      <a:pt x="13335" y="6668"/>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54" name="Freeform: Shape 153">
                <a:extLst>
                  <a:ext uri="{FF2B5EF4-FFF2-40B4-BE49-F238E27FC236}">
                    <a16:creationId xmlns:a16="http://schemas.microsoft.com/office/drawing/2014/main" id="{E2D38B2B-4C69-6783-C6B5-14E5ABD69E75}"/>
                  </a:ext>
                </a:extLst>
              </p:cNvPr>
              <p:cNvSpPr/>
              <p:nvPr/>
            </p:nvSpPr>
            <p:spPr>
              <a:xfrm>
                <a:off x="-3773800" y="-1115426"/>
                <a:ext cx="13334" cy="13334"/>
              </a:xfrm>
              <a:custGeom>
                <a:avLst/>
                <a:gdLst>
                  <a:gd name="connsiteX0" fmla="*/ 13335 w 13334"/>
                  <a:gd name="connsiteY0" fmla="*/ 6668 h 13334"/>
                  <a:gd name="connsiteX1" fmla="*/ 6667 w 13334"/>
                  <a:gd name="connsiteY1" fmla="*/ 13335 h 13334"/>
                  <a:gd name="connsiteX2" fmla="*/ 0 w 13334"/>
                  <a:gd name="connsiteY2" fmla="*/ 6668 h 13334"/>
                  <a:gd name="connsiteX3" fmla="*/ 6667 w 13334"/>
                  <a:gd name="connsiteY3" fmla="*/ 0 h 13334"/>
                  <a:gd name="connsiteX4" fmla="*/ 13335 w 13334"/>
                  <a:gd name="connsiteY4" fmla="*/ 6668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4" h="13334">
                    <a:moveTo>
                      <a:pt x="13335" y="6668"/>
                    </a:moveTo>
                    <a:cubicBezTo>
                      <a:pt x="13335" y="10350"/>
                      <a:pt x="10350" y="13335"/>
                      <a:pt x="6667" y="13335"/>
                    </a:cubicBezTo>
                    <a:cubicBezTo>
                      <a:pt x="2985" y="13335"/>
                      <a:pt x="0" y="10350"/>
                      <a:pt x="0" y="6668"/>
                    </a:cubicBezTo>
                    <a:cubicBezTo>
                      <a:pt x="0" y="2985"/>
                      <a:pt x="2985" y="0"/>
                      <a:pt x="6667" y="0"/>
                    </a:cubicBezTo>
                    <a:cubicBezTo>
                      <a:pt x="10350" y="0"/>
                      <a:pt x="13335" y="2985"/>
                      <a:pt x="13335" y="6668"/>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grpSp>
      </p:grpSp>
      <p:grpSp>
        <p:nvGrpSpPr>
          <p:cNvPr id="155" name="Group 154">
            <a:extLst>
              <a:ext uri="{FF2B5EF4-FFF2-40B4-BE49-F238E27FC236}">
                <a16:creationId xmlns:a16="http://schemas.microsoft.com/office/drawing/2014/main" id="{FD996E3D-BEA5-B98B-7772-18CAD1B9BFCA}"/>
              </a:ext>
            </a:extLst>
          </p:cNvPr>
          <p:cNvGrpSpPr/>
          <p:nvPr/>
        </p:nvGrpSpPr>
        <p:grpSpPr>
          <a:xfrm>
            <a:off x="6291580" y="2510415"/>
            <a:ext cx="640080" cy="640080"/>
            <a:chOff x="8528676" y="516935"/>
            <a:chExt cx="685841" cy="686776"/>
          </a:xfrm>
        </p:grpSpPr>
        <p:sp>
          <p:nvSpPr>
            <p:cNvPr id="156" name="Oval 9">
              <a:extLst>
                <a:ext uri="{FF2B5EF4-FFF2-40B4-BE49-F238E27FC236}">
                  <a16:creationId xmlns:a16="http://schemas.microsoft.com/office/drawing/2014/main" id="{B2D0EB24-40EE-5F50-6101-CAE49A6225E7}"/>
                </a:ext>
              </a:extLst>
            </p:cNvPr>
            <p:cNvSpPr>
              <a:spLocks noChangeArrowheads="1"/>
            </p:cNvSpPr>
            <p:nvPr/>
          </p:nvSpPr>
          <p:spPr bwMode="auto">
            <a:xfrm>
              <a:off x="8528676" y="516935"/>
              <a:ext cx="685841" cy="686776"/>
            </a:xfrm>
            <a:prstGeom prst="ellipse">
              <a:avLst/>
            </a:prstGeom>
            <a:solidFill>
              <a:srgbClr val="002345"/>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400" b="0" i="0" u="none" strike="noStrike" kern="0" cap="none" spc="0" normalizeH="0" baseline="0" noProof="0">
                <a:ln>
                  <a:noFill/>
                </a:ln>
                <a:solidFill>
                  <a:prstClr val="black"/>
                </a:solidFill>
                <a:effectLst/>
                <a:uLnTx/>
                <a:uFillTx/>
                <a:latin typeface="Arial"/>
                <a:ea typeface="ＭＳ Ｐゴシック" charset="0"/>
                <a:cs typeface="Times New Roman" pitchFamily="18" charset="0"/>
              </a:endParaRPr>
            </a:p>
          </p:txBody>
        </p:sp>
        <p:grpSp>
          <p:nvGrpSpPr>
            <p:cNvPr id="157" name="Graphic 5">
              <a:extLst>
                <a:ext uri="{FF2B5EF4-FFF2-40B4-BE49-F238E27FC236}">
                  <a16:creationId xmlns:a16="http://schemas.microsoft.com/office/drawing/2014/main" id="{2F4CB15E-7CEC-5A16-F7E8-2F890FC6D7FF}"/>
                </a:ext>
              </a:extLst>
            </p:cNvPr>
            <p:cNvGrpSpPr>
              <a:grpSpLocks noChangeAspect="1"/>
            </p:cNvGrpSpPr>
            <p:nvPr/>
          </p:nvGrpSpPr>
          <p:grpSpPr>
            <a:xfrm>
              <a:off x="8691596" y="680323"/>
              <a:ext cx="360000" cy="360000"/>
              <a:chOff x="4758690" y="1813559"/>
              <a:chExt cx="401954" cy="457200"/>
            </a:xfrm>
            <a:solidFill>
              <a:schemeClr val="bg1"/>
            </a:solidFill>
          </p:grpSpPr>
          <p:sp>
            <p:nvSpPr>
              <p:cNvPr id="158" name="Freeform: Shape 157">
                <a:extLst>
                  <a:ext uri="{FF2B5EF4-FFF2-40B4-BE49-F238E27FC236}">
                    <a16:creationId xmlns:a16="http://schemas.microsoft.com/office/drawing/2014/main" id="{70A72CAF-B5DF-BD8E-202B-99969340F045}"/>
                  </a:ext>
                </a:extLst>
              </p:cNvPr>
              <p:cNvSpPr/>
              <p:nvPr/>
            </p:nvSpPr>
            <p:spPr>
              <a:xfrm>
                <a:off x="4758690" y="1813559"/>
                <a:ext cx="401954" cy="457200"/>
              </a:xfrm>
              <a:custGeom>
                <a:avLst/>
                <a:gdLst>
                  <a:gd name="connsiteX0" fmla="*/ 200977 w 401954"/>
                  <a:gd name="connsiteY0" fmla="*/ 0 h 457200"/>
                  <a:gd name="connsiteX1" fmla="*/ 0 w 401954"/>
                  <a:gd name="connsiteY1" fmla="*/ 200978 h 457200"/>
                  <a:gd name="connsiteX2" fmla="*/ 200977 w 401954"/>
                  <a:gd name="connsiteY2" fmla="*/ 401955 h 457200"/>
                  <a:gd name="connsiteX3" fmla="*/ 306705 w 401954"/>
                  <a:gd name="connsiteY3" fmla="*/ 371475 h 457200"/>
                  <a:gd name="connsiteX4" fmla="*/ 390525 w 401954"/>
                  <a:gd name="connsiteY4" fmla="*/ 455295 h 457200"/>
                  <a:gd name="connsiteX5" fmla="*/ 395288 w 401954"/>
                  <a:gd name="connsiteY5" fmla="*/ 457200 h 457200"/>
                  <a:gd name="connsiteX6" fmla="*/ 398145 w 401954"/>
                  <a:gd name="connsiteY6" fmla="*/ 456248 h 457200"/>
                  <a:gd name="connsiteX7" fmla="*/ 401955 w 401954"/>
                  <a:gd name="connsiteY7" fmla="*/ 449580 h 457200"/>
                  <a:gd name="connsiteX8" fmla="*/ 401955 w 401954"/>
                  <a:gd name="connsiteY8" fmla="*/ 200025 h 457200"/>
                  <a:gd name="connsiteX9" fmla="*/ 200977 w 401954"/>
                  <a:gd name="connsiteY9" fmla="*/ 0 h 457200"/>
                  <a:gd name="connsiteX10" fmla="*/ 387667 w 401954"/>
                  <a:gd name="connsiteY10" fmla="*/ 433388 h 457200"/>
                  <a:gd name="connsiteX11" fmla="*/ 312420 w 401954"/>
                  <a:gd name="connsiteY11" fmla="*/ 358140 h 457200"/>
                  <a:gd name="connsiteX12" fmla="*/ 307657 w 401954"/>
                  <a:gd name="connsiteY12" fmla="*/ 356235 h 457200"/>
                  <a:gd name="connsiteX13" fmla="*/ 303847 w 401954"/>
                  <a:gd name="connsiteY13" fmla="*/ 357188 h 457200"/>
                  <a:gd name="connsiteX14" fmla="*/ 200977 w 401954"/>
                  <a:gd name="connsiteY14" fmla="*/ 387668 h 457200"/>
                  <a:gd name="connsiteX15" fmla="*/ 14288 w 401954"/>
                  <a:gd name="connsiteY15" fmla="*/ 200978 h 457200"/>
                  <a:gd name="connsiteX16" fmla="*/ 200977 w 401954"/>
                  <a:gd name="connsiteY16" fmla="*/ 14288 h 457200"/>
                  <a:gd name="connsiteX17" fmla="*/ 387667 w 401954"/>
                  <a:gd name="connsiteY17" fmla="*/ 200978 h 457200"/>
                  <a:gd name="connsiteX18" fmla="*/ 387667 w 401954"/>
                  <a:gd name="connsiteY18" fmla="*/ 433388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1954" h="457200">
                    <a:moveTo>
                      <a:pt x="200977" y="0"/>
                    </a:moveTo>
                    <a:cubicBezTo>
                      <a:pt x="90488" y="0"/>
                      <a:pt x="0" y="90488"/>
                      <a:pt x="0" y="200978"/>
                    </a:cubicBezTo>
                    <a:cubicBezTo>
                      <a:pt x="0" y="311468"/>
                      <a:pt x="90488" y="401955"/>
                      <a:pt x="200977" y="401955"/>
                    </a:cubicBezTo>
                    <a:cubicBezTo>
                      <a:pt x="238125" y="401955"/>
                      <a:pt x="275272" y="391478"/>
                      <a:pt x="306705" y="371475"/>
                    </a:cubicBezTo>
                    <a:lnTo>
                      <a:pt x="390525" y="455295"/>
                    </a:lnTo>
                    <a:cubicBezTo>
                      <a:pt x="391477" y="456248"/>
                      <a:pt x="393382" y="457200"/>
                      <a:pt x="395288" y="457200"/>
                    </a:cubicBezTo>
                    <a:cubicBezTo>
                      <a:pt x="396240" y="457200"/>
                      <a:pt x="397192" y="457200"/>
                      <a:pt x="398145" y="456248"/>
                    </a:cubicBezTo>
                    <a:cubicBezTo>
                      <a:pt x="401002" y="455295"/>
                      <a:pt x="401955" y="452438"/>
                      <a:pt x="401955" y="449580"/>
                    </a:cubicBezTo>
                    <a:lnTo>
                      <a:pt x="401955" y="200025"/>
                    </a:lnTo>
                    <a:cubicBezTo>
                      <a:pt x="401002" y="89535"/>
                      <a:pt x="311467" y="0"/>
                      <a:pt x="200977" y="0"/>
                    </a:cubicBezTo>
                    <a:close/>
                    <a:moveTo>
                      <a:pt x="387667" y="433388"/>
                    </a:moveTo>
                    <a:lnTo>
                      <a:pt x="312420" y="358140"/>
                    </a:lnTo>
                    <a:cubicBezTo>
                      <a:pt x="311467" y="357188"/>
                      <a:pt x="309563" y="356235"/>
                      <a:pt x="307657" y="356235"/>
                    </a:cubicBezTo>
                    <a:cubicBezTo>
                      <a:pt x="306705" y="356235"/>
                      <a:pt x="304800" y="356235"/>
                      <a:pt x="303847" y="357188"/>
                    </a:cubicBezTo>
                    <a:cubicBezTo>
                      <a:pt x="273367" y="377190"/>
                      <a:pt x="238125" y="387668"/>
                      <a:pt x="200977" y="387668"/>
                    </a:cubicBezTo>
                    <a:cubicBezTo>
                      <a:pt x="98107" y="387668"/>
                      <a:pt x="14288" y="303848"/>
                      <a:pt x="14288" y="200978"/>
                    </a:cubicBezTo>
                    <a:cubicBezTo>
                      <a:pt x="14288" y="98108"/>
                      <a:pt x="98107" y="14288"/>
                      <a:pt x="200977" y="14288"/>
                    </a:cubicBezTo>
                    <a:cubicBezTo>
                      <a:pt x="303847" y="14288"/>
                      <a:pt x="387667" y="98108"/>
                      <a:pt x="387667" y="200978"/>
                    </a:cubicBezTo>
                    <a:lnTo>
                      <a:pt x="387667" y="433388"/>
                    </a:ln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59" name="Freeform: Shape 158">
                <a:extLst>
                  <a:ext uri="{FF2B5EF4-FFF2-40B4-BE49-F238E27FC236}">
                    <a16:creationId xmlns:a16="http://schemas.microsoft.com/office/drawing/2014/main" id="{C1E2CF21-3CEC-2348-69BB-DF60F95EE446}"/>
                  </a:ext>
                </a:extLst>
              </p:cNvPr>
              <p:cNvSpPr/>
              <p:nvPr/>
            </p:nvSpPr>
            <p:spPr>
              <a:xfrm>
                <a:off x="4813934" y="1868804"/>
                <a:ext cx="291465" cy="291465"/>
              </a:xfrm>
              <a:custGeom>
                <a:avLst/>
                <a:gdLst>
                  <a:gd name="connsiteX0" fmla="*/ 145733 w 291465"/>
                  <a:gd name="connsiteY0" fmla="*/ 0 h 291465"/>
                  <a:gd name="connsiteX1" fmla="*/ 0 w 291465"/>
                  <a:gd name="connsiteY1" fmla="*/ 145733 h 291465"/>
                  <a:gd name="connsiteX2" fmla="*/ 145733 w 291465"/>
                  <a:gd name="connsiteY2" fmla="*/ 291465 h 291465"/>
                  <a:gd name="connsiteX3" fmla="*/ 291465 w 291465"/>
                  <a:gd name="connsiteY3" fmla="*/ 145733 h 291465"/>
                  <a:gd name="connsiteX4" fmla="*/ 145733 w 291465"/>
                  <a:gd name="connsiteY4" fmla="*/ 0 h 291465"/>
                  <a:gd name="connsiteX5" fmla="*/ 145733 w 291465"/>
                  <a:gd name="connsiteY5" fmla="*/ 277178 h 291465"/>
                  <a:gd name="connsiteX6" fmla="*/ 14288 w 291465"/>
                  <a:gd name="connsiteY6" fmla="*/ 145733 h 291465"/>
                  <a:gd name="connsiteX7" fmla="*/ 145733 w 291465"/>
                  <a:gd name="connsiteY7" fmla="*/ 14288 h 291465"/>
                  <a:gd name="connsiteX8" fmla="*/ 277178 w 291465"/>
                  <a:gd name="connsiteY8" fmla="*/ 145733 h 291465"/>
                  <a:gd name="connsiteX9" fmla="*/ 145733 w 291465"/>
                  <a:gd name="connsiteY9" fmla="*/ 277178 h 29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1465" h="291465">
                    <a:moveTo>
                      <a:pt x="145733" y="0"/>
                    </a:moveTo>
                    <a:cubicBezTo>
                      <a:pt x="65723" y="0"/>
                      <a:pt x="0" y="65723"/>
                      <a:pt x="0" y="145733"/>
                    </a:cubicBezTo>
                    <a:cubicBezTo>
                      <a:pt x="0" y="225742"/>
                      <a:pt x="65723" y="291465"/>
                      <a:pt x="145733" y="291465"/>
                    </a:cubicBezTo>
                    <a:cubicBezTo>
                      <a:pt x="225743" y="291465"/>
                      <a:pt x="291465" y="225742"/>
                      <a:pt x="291465" y="145733"/>
                    </a:cubicBezTo>
                    <a:cubicBezTo>
                      <a:pt x="291465" y="65723"/>
                      <a:pt x="225743" y="0"/>
                      <a:pt x="145733" y="0"/>
                    </a:cubicBezTo>
                    <a:close/>
                    <a:moveTo>
                      <a:pt x="145733" y="277178"/>
                    </a:moveTo>
                    <a:cubicBezTo>
                      <a:pt x="73343" y="277178"/>
                      <a:pt x="14288" y="218123"/>
                      <a:pt x="14288" y="145733"/>
                    </a:cubicBezTo>
                    <a:cubicBezTo>
                      <a:pt x="14288" y="73342"/>
                      <a:pt x="73343" y="14288"/>
                      <a:pt x="145733" y="14288"/>
                    </a:cubicBezTo>
                    <a:cubicBezTo>
                      <a:pt x="218123" y="14288"/>
                      <a:pt x="277178" y="73342"/>
                      <a:pt x="277178" y="145733"/>
                    </a:cubicBezTo>
                    <a:cubicBezTo>
                      <a:pt x="277178" y="218123"/>
                      <a:pt x="218123" y="277178"/>
                      <a:pt x="145733" y="277178"/>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60" name="Freeform: Shape 159">
                <a:extLst>
                  <a:ext uri="{FF2B5EF4-FFF2-40B4-BE49-F238E27FC236}">
                    <a16:creationId xmlns:a16="http://schemas.microsoft.com/office/drawing/2014/main" id="{B23F59C9-B5D7-3979-2CC3-1E1B6348C3EC}"/>
                  </a:ext>
                </a:extLst>
              </p:cNvPr>
              <p:cNvSpPr/>
              <p:nvPr/>
            </p:nvSpPr>
            <p:spPr>
              <a:xfrm>
                <a:off x="5024199" y="1934910"/>
                <a:ext cx="43100" cy="156779"/>
              </a:xfrm>
              <a:custGeom>
                <a:avLst/>
                <a:gdLst>
                  <a:gd name="connsiteX0" fmla="*/ 2143 w 43100"/>
                  <a:gd name="connsiteY0" fmla="*/ 2475 h 156779"/>
                  <a:gd name="connsiteX1" fmla="*/ 2143 w 43100"/>
                  <a:gd name="connsiteY1" fmla="*/ 12000 h 156779"/>
                  <a:gd name="connsiteX2" fmla="*/ 29766 w 43100"/>
                  <a:gd name="connsiteY2" fmla="*/ 78675 h 156779"/>
                  <a:gd name="connsiteX3" fmla="*/ 2143 w 43100"/>
                  <a:gd name="connsiteY3" fmla="*/ 145350 h 156779"/>
                  <a:gd name="connsiteX4" fmla="*/ 2143 w 43100"/>
                  <a:gd name="connsiteY4" fmla="*/ 154875 h 156779"/>
                  <a:gd name="connsiteX5" fmla="*/ 6906 w 43100"/>
                  <a:gd name="connsiteY5" fmla="*/ 156780 h 156779"/>
                  <a:gd name="connsiteX6" fmla="*/ 11668 w 43100"/>
                  <a:gd name="connsiteY6" fmla="*/ 154875 h 156779"/>
                  <a:gd name="connsiteX7" fmla="*/ 43101 w 43100"/>
                  <a:gd name="connsiteY7" fmla="*/ 77722 h 156779"/>
                  <a:gd name="connsiteX8" fmla="*/ 11668 w 43100"/>
                  <a:gd name="connsiteY8" fmla="*/ 570 h 156779"/>
                  <a:gd name="connsiteX9" fmla="*/ 2143 w 43100"/>
                  <a:gd name="connsiteY9" fmla="*/ 2475 h 15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100" h="156779">
                    <a:moveTo>
                      <a:pt x="2143" y="2475"/>
                    </a:moveTo>
                    <a:cubicBezTo>
                      <a:pt x="-714" y="5332"/>
                      <a:pt x="-714" y="9142"/>
                      <a:pt x="2143" y="12000"/>
                    </a:cubicBezTo>
                    <a:cubicBezTo>
                      <a:pt x="20241" y="30097"/>
                      <a:pt x="29766" y="53910"/>
                      <a:pt x="29766" y="78675"/>
                    </a:cubicBezTo>
                    <a:cubicBezTo>
                      <a:pt x="29766" y="103440"/>
                      <a:pt x="20241" y="128205"/>
                      <a:pt x="2143" y="145350"/>
                    </a:cubicBezTo>
                    <a:cubicBezTo>
                      <a:pt x="-714" y="148207"/>
                      <a:pt x="-714" y="152017"/>
                      <a:pt x="2143" y="154875"/>
                    </a:cubicBezTo>
                    <a:cubicBezTo>
                      <a:pt x="3096" y="155827"/>
                      <a:pt x="5001" y="156780"/>
                      <a:pt x="6906" y="156780"/>
                    </a:cubicBezTo>
                    <a:cubicBezTo>
                      <a:pt x="8811" y="156780"/>
                      <a:pt x="10716" y="155827"/>
                      <a:pt x="11668" y="154875"/>
                    </a:cubicBezTo>
                    <a:cubicBezTo>
                      <a:pt x="32623" y="133920"/>
                      <a:pt x="43101" y="107250"/>
                      <a:pt x="43101" y="77722"/>
                    </a:cubicBezTo>
                    <a:cubicBezTo>
                      <a:pt x="43101" y="48195"/>
                      <a:pt x="31671" y="21525"/>
                      <a:pt x="11668" y="570"/>
                    </a:cubicBezTo>
                    <a:cubicBezTo>
                      <a:pt x="8811" y="-383"/>
                      <a:pt x="5001" y="-383"/>
                      <a:pt x="2143" y="2475"/>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61" name="Freeform: Shape 160">
                <a:extLst>
                  <a:ext uri="{FF2B5EF4-FFF2-40B4-BE49-F238E27FC236}">
                    <a16:creationId xmlns:a16="http://schemas.microsoft.com/office/drawing/2014/main" id="{88311647-ECEC-5077-4A6F-20A39977146E}"/>
                  </a:ext>
                </a:extLst>
              </p:cNvPr>
              <p:cNvSpPr/>
              <p:nvPr/>
            </p:nvSpPr>
            <p:spPr>
              <a:xfrm>
                <a:off x="4851082" y="1935241"/>
                <a:ext cx="43100" cy="157400"/>
              </a:xfrm>
              <a:custGeom>
                <a:avLst/>
                <a:gdLst>
                  <a:gd name="connsiteX0" fmla="*/ 40958 w 43100"/>
                  <a:gd name="connsiteY0" fmla="*/ 11668 h 157400"/>
                  <a:gd name="connsiteX1" fmla="*/ 40958 w 43100"/>
                  <a:gd name="connsiteY1" fmla="*/ 2143 h 157400"/>
                  <a:gd name="connsiteX2" fmla="*/ 31433 w 43100"/>
                  <a:gd name="connsiteY2" fmla="*/ 2143 h 157400"/>
                  <a:gd name="connsiteX3" fmla="*/ 31433 w 43100"/>
                  <a:gd name="connsiteY3" fmla="*/ 155496 h 157400"/>
                  <a:gd name="connsiteX4" fmla="*/ 36195 w 43100"/>
                  <a:gd name="connsiteY4" fmla="*/ 157401 h 157400"/>
                  <a:gd name="connsiteX5" fmla="*/ 40958 w 43100"/>
                  <a:gd name="connsiteY5" fmla="*/ 155496 h 157400"/>
                  <a:gd name="connsiteX6" fmla="*/ 40958 w 43100"/>
                  <a:gd name="connsiteY6" fmla="*/ 145971 h 157400"/>
                  <a:gd name="connsiteX7" fmla="*/ 40958 w 43100"/>
                  <a:gd name="connsiteY7" fmla="*/ 11668 h 1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00" h="157400">
                    <a:moveTo>
                      <a:pt x="40958" y="11668"/>
                    </a:moveTo>
                    <a:cubicBezTo>
                      <a:pt x="43815" y="8811"/>
                      <a:pt x="43815" y="5001"/>
                      <a:pt x="40958" y="2143"/>
                    </a:cubicBezTo>
                    <a:cubicBezTo>
                      <a:pt x="38100" y="-714"/>
                      <a:pt x="34290" y="-714"/>
                      <a:pt x="31433" y="2143"/>
                    </a:cubicBezTo>
                    <a:cubicBezTo>
                      <a:pt x="-10478" y="44053"/>
                      <a:pt x="-10478" y="113586"/>
                      <a:pt x="31433" y="155496"/>
                    </a:cubicBezTo>
                    <a:cubicBezTo>
                      <a:pt x="32385" y="156448"/>
                      <a:pt x="34290" y="157401"/>
                      <a:pt x="36195" y="157401"/>
                    </a:cubicBezTo>
                    <a:cubicBezTo>
                      <a:pt x="38100" y="157401"/>
                      <a:pt x="40005" y="156448"/>
                      <a:pt x="40958" y="155496"/>
                    </a:cubicBezTo>
                    <a:cubicBezTo>
                      <a:pt x="43815" y="152638"/>
                      <a:pt x="43815" y="148828"/>
                      <a:pt x="40958" y="145971"/>
                    </a:cubicBezTo>
                    <a:cubicBezTo>
                      <a:pt x="3810" y="108823"/>
                      <a:pt x="3810" y="48816"/>
                      <a:pt x="40958" y="11668"/>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62" name="Freeform: Shape 161">
                <a:extLst>
                  <a:ext uri="{FF2B5EF4-FFF2-40B4-BE49-F238E27FC236}">
                    <a16:creationId xmlns:a16="http://schemas.microsoft.com/office/drawing/2014/main" id="{A668048D-F54B-6439-0B2A-0792579B84CA}"/>
                  </a:ext>
                </a:extLst>
              </p:cNvPr>
              <p:cNvSpPr/>
              <p:nvPr/>
            </p:nvSpPr>
            <p:spPr>
              <a:xfrm>
                <a:off x="4921567" y="1933575"/>
                <a:ext cx="77152" cy="160972"/>
              </a:xfrm>
              <a:custGeom>
                <a:avLst/>
                <a:gdLst>
                  <a:gd name="connsiteX0" fmla="*/ 37148 w 77152"/>
                  <a:gd name="connsiteY0" fmla="*/ 73342 h 160972"/>
                  <a:gd name="connsiteX1" fmla="*/ 12383 w 77152"/>
                  <a:gd name="connsiteY1" fmla="*/ 51435 h 160972"/>
                  <a:gd name="connsiteX2" fmla="*/ 37148 w 77152"/>
                  <a:gd name="connsiteY2" fmla="*/ 29528 h 160972"/>
                  <a:gd name="connsiteX3" fmla="*/ 60960 w 77152"/>
                  <a:gd name="connsiteY3" fmla="*/ 43815 h 160972"/>
                  <a:gd name="connsiteX4" fmla="*/ 70485 w 77152"/>
                  <a:gd name="connsiteY4" fmla="*/ 47625 h 160972"/>
                  <a:gd name="connsiteX5" fmla="*/ 74295 w 77152"/>
                  <a:gd name="connsiteY5" fmla="*/ 38100 h 160972"/>
                  <a:gd name="connsiteX6" fmla="*/ 44767 w 77152"/>
                  <a:gd name="connsiteY6" fmla="*/ 16192 h 160972"/>
                  <a:gd name="connsiteX7" fmla="*/ 44767 w 77152"/>
                  <a:gd name="connsiteY7" fmla="*/ 6667 h 160972"/>
                  <a:gd name="connsiteX8" fmla="*/ 38100 w 77152"/>
                  <a:gd name="connsiteY8" fmla="*/ 0 h 160972"/>
                  <a:gd name="connsiteX9" fmla="*/ 31433 w 77152"/>
                  <a:gd name="connsiteY9" fmla="*/ 6667 h 160972"/>
                  <a:gd name="connsiteX10" fmla="*/ 31433 w 77152"/>
                  <a:gd name="connsiteY10" fmla="*/ 16192 h 160972"/>
                  <a:gd name="connsiteX11" fmla="*/ 0 w 77152"/>
                  <a:gd name="connsiteY11" fmla="*/ 51435 h 160972"/>
                  <a:gd name="connsiteX12" fmla="*/ 39053 w 77152"/>
                  <a:gd name="connsiteY12" fmla="*/ 87630 h 160972"/>
                  <a:gd name="connsiteX13" fmla="*/ 63817 w 77152"/>
                  <a:gd name="connsiteY13" fmla="*/ 109538 h 160972"/>
                  <a:gd name="connsiteX14" fmla="*/ 39053 w 77152"/>
                  <a:gd name="connsiteY14" fmla="*/ 131445 h 160972"/>
                  <a:gd name="connsiteX15" fmla="*/ 15240 w 77152"/>
                  <a:gd name="connsiteY15" fmla="*/ 117158 h 160972"/>
                  <a:gd name="connsiteX16" fmla="*/ 5715 w 77152"/>
                  <a:gd name="connsiteY16" fmla="*/ 113347 h 160972"/>
                  <a:gd name="connsiteX17" fmla="*/ 1905 w 77152"/>
                  <a:gd name="connsiteY17" fmla="*/ 122872 h 160972"/>
                  <a:gd name="connsiteX18" fmla="*/ 31433 w 77152"/>
                  <a:gd name="connsiteY18" fmla="*/ 144780 h 160972"/>
                  <a:gd name="connsiteX19" fmla="*/ 31433 w 77152"/>
                  <a:gd name="connsiteY19" fmla="*/ 154305 h 160972"/>
                  <a:gd name="connsiteX20" fmla="*/ 38100 w 77152"/>
                  <a:gd name="connsiteY20" fmla="*/ 160972 h 160972"/>
                  <a:gd name="connsiteX21" fmla="*/ 44767 w 77152"/>
                  <a:gd name="connsiteY21" fmla="*/ 154305 h 160972"/>
                  <a:gd name="connsiteX22" fmla="*/ 44767 w 77152"/>
                  <a:gd name="connsiteY22" fmla="*/ 144780 h 160972"/>
                  <a:gd name="connsiteX23" fmla="*/ 77153 w 77152"/>
                  <a:gd name="connsiteY23" fmla="*/ 109538 h 160972"/>
                  <a:gd name="connsiteX24" fmla="*/ 37148 w 77152"/>
                  <a:gd name="connsiteY24" fmla="*/ 73342 h 16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152" h="160972">
                    <a:moveTo>
                      <a:pt x="37148" y="73342"/>
                    </a:moveTo>
                    <a:cubicBezTo>
                      <a:pt x="16192" y="73342"/>
                      <a:pt x="12383" y="60960"/>
                      <a:pt x="12383" y="51435"/>
                    </a:cubicBezTo>
                    <a:cubicBezTo>
                      <a:pt x="12383" y="39053"/>
                      <a:pt x="23813" y="29528"/>
                      <a:pt x="37148" y="29528"/>
                    </a:cubicBezTo>
                    <a:cubicBezTo>
                      <a:pt x="47625" y="29528"/>
                      <a:pt x="57150" y="35242"/>
                      <a:pt x="60960" y="43815"/>
                    </a:cubicBezTo>
                    <a:cubicBezTo>
                      <a:pt x="62865" y="47625"/>
                      <a:pt x="66675" y="48578"/>
                      <a:pt x="70485" y="47625"/>
                    </a:cubicBezTo>
                    <a:cubicBezTo>
                      <a:pt x="74295" y="45720"/>
                      <a:pt x="75248" y="41910"/>
                      <a:pt x="74295" y="38100"/>
                    </a:cubicBezTo>
                    <a:cubicBezTo>
                      <a:pt x="69533" y="26670"/>
                      <a:pt x="58103" y="18097"/>
                      <a:pt x="44767" y="16192"/>
                    </a:cubicBezTo>
                    <a:lnTo>
                      <a:pt x="44767" y="6667"/>
                    </a:lnTo>
                    <a:cubicBezTo>
                      <a:pt x="44767" y="2858"/>
                      <a:pt x="41910" y="0"/>
                      <a:pt x="38100" y="0"/>
                    </a:cubicBezTo>
                    <a:cubicBezTo>
                      <a:pt x="34290" y="0"/>
                      <a:pt x="31433" y="2858"/>
                      <a:pt x="31433" y="6667"/>
                    </a:cubicBezTo>
                    <a:lnTo>
                      <a:pt x="31433" y="16192"/>
                    </a:lnTo>
                    <a:cubicBezTo>
                      <a:pt x="13335" y="19050"/>
                      <a:pt x="0" y="34290"/>
                      <a:pt x="0" y="51435"/>
                    </a:cubicBezTo>
                    <a:cubicBezTo>
                      <a:pt x="0" y="68580"/>
                      <a:pt x="10478" y="87630"/>
                      <a:pt x="39053" y="87630"/>
                    </a:cubicBezTo>
                    <a:cubicBezTo>
                      <a:pt x="60008" y="87630"/>
                      <a:pt x="63817" y="100013"/>
                      <a:pt x="63817" y="109538"/>
                    </a:cubicBezTo>
                    <a:cubicBezTo>
                      <a:pt x="63817" y="121920"/>
                      <a:pt x="52388" y="131445"/>
                      <a:pt x="39053" y="131445"/>
                    </a:cubicBezTo>
                    <a:cubicBezTo>
                      <a:pt x="28575" y="131445"/>
                      <a:pt x="19050" y="125730"/>
                      <a:pt x="15240" y="117158"/>
                    </a:cubicBezTo>
                    <a:cubicBezTo>
                      <a:pt x="13335" y="113347"/>
                      <a:pt x="9525" y="112395"/>
                      <a:pt x="5715" y="113347"/>
                    </a:cubicBezTo>
                    <a:cubicBezTo>
                      <a:pt x="1905" y="114300"/>
                      <a:pt x="953" y="119063"/>
                      <a:pt x="1905" y="122872"/>
                    </a:cubicBezTo>
                    <a:cubicBezTo>
                      <a:pt x="6667" y="134303"/>
                      <a:pt x="18098" y="142875"/>
                      <a:pt x="31433" y="144780"/>
                    </a:cubicBezTo>
                    <a:lnTo>
                      <a:pt x="31433" y="154305"/>
                    </a:lnTo>
                    <a:cubicBezTo>
                      <a:pt x="31433" y="158115"/>
                      <a:pt x="34290" y="160972"/>
                      <a:pt x="38100" y="160972"/>
                    </a:cubicBezTo>
                    <a:cubicBezTo>
                      <a:pt x="41910" y="160972"/>
                      <a:pt x="44767" y="158115"/>
                      <a:pt x="44767" y="154305"/>
                    </a:cubicBezTo>
                    <a:lnTo>
                      <a:pt x="44767" y="144780"/>
                    </a:lnTo>
                    <a:cubicBezTo>
                      <a:pt x="62865" y="141922"/>
                      <a:pt x="77153" y="126683"/>
                      <a:pt x="77153" y="109538"/>
                    </a:cubicBezTo>
                    <a:cubicBezTo>
                      <a:pt x="76200" y="92392"/>
                      <a:pt x="66675" y="73342"/>
                      <a:pt x="37148" y="73342"/>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63" name="Freeform: Shape 162">
                <a:extLst>
                  <a:ext uri="{FF2B5EF4-FFF2-40B4-BE49-F238E27FC236}">
                    <a16:creationId xmlns:a16="http://schemas.microsoft.com/office/drawing/2014/main" id="{49CBAF0D-5C36-8062-C23D-8643DB66405C}"/>
                  </a:ext>
                </a:extLst>
              </p:cNvPr>
              <p:cNvSpPr/>
              <p:nvPr/>
            </p:nvSpPr>
            <p:spPr>
              <a:xfrm>
                <a:off x="4888230" y="2007870"/>
                <a:ext cx="13334" cy="13334"/>
              </a:xfrm>
              <a:custGeom>
                <a:avLst/>
                <a:gdLst>
                  <a:gd name="connsiteX0" fmla="*/ 13335 w 13334"/>
                  <a:gd name="connsiteY0" fmla="*/ 6668 h 13334"/>
                  <a:gd name="connsiteX1" fmla="*/ 6668 w 13334"/>
                  <a:gd name="connsiteY1" fmla="*/ 13335 h 13334"/>
                  <a:gd name="connsiteX2" fmla="*/ 0 w 13334"/>
                  <a:gd name="connsiteY2" fmla="*/ 6668 h 13334"/>
                  <a:gd name="connsiteX3" fmla="*/ 6668 w 13334"/>
                  <a:gd name="connsiteY3" fmla="*/ 0 h 13334"/>
                  <a:gd name="connsiteX4" fmla="*/ 13335 w 13334"/>
                  <a:gd name="connsiteY4" fmla="*/ 6668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4" h="13334">
                    <a:moveTo>
                      <a:pt x="13335" y="6668"/>
                    </a:moveTo>
                    <a:cubicBezTo>
                      <a:pt x="13335" y="10350"/>
                      <a:pt x="10350" y="13335"/>
                      <a:pt x="6668" y="13335"/>
                    </a:cubicBezTo>
                    <a:cubicBezTo>
                      <a:pt x="2985" y="13335"/>
                      <a:pt x="0" y="10350"/>
                      <a:pt x="0" y="6668"/>
                    </a:cubicBezTo>
                    <a:cubicBezTo>
                      <a:pt x="0" y="2985"/>
                      <a:pt x="2985" y="0"/>
                      <a:pt x="6668" y="0"/>
                    </a:cubicBezTo>
                    <a:cubicBezTo>
                      <a:pt x="10350" y="0"/>
                      <a:pt x="13335" y="2985"/>
                      <a:pt x="13335" y="6668"/>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64" name="Freeform: Shape 163">
                <a:extLst>
                  <a:ext uri="{FF2B5EF4-FFF2-40B4-BE49-F238E27FC236}">
                    <a16:creationId xmlns:a16="http://schemas.microsoft.com/office/drawing/2014/main" id="{509D32E2-A59E-2A29-136B-BD180FA62720}"/>
                  </a:ext>
                </a:extLst>
              </p:cNvPr>
              <p:cNvSpPr/>
              <p:nvPr/>
            </p:nvSpPr>
            <p:spPr>
              <a:xfrm>
                <a:off x="5016817" y="2007870"/>
                <a:ext cx="13334" cy="13334"/>
              </a:xfrm>
              <a:custGeom>
                <a:avLst/>
                <a:gdLst>
                  <a:gd name="connsiteX0" fmla="*/ 13335 w 13334"/>
                  <a:gd name="connsiteY0" fmla="*/ 6668 h 13334"/>
                  <a:gd name="connsiteX1" fmla="*/ 6668 w 13334"/>
                  <a:gd name="connsiteY1" fmla="*/ 13335 h 13334"/>
                  <a:gd name="connsiteX2" fmla="*/ 0 w 13334"/>
                  <a:gd name="connsiteY2" fmla="*/ 6668 h 13334"/>
                  <a:gd name="connsiteX3" fmla="*/ 6668 w 13334"/>
                  <a:gd name="connsiteY3" fmla="*/ 0 h 13334"/>
                  <a:gd name="connsiteX4" fmla="*/ 13335 w 13334"/>
                  <a:gd name="connsiteY4" fmla="*/ 6668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4" h="13334">
                    <a:moveTo>
                      <a:pt x="13335" y="6668"/>
                    </a:moveTo>
                    <a:cubicBezTo>
                      <a:pt x="13335" y="10350"/>
                      <a:pt x="10350" y="13335"/>
                      <a:pt x="6668" y="13335"/>
                    </a:cubicBezTo>
                    <a:cubicBezTo>
                      <a:pt x="2985" y="13335"/>
                      <a:pt x="0" y="10350"/>
                      <a:pt x="0" y="6668"/>
                    </a:cubicBezTo>
                    <a:cubicBezTo>
                      <a:pt x="0" y="2985"/>
                      <a:pt x="2985" y="0"/>
                      <a:pt x="6668" y="0"/>
                    </a:cubicBezTo>
                    <a:cubicBezTo>
                      <a:pt x="10350" y="0"/>
                      <a:pt x="13335" y="2985"/>
                      <a:pt x="13335" y="6668"/>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grpSp>
      </p:grpSp>
      <p:grpSp>
        <p:nvGrpSpPr>
          <p:cNvPr id="165" name="Group 164">
            <a:extLst>
              <a:ext uri="{FF2B5EF4-FFF2-40B4-BE49-F238E27FC236}">
                <a16:creationId xmlns:a16="http://schemas.microsoft.com/office/drawing/2014/main" id="{EDDEFE59-7918-EC67-521D-8892E5B7B6BD}"/>
              </a:ext>
            </a:extLst>
          </p:cNvPr>
          <p:cNvGrpSpPr/>
          <p:nvPr/>
        </p:nvGrpSpPr>
        <p:grpSpPr>
          <a:xfrm>
            <a:off x="6288218" y="4815077"/>
            <a:ext cx="640080" cy="640080"/>
            <a:chOff x="8528676" y="4053128"/>
            <a:chExt cx="685841" cy="686776"/>
          </a:xfrm>
        </p:grpSpPr>
        <p:sp>
          <p:nvSpPr>
            <p:cNvPr id="166" name="Oval 9">
              <a:extLst>
                <a:ext uri="{FF2B5EF4-FFF2-40B4-BE49-F238E27FC236}">
                  <a16:creationId xmlns:a16="http://schemas.microsoft.com/office/drawing/2014/main" id="{52EB2D5F-6894-FF81-C595-E62E095FFFFA}"/>
                </a:ext>
              </a:extLst>
            </p:cNvPr>
            <p:cNvSpPr>
              <a:spLocks noChangeAspect="1" noChangeArrowheads="1"/>
            </p:cNvSpPr>
            <p:nvPr/>
          </p:nvSpPr>
          <p:spPr bwMode="auto">
            <a:xfrm>
              <a:off x="8528676" y="4053128"/>
              <a:ext cx="685841" cy="686776"/>
            </a:xfrm>
            <a:prstGeom prst="ellipse">
              <a:avLst/>
            </a:prstGeom>
            <a:solidFill>
              <a:srgbClr val="0090C3"/>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400" b="0" i="0" u="none" strike="noStrike" kern="0" cap="none" spc="0" normalizeH="0" baseline="0" noProof="0">
                <a:ln>
                  <a:noFill/>
                </a:ln>
                <a:solidFill>
                  <a:prstClr val="black"/>
                </a:solidFill>
                <a:effectLst/>
                <a:uLnTx/>
                <a:uFillTx/>
                <a:latin typeface="Arial"/>
                <a:ea typeface="ＭＳ Ｐゴシック" charset="0"/>
                <a:cs typeface="Times New Roman" pitchFamily="18" charset="0"/>
              </a:endParaRPr>
            </a:p>
          </p:txBody>
        </p:sp>
        <p:grpSp>
          <p:nvGrpSpPr>
            <p:cNvPr id="167" name="Graphic 5">
              <a:extLst>
                <a:ext uri="{FF2B5EF4-FFF2-40B4-BE49-F238E27FC236}">
                  <a16:creationId xmlns:a16="http://schemas.microsoft.com/office/drawing/2014/main" id="{10074800-4F8A-062B-5AC0-0351DACE071D}"/>
                </a:ext>
              </a:extLst>
            </p:cNvPr>
            <p:cNvGrpSpPr/>
            <p:nvPr/>
          </p:nvGrpSpPr>
          <p:grpSpPr>
            <a:xfrm>
              <a:off x="8642883" y="4216539"/>
              <a:ext cx="457426" cy="360004"/>
              <a:chOff x="4730115" y="2664761"/>
              <a:chExt cx="457426" cy="458485"/>
            </a:xfrm>
            <a:solidFill>
              <a:schemeClr val="bg1"/>
            </a:solidFill>
          </p:grpSpPr>
          <p:sp>
            <p:nvSpPr>
              <p:cNvPr id="168" name="Freeform: Shape 167">
                <a:extLst>
                  <a:ext uri="{FF2B5EF4-FFF2-40B4-BE49-F238E27FC236}">
                    <a16:creationId xmlns:a16="http://schemas.microsoft.com/office/drawing/2014/main" id="{1D57E845-A2E5-9993-FBBE-F9CE9BBA53A0}"/>
                  </a:ext>
                </a:extLst>
              </p:cNvPr>
              <p:cNvSpPr/>
              <p:nvPr/>
            </p:nvSpPr>
            <p:spPr>
              <a:xfrm>
                <a:off x="5042292" y="2881312"/>
                <a:ext cx="16435" cy="32384"/>
              </a:xfrm>
              <a:custGeom>
                <a:avLst/>
                <a:gdLst>
                  <a:gd name="connsiteX0" fmla="*/ 2148 w 16435"/>
                  <a:gd name="connsiteY0" fmla="*/ 6667 h 32384"/>
                  <a:gd name="connsiteX1" fmla="*/ 243 w 16435"/>
                  <a:gd name="connsiteY1" fmla="*/ 23813 h 32384"/>
                  <a:gd name="connsiteX2" fmla="*/ 5005 w 16435"/>
                  <a:gd name="connsiteY2" fmla="*/ 32385 h 32384"/>
                  <a:gd name="connsiteX3" fmla="*/ 6910 w 16435"/>
                  <a:gd name="connsiteY3" fmla="*/ 32385 h 32384"/>
                  <a:gd name="connsiteX4" fmla="*/ 13578 w 16435"/>
                  <a:gd name="connsiteY4" fmla="*/ 27622 h 32384"/>
                  <a:gd name="connsiteX5" fmla="*/ 16435 w 16435"/>
                  <a:gd name="connsiteY5" fmla="*/ 6667 h 32384"/>
                  <a:gd name="connsiteX6" fmla="*/ 16435 w 16435"/>
                  <a:gd name="connsiteY6" fmla="*/ 6667 h 32384"/>
                  <a:gd name="connsiteX7" fmla="*/ 9768 w 16435"/>
                  <a:gd name="connsiteY7" fmla="*/ 0 h 32384"/>
                  <a:gd name="connsiteX8" fmla="*/ 2148 w 16435"/>
                  <a:gd name="connsiteY8" fmla="*/ 6667 h 3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5" h="32384">
                    <a:moveTo>
                      <a:pt x="2148" y="6667"/>
                    </a:moveTo>
                    <a:cubicBezTo>
                      <a:pt x="2148" y="12383"/>
                      <a:pt x="1195" y="18097"/>
                      <a:pt x="243" y="23813"/>
                    </a:cubicBezTo>
                    <a:cubicBezTo>
                      <a:pt x="-710" y="27622"/>
                      <a:pt x="1195" y="31433"/>
                      <a:pt x="5005" y="32385"/>
                    </a:cubicBezTo>
                    <a:cubicBezTo>
                      <a:pt x="5958" y="32385"/>
                      <a:pt x="5958" y="32385"/>
                      <a:pt x="6910" y="32385"/>
                    </a:cubicBezTo>
                    <a:cubicBezTo>
                      <a:pt x="9768" y="32385"/>
                      <a:pt x="12625" y="30480"/>
                      <a:pt x="13578" y="27622"/>
                    </a:cubicBezTo>
                    <a:cubicBezTo>
                      <a:pt x="15483" y="20955"/>
                      <a:pt x="16435" y="13335"/>
                      <a:pt x="16435" y="6667"/>
                    </a:cubicBezTo>
                    <a:lnTo>
                      <a:pt x="16435" y="6667"/>
                    </a:lnTo>
                    <a:cubicBezTo>
                      <a:pt x="16435" y="2858"/>
                      <a:pt x="13578" y="0"/>
                      <a:pt x="9768" y="0"/>
                    </a:cubicBezTo>
                    <a:cubicBezTo>
                      <a:pt x="5958" y="0"/>
                      <a:pt x="2148" y="2858"/>
                      <a:pt x="2148" y="6667"/>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69" name="Freeform: Shape 168">
                <a:extLst>
                  <a:ext uri="{FF2B5EF4-FFF2-40B4-BE49-F238E27FC236}">
                    <a16:creationId xmlns:a16="http://schemas.microsoft.com/office/drawing/2014/main" id="{FBFA2FF7-3AED-327B-0FBF-C731FD087FE4}"/>
                  </a:ext>
                </a:extLst>
              </p:cNvPr>
              <p:cNvSpPr/>
              <p:nvPr/>
            </p:nvSpPr>
            <p:spPr>
              <a:xfrm>
                <a:off x="5022294" y="2828686"/>
                <a:ext cx="25769" cy="28813"/>
              </a:xfrm>
              <a:custGeom>
                <a:avLst/>
                <a:gdLst>
                  <a:gd name="connsiteX0" fmla="*/ 12621 w 25769"/>
                  <a:gd name="connsiteY0" fmla="*/ 25003 h 28813"/>
                  <a:gd name="connsiteX1" fmla="*/ 18336 w 25769"/>
                  <a:gd name="connsiteY1" fmla="*/ 28813 h 28813"/>
                  <a:gd name="connsiteX2" fmla="*/ 22146 w 25769"/>
                  <a:gd name="connsiteY2" fmla="*/ 27861 h 28813"/>
                  <a:gd name="connsiteX3" fmla="*/ 25003 w 25769"/>
                  <a:gd name="connsiteY3" fmla="*/ 18336 h 28813"/>
                  <a:gd name="connsiteX4" fmla="*/ 11668 w 25769"/>
                  <a:gd name="connsiteY4" fmla="*/ 2143 h 28813"/>
                  <a:gd name="connsiteX5" fmla="*/ 2143 w 25769"/>
                  <a:gd name="connsiteY5" fmla="*/ 2143 h 28813"/>
                  <a:gd name="connsiteX6" fmla="*/ 2143 w 25769"/>
                  <a:gd name="connsiteY6" fmla="*/ 11668 h 28813"/>
                  <a:gd name="connsiteX7" fmla="*/ 12621 w 25769"/>
                  <a:gd name="connsiteY7" fmla="*/ 25003 h 2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69" h="28813">
                    <a:moveTo>
                      <a:pt x="12621" y="25003"/>
                    </a:moveTo>
                    <a:cubicBezTo>
                      <a:pt x="13573" y="26908"/>
                      <a:pt x="16431" y="28813"/>
                      <a:pt x="18336" y="28813"/>
                    </a:cubicBezTo>
                    <a:cubicBezTo>
                      <a:pt x="19288" y="28813"/>
                      <a:pt x="21193" y="28813"/>
                      <a:pt x="22146" y="27861"/>
                    </a:cubicBezTo>
                    <a:cubicBezTo>
                      <a:pt x="25003" y="25956"/>
                      <a:pt x="26908" y="22146"/>
                      <a:pt x="25003" y="18336"/>
                    </a:cubicBezTo>
                    <a:cubicBezTo>
                      <a:pt x="21193" y="12621"/>
                      <a:pt x="17383" y="6906"/>
                      <a:pt x="11668" y="2143"/>
                    </a:cubicBezTo>
                    <a:cubicBezTo>
                      <a:pt x="8811" y="-714"/>
                      <a:pt x="5001" y="-714"/>
                      <a:pt x="2143" y="2143"/>
                    </a:cubicBezTo>
                    <a:cubicBezTo>
                      <a:pt x="-714" y="5001"/>
                      <a:pt x="-714" y="8811"/>
                      <a:pt x="2143" y="11668"/>
                    </a:cubicBezTo>
                    <a:cubicBezTo>
                      <a:pt x="5953" y="15478"/>
                      <a:pt x="9763" y="20241"/>
                      <a:pt x="12621" y="25003"/>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70" name="Freeform: Shape 169">
                <a:extLst>
                  <a:ext uri="{FF2B5EF4-FFF2-40B4-BE49-F238E27FC236}">
                    <a16:creationId xmlns:a16="http://schemas.microsoft.com/office/drawing/2014/main" id="{27749245-7957-13AA-B716-D042CB453F6F}"/>
                  </a:ext>
                </a:extLst>
              </p:cNvPr>
              <p:cNvSpPr/>
              <p:nvPr/>
            </p:nvSpPr>
            <p:spPr>
              <a:xfrm>
                <a:off x="4951804" y="2952507"/>
                <a:ext cx="32627" cy="16435"/>
              </a:xfrm>
              <a:custGeom>
                <a:avLst/>
                <a:gdLst>
                  <a:gd name="connsiteX0" fmla="*/ 25960 w 32627"/>
                  <a:gd name="connsiteY0" fmla="*/ 2148 h 16435"/>
                  <a:gd name="connsiteX1" fmla="*/ 8815 w 32627"/>
                  <a:gd name="connsiteY1" fmla="*/ 243 h 16435"/>
                  <a:gd name="connsiteX2" fmla="*/ 243 w 32627"/>
                  <a:gd name="connsiteY2" fmla="*/ 5005 h 16435"/>
                  <a:gd name="connsiteX3" fmla="*/ 5005 w 32627"/>
                  <a:gd name="connsiteY3" fmla="*/ 13578 h 16435"/>
                  <a:gd name="connsiteX4" fmla="*/ 25960 w 32627"/>
                  <a:gd name="connsiteY4" fmla="*/ 16435 h 16435"/>
                  <a:gd name="connsiteX5" fmla="*/ 25960 w 32627"/>
                  <a:gd name="connsiteY5" fmla="*/ 16435 h 16435"/>
                  <a:gd name="connsiteX6" fmla="*/ 32628 w 32627"/>
                  <a:gd name="connsiteY6" fmla="*/ 9768 h 16435"/>
                  <a:gd name="connsiteX7" fmla="*/ 25960 w 32627"/>
                  <a:gd name="connsiteY7" fmla="*/ 2148 h 1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27" h="16435">
                    <a:moveTo>
                      <a:pt x="25960" y="2148"/>
                    </a:moveTo>
                    <a:cubicBezTo>
                      <a:pt x="20245" y="2148"/>
                      <a:pt x="14530" y="1195"/>
                      <a:pt x="8815" y="243"/>
                    </a:cubicBezTo>
                    <a:cubicBezTo>
                      <a:pt x="5005" y="-710"/>
                      <a:pt x="1195" y="1195"/>
                      <a:pt x="243" y="5005"/>
                    </a:cubicBezTo>
                    <a:cubicBezTo>
                      <a:pt x="-710" y="8815"/>
                      <a:pt x="1195" y="12625"/>
                      <a:pt x="5005" y="13578"/>
                    </a:cubicBezTo>
                    <a:cubicBezTo>
                      <a:pt x="11673" y="15483"/>
                      <a:pt x="18340" y="16435"/>
                      <a:pt x="25960" y="16435"/>
                    </a:cubicBezTo>
                    <a:lnTo>
                      <a:pt x="25960" y="16435"/>
                    </a:lnTo>
                    <a:cubicBezTo>
                      <a:pt x="29770" y="16435"/>
                      <a:pt x="32628" y="13578"/>
                      <a:pt x="32628" y="9768"/>
                    </a:cubicBezTo>
                    <a:cubicBezTo>
                      <a:pt x="32628" y="5958"/>
                      <a:pt x="29770" y="2148"/>
                      <a:pt x="25960" y="2148"/>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71" name="Freeform: Shape 170">
                <a:extLst>
                  <a:ext uri="{FF2B5EF4-FFF2-40B4-BE49-F238E27FC236}">
                    <a16:creationId xmlns:a16="http://schemas.microsoft.com/office/drawing/2014/main" id="{A872A7D6-36FE-242B-30B0-1E4DF230FBFD}"/>
                  </a:ext>
                </a:extLst>
              </p:cNvPr>
              <p:cNvSpPr/>
              <p:nvPr/>
            </p:nvSpPr>
            <p:spPr>
              <a:xfrm>
                <a:off x="4895850" y="2862019"/>
                <a:ext cx="16435" cy="32627"/>
              </a:xfrm>
              <a:custGeom>
                <a:avLst/>
                <a:gdLst>
                  <a:gd name="connsiteX0" fmla="*/ 14288 w 16435"/>
                  <a:gd name="connsiteY0" fmla="*/ 25960 h 32627"/>
                  <a:gd name="connsiteX1" fmla="*/ 16192 w 16435"/>
                  <a:gd name="connsiteY1" fmla="*/ 8815 h 32627"/>
                  <a:gd name="connsiteX2" fmla="*/ 11430 w 16435"/>
                  <a:gd name="connsiteY2" fmla="*/ 243 h 32627"/>
                  <a:gd name="connsiteX3" fmla="*/ 2858 w 16435"/>
                  <a:gd name="connsiteY3" fmla="*/ 5005 h 32627"/>
                  <a:gd name="connsiteX4" fmla="*/ 0 w 16435"/>
                  <a:gd name="connsiteY4" fmla="*/ 25960 h 32627"/>
                  <a:gd name="connsiteX5" fmla="*/ 0 w 16435"/>
                  <a:gd name="connsiteY5" fmla="*/ 25960 h 32627"/>
                  <a:gd name="connsiteX6" fmla="*/ 6667 w 16435"/>
                  <a:gd name="connsiteY6" fmla="*/ 32628 h 32627"/>
                  <a:gd name="connsiteX7" fmla="*/ 14288 w 16435"/>
                  <a:gd name="connsiteY7" fmla="*/ 25960 h 32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35" h="32627">
                    <a:moveTo>
                      <a:pt x="14288" y="25960"/>
                    </a:moveTo>
                    <a:cubicBezTo>
                      <a:pt x="14288" y="20245"/>
                      <a:pt x="15240" y="14530"/>
                      <a:pt x="16192" y="8815"/>
                    </a:cubicBezTo>
                    <a:cubicBezTo>
                      <a:pt x="17145" y="5005"/>
                      <a:pt x="15240" y="1195"/>
                      <a:pt x="11430" y="243"/>
                    </a:cubicBezTo>
                    <a:cubicBezTo>
                      <a:pt x="7620" y="-710"/>
                      <a:pt x="3810" y="1195"/>
                      <a:pt x="2858" y="5005"/>
                    </a:cubicBezTo>
                    <a:cubicBezTo>
                      <a:pt x="953" y="11673"/>
                      <a:pt x="0" y="18340"/>
                      <a:pt x="0" y="25960"/>
                    </a:cubicBezTo>
                    <a:lnTo>
                      <a:pt x="0" y="25960"/>
                    </a:lnTo>
                    <a:cubicBezTo>
                      <a:pt x="0" y="29770"/>
                      <a:pt x="2858" y="32628"/>
                      <a:pt x="6667" y="32628"/>
                    </a:cubicBezTo>
                    <a:cubicBezTo>
                      <a:pt x="10478" y="32628"/>
                      <a:pt x="14288" y="29770"/>
                      <a:pt x="14288" y="25960"/>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72" name="Freeform: Shape 171">
                <a:extLst>
                  <a:ext uri="{FF2B5EF4-FFF2-40B4-BE49-F238E27FC236}">
                    <a16:creationId xmlns:a16="http://schemas.microsoft.com/office/drawing/2014/main" id="{A56C64CC-B3D4-A0FD-9954-C7B739633267}"/>
                  </a:ext>
                </a:extLst>
              </p:cNvPr>
              <p:cNvSpPr/>
              <p:nvPr/>
            </p:nvSpPr>
            <p:spPr>
              <a:xfrm>
                <a:off x="5008430" y="2932509"/>
                <a:ext cx="29579" cy="25955"/>
              </a:xfrm>
              <a:custGeom>
                <a:avLst/>
                <a:gdLst>
                  <a:gd name="connsiteX0" fmla="*/ 6482 w 29579"/>
                  <a:gd name="connsiteY0" fmla="*/ 25956 h 25955"/>
                  <a:gd name="connsiteX1" fmla="*/ 10292 w 29579"/>
                  <a:gd name="connsiteY1" fmla="*/ 25003 h 25955"/>
                  <a:gd name="connsiteX2" fmla="*/ 27437 w 29579"/>
                  <a:gd name="connsiteY2" fmla="*/ 11668 h 25955"/>
                  <a:gd name="connsiteX3" fmla="*/ 27437 w 29579"/>
                  <a:gd name="connsiteY3" fmla="*/ 2143 h 25955"/>
                  <a:gd name="connsiteX4" fmla="*/ 17912 w 29579"/>
                  <a:gd name="connsiteY4" fmla="*/ 2143 h 25955"/>
                  <a:gd name="connsiteX5" fmla="*/ 3624 w 29579"/>
                  <a:gd name="connsiteY5" fmla="*/ 12621 h 25955"/>
                  <a:gd name="connsiteX6" fmla="*/ 767 w 29579"/>
                  <a:gd name="connsiteY6" fmla="*/ 22146 h 25955"/>
                  <a:gd name="connsiteX7" fmla="*/ 6482 w 29579"/>
                  <a:gd name="connsiteY7" fmla="*/ 25956 h 2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79" h="25955">
                    <a:moveTo>
                      <a:pt x="6482" y="25956"/>
                    </a:moveTo>
                    <a:cubicBezTo>
                      <a:pt x="7434" y="25956"/>
                      <a:pt x="8387" y="25956"/>
                      <a:pt x="10292" y="25003"/>
                    </a:cubicBezTo>
                    <a:cubicBezTo>
                      <a:pt x="16007" y="21193"/>
                      <a:pt x="21722" y="17383"/>
                      <a:pt x="27437" y="11668"/>
                    </a:cubicBezTo>
                    <a:cubicBezTo>
                      <a:pt x="30294" y="8811"/>
                      <a:pt x="30294" y="5001"/>
                      <a:pt x="27437" y="2143"/>
                    </a:cubicBezTo>
                    <a:cubicBezTo>
                      <a:pt x="24579" y="-714"/>
                      <a:pt x="20769" y="-714"/>
                      <a:pt x="17912" y="2143"/>
                    </a:cubicBezTo>
                    <a:cubicBezTo>
                      <a:pt x="14102" y="5953"/>
                      <a:pt x="9339" y="9763"/>
                      <a:pt x="3624" y="12621"/>
                    </a:cubicBezTo>
                    <a:cubicBezTo>
                      <a:pt x="767" y="14526"/>
                      <a:pt x="-1138" y="18336"/>
                      <a:pt x="767" y="22146"/>
                    </a:cubicBezTo>
                    <a:cubicBezTo>
                      <a:pt x="1719" y="25003"/>
                      <a:pt x="3624" y="25956"/>
                      <a:pt x="6482" y="25956"/>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73" name="Freeform: Shape 172">
                <a:extLst>
                  <a:ext uri="{FF2B5EF4-FFF2-40B4-BE49-F238E27FC236}">
                    <a16:creationId xmlns:a16="http://schemas.microsoft.com/office/drawing/2014/main" id="{733B2E47-1524-2363-F52C-56514DCD8887}"/>
                  </a:ext>
                </a:extLst>
              </p:cNvPr>
              <p:cNvSpPr/>
              <p:nvPr/>
            </p:nvSpPr>
            <p:spPr>
              <a:xfrm>
                <a:off x="4906513" y="2917693"/>
                <a:ext cx="25769" cy="29341"/>
              </a:xfrm>
              <a:custGeom>
                <a:avLst/>
                <a:gdLst>
                  <a:gd name="connsiteX0" fmla="*/ 13149 w 25769"/>
                  <a:gd name="connsiteY0" fmla="*/ 3624 h 29341"/>
                  <a:gd name="connsiteX1" fmla="*/ 3624 w 25769"/>
                  <a:gd name="connsiteY1" fmla="*/ 767 h 29341"/>
                  <a:gd name="connsiteX2" fmla="*/ 767 w 25769"/>
                  <a:gd name="connsiteY2" fmla="*/ 10292 h 29341"/>
                  <a:gd name="connsiteX3" fmla="*/ 14102 w 25769"/>
                  <a:gd name="connsiteY3" fmla="*/ 27437 h 29341"/>
                  <a:gd name="connsiteX4" fmla="*/ 18864 w 25769"/>
                  <a:gd name="connsiteY4" fmla="*/ 29342 h 29341"/>
                  <a:gd name="connsiteX5" fmla="*/ 23627 w 25769"/>
                  <a:gd name="connsiteY5" fmla="*/ 27437 h 29341"/>
                  <a:gd name="connsiteX6" fmla="*/ 23627 w 25769"/>
                  <a:gd name="connsiteY6" fmla="*/ 17912 h 29341"/>
                  <a:gd name="connsiteX7" fmla="*/ 13149 w 25769"/>
                  <a:gd name="connsiteY7" fmla="*/ 3624 h 2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69" h="29341">
                    <a:moveTo>
                      <a:pt x="13149" y="3624"/>
                    </a:moveTo>
                    <a:cubicBezTo>
                      <a:pt x="11244" y="767"/>
                      <a:pt x="7434" y="-1138"/>
                      <a:pt x="3624" y="767"/>
                    </a:cubicBezTo>
                    <a:cubicBezTo>
                      <a:pt x="767" y="2672"/>
                      <a:pt x="-1138" y="6482"/>
                      <a:pt x="767" y="10292"/>
                    </a:cubicBezTo>
                    <a:cubicBezTo>
                      <a:pt x="4577" y="16007"/>
                      <a:pt x="8387" y="21722"/>
                      <a:pt x="14102" y="27437"/>
                    </a:cubicBezTo>
                    <a:cubicBezTo>
                      <a:pt x="15054" y="28389"/>
                      <a:pt x="16959" y="29342"/>
                      <a:pt x="18864" y="29342"/>
                    </a:cubicBezTo>
                    <a:cubicBezTo>
                      <a:pt x="20769" y="29342"/>
                      <a:pt x="22674" y="28389"/>
                      <a:pt x="23627" y="27437"/>
                    </a:cubicBezTo>
                    <a:cubicBezTo>
                      <a:pt x="26484" y="24579"/>
                      <a:pt x="26484" y="20769"/>
                      <a:pt x="23627" y="17912"/>
                    </a:cubicBezTo>
                    <a:cubicBezTo>
                      <a:pt x="19817" y="13149"/>
                      <a:pt x="16007" y="9339"/>
                      <a:pt x="13149" y="3624"/>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74" name="Freeform: Shape 173">
                <a:extLst>
                  <a:ext uri="{FF2B5EF4-FFF2-40B4-BE49-F238E27FC236}">
                    <a16:creationId xmlns:a16="http://schemas.microsoft.com/office/drawing/2014/main" id="{97593D53-8176-56F8-D7EA-06F2E49397D8}"/>
                  </a:ext>
                </a:extLst>
              </p:cNvPr>
              <p:cNvSpPr/>
              <p:nvPr/>
            </p:nvSpPr>
            <p:spPr>
              <a:xfrm>
                <a:off x="4918471" y="2817680"/>
                <a:ext cx="28627" cy="25531"/>
              </a:xfrm>
              <a:custGeom>
                <a:avLst/>
                <a:gdLst>
                  <a:gd name="connsiteX0" fmla="*/ 6906 w 28627"/>
                  <a:gd name="connsiteY0" fmla="*/ 25532 h 25531"/>
                  <a:gd name="connsiteX1" fmla="*/ 11668 w 28627"/>
                  <a:gd name="connsiteY1" fmla="*/ 23627 h 25531"/>
                  <a:gd name="connsiteX2" fmla="*/ 25003 w 28627"/>
                  <a:gd name="connsiteY2" fmla="*/ 13149 h 25531"/>
                  <a:gd name="connsiteX3" fmla="*/ 27861 w 28627"/>
                  <a:gd name="connsiteY3" fmla="*/ 3624 h 25531"/>
                  <a:gd name="connsiteX4" fmla="*/ 18336 w 28627"/>
                  <a:gd name="connsiteY4" fmla="*/ 767 h 25531"/>
                  <a:gd name="connsiteX5" fmla="*/ 2143 w 28627"/>
                  <a:gd name="connsiteY5" fmla="*/ 14102 h 25531"/>
                  <a:gd name="connsiteX6" fmla="*/ 2143 w 28627"/>
                  <a:gd name="connsiteY6" fmla="*/ 23627 h 25531"/>
                  <a:gd name="connsiteX7" fmla="*/ 6906 w 28627"/>
                  <a:gd name="connsiteY7" fmla="*/ 25532 h 2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27" h="25531">
                    <a:moveTo>
                      <a:pt x="6906" y="25532"/>
                    </a:moveTo>
                    <a:cubicBezTo>
                      <a:pt x="8811" y="25532"/>
                      <a:pt x="10716" y="24579"/>
                      <a:pt x="11668" y="23627"/>
                    </a:cubicBezTo>
                    <a:cubicBezTo>
                      <a:pt x="15478" y="19817"/>
                      <a:pt x="20241" y="16007"/>
                      <a:pt x="25003" y="13149"/>
                    </a:cubicBezTo>
                    <a:cubicBezTo>
                      <a:pt x="27861" y="11244"/>
                      <a:pt x="29766" y="7434"/>
                      <a:pt x="27861" y="3624"/>
                    </a:cubicBezTo>
                    <a:cubicBezTo>
                      <a:pt x="25956" y="767"/>
                      <a:pt x="22146" y="-1138"/>
                      <a:pt x="18336" y="767"/>
                    </a:cubicBezTo>
                    <a:cubicBezTo>
                      <a:pt x="12621" y="4577"/>
                      <a:pt x="6906" y="8387"/>
                      <a:pt x="2143" y="14102"/>
                    </a:cubicBezTo>
                    <a:cubicBezTo>
                      <a:pt x="-714" y="16959"/>
                      <a:pt x="-714" y="20769"/>
                      <a:pt x="2143" y="23627"/>
                    </a:cubicBezTo>
                    <a:cubicBezTo>
                      <a:pt x="3096" y="24579"/>
                      <a:pt x="5001" y="25532"/>
                      <a:pt x="6906" y="25532"/>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75" name="Freeform: Shape 174">
                <a:extLst>
                  <a:ext uri="{FF2B5EF4-FFF2-40B4-BE49-F238E27FC236}">
                    <a16:creationId xmlns:a16="http://schemas.microsoft.com/office/drawing/2014/main" id="{5CBF2CF7-CBD9-E268-1F19-F706394D6710}"/>
                  </a:ext>
                </a:extLst>
              </p:cNvPr>
              <p:cNvSpPr/>
              <p:nvPr/>
            </p:nvSpPr>
            <p:spPr>
              <a:xfrm>
                <a:off x="4972050" y="2807017"/>
                <a:ext cx="31675" cy="16192"/>
              </a:xfrm>
              <a:custGeom>
                <a:avLst/>
                <a:gdLst>
                  <a:gd name="connsiteX0" fmla="*/ 5715 w 31675"/>
                  <a:gd name="connsiteY0" fmla="*/ 14288 h 16192"/>
                  <a:gd name="connsiteX1" fmla="*/ 22860 w 31675"/>
                  <a:gd name="connsiteY1" fmla="*/ 16192 h 16192"/>
                  <a:gd name="connsiteX2" fmla="*/ 24765 w 31675"/>
                  <a:gd name="connsiteY2" fmla="*/ 16192 h 16192"/>
                  <a:gd name="connsiteX3" fmla="*/ 31433 w 31675"/>
                  <a:gd name="connsiteY3" fmla="*/ 11430 h 16192"/>
                  <a:gd name="connsiteX4" fmla="*/ 26670 w 31675"/>
                  <a:gd name="connsiteY4" fmla="*/ 2858 h 16192"/>
                  <a:gd name="connsiteX5" fmla="*/ 6667 w 31675"/>
                  <a:gd name="connsiteY5" fmla="*/ 0 h 16192"/>
                  <a:gd name="connsiteX6" fmla="*/ 6667 w 31675"/>
                  <a:gd name="connsiteY6" fmla="*/ 0 h 16192"/>
                  <a:gd name="connsiteX7" fmla="*/ 0 w 31675"/>
                  <a:gd name="connsiteY7" fmla="*/ 6667 h 16192"/>
                  <a:gd name="connsiteX8" fmla="*/ 5715 w 31675"/>
                  <a:gd name="connsiteY8" fmla="*/ 14288 h 1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75" h="16192">
                    <a:moveTo>
                      <a:pt x="5715" y="14288"/>
                    </a:moveTo>
                    <a:cubicBezTo>
                      <a:pt x="11430" y="14288"/>
                      <a:pt x="17145" y="15240"/>
                      <a:pt x="22860" y="16192"/>
                    </a:cubicBezTo>
                    <a:cubicBezTo>
                      <a:pt x="23813" y="16192"/>
                      <a:pt x="23813" y="16192"/>
                      <a:pt x="24765" y="16192"/>
                    </a:cubicBezTo>
                    <a:cubicBezTo>
                      <a:pt x="27622" y="16192"/>
                      <a:pt x="30480" y="14288"/>
                      <a:pt x="31433" y="11430"/>
                    </a:cubicBezTo>
                    <a:cubicBezTo>
                      <a:pt x="32385" y="7620"/>
                      <a:pt x="30480" y="3810"/>
                      <a:pt x="26670" y="2858"/>
                    </a:cubicBezTo>
                    <a:cubicBezTo>
                      <a:pt x="20003" y="953"/>
                      <a:pt x="13335" y="0"/>
                      <a:pt x="6667" y="0"/>
                    </a:cubicBezTo>
                    <a:lnTo>
                      <a:pt x="6667" y="0"/>
                    </a:lnTo>
                    <a:cubicBezTo>
                      <a:pt x="2858" y="0"/>
                      <a:pt x="0" y="2858"/>
                      <a:pt x="0" y="6667"/>
                    </a:cubicBezTo>
                    <a:cubicBezTo>
                      <a:pt x="0" y="10478"/>
                      <a:pt x="1905" y="14288"/>
                      <a:pt x="5715" y="14288"/>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76" name="Freeform: Shape 175">
                <a:extLst>
                  <a:ext uri="{FF2B5EF4-FFF2-40B4-BE49-F238E27FC236}">
                    <a16:creationId xmlns:a16="http://schemas.microsoft.com/office/drawing/2014/main" id="{58AB8967-37BA-A53B-8ADC-2B76D996C9E5}"/>
                  </a:ext>
                </a:extLst>
              </p:cNvPr>
              <p:cNvSpPr/>
              <p:nvPr/>
            </p:nvSpPr>
            <p:spPr>
              <a:xfrm>
                <a:off x="4951095" y="2835592"/>
                <a:ext cx="51434" cy="103822"/>
              </a:xfrm>
              <a:custGeom>
                <a:avLst/>
                <a:gdLst>
                  <a:gd name="connsiteX0" fmla="*/ 26670 w 51434"/>
                  <a:gd name="connsiteY0" fmla="*/ 59055 h 103822"/>
                  <a:gd name="connsiteX1" fmla="*/ 39052 w 51434"/>
                  <a:gd name="connsiteY1" fmla="*/ 69533 h 103822"/>
                  <a:gd name="connsiteX2" fmla="*/ 26670 w 51434"/>
                  <a:gd name="connsiteY2" fmla="*/ 80010 h 103822"/>
                  <a:gd name="connsiteX3" fmla="*/ 15240 w 51434"/>
                  <a:gd name="connsiteY3" fmla="*/ 73342 h 103822"/>
                  <a:gd name="connsiteX4" fmla="*/ 5715 w 51434"/>
                  <a:gd name="connsiteY4" fmla="*/ 69533 h 103822"/>
                  <a:gd name="connsiteX5" fmla="*/ 1905 w 51434"/>
                  <a:gd name="connsiteY5" fmla="*/ 79058 h 103822"/>
                  <a:gd name="connsiteX6" fmla="*/ 19050 w 51434"/>
                  <a:gd name="connsiteY6" fmla="*/ 93345 h 103822"/>
                  <a:gd name="connsiteX7" fmla="*/ 19050 w 51434"/>
                  <a:gd name="connsiteY7" fmla="*/ 97155 h 103822"/>
                  <a:gd name="connsiteX8" fmla="*/ 25717 w 51434"/>
                  <a:gd name="connsiteY8" fmla="*/ 103823 h 103822"/>
                  <a:gd name="connsiteX9" fmla="*/ 32385 w 51434"/>
                  <a:gd name="connsiteY9" fmla="*/ 97155 h 103822"/>
                  <a:gd name="connsiteX10" fmla="*/ 32385 w 51434"/>
                  <a:gd name="connsiteY10" fmla="*/ 93345 h 103822"/>
                  <a:gd name="connsiteX11" fmla="*/ 51435 w 51434"/>
                  <a:gd name="connsiteY11" fmla="*/ 69533 h 103822"/>
                  <a:gd name="connsiteX12" fmla="*/ 24765 w 51434"/>
                  <a:gd name="connsiteY12" fmla="*/ 44767 h 103822"/>
                  <a:gd name="connsiteX13" fmla="*/ 12383 w 51434"/>
                  <a:gd name="connsiteY13" fmla="*/ 34290 h 103822"/>
                  <a:gd name="connsiteX14" fmla="*/ 24765 w 51434"/>
                  <a:gd name="connsiteY14" fmla="*/ 23813 h 103822"/>
                  <a:gd name="connsiteX15" fmla="*/ 36195 w 51434"/>
                  <a:gd name="connsiteY15" fmla="*/ 30480 h 103822"/>
                  <a:gd name="connsiteX16" fmla="*/ 45720 w 51434"/>
                  <a:gd name="connsiteY16" fmla="*/ 34290 h 103822"/>
                  <a:gd name="connsiteX17" fmla="*/ 49530 w 51434"/>
                  <a:gd name="connsiteY17" fmla="*/ 24765 h 103822"/>
                  <a:gd name="connsiteX18" fmla="*/ 32385 w 51434"/>
                  <a:gd name="connsiteY18" fmla="*/ 10478 h 103822"/>
                  <a:gd name="connsiteX19" fmla="*/ 32385 w 51434"/>
                  <a:gd name="connsiteY19" fmla="*/ 6667 h 103822"/>
                  <a:gd name="connsiteX20" fmla="*/ 25717 w 51434"/>
                  <a:gd name="connsiteY20" fmla="*/ 0 h 103822"/>
                  <a:gd name="connsiteX21" fmla="*/ 19050 w 51434"/>
                  <a:gd name="connsiteY21" fmla="*/ 6667 h 103822"/>
                  <a:gd name="connsiteX22" fmla="*/ 19050 w 51434"/>
                  <a:gd name="connsiteY22" fmla="*/ 10478 h 103822"/>
                  <a:gd name="connsiteX23" fmla="*/ 0 w 51434"/>
                  <a:gd name="connsiteY23" fmla="*/ 34290 h 103822"/>
                  <a:gd name="connsiteX24" fmla="*/ 26670 w 51434"/>
                  <a:gd name="connsiteY24" fmla="*/ 59055 h 10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34" h="103822">
                    <a:moveTo>
                      <a:pt x="26670" y="59055"/>
                    </a:moveTo>
                    <a:cubicBezTo>
                      <a:pt x="35242" y="59055"/>
                      <a:pt x="39052" y="62865"/>
                      <a:pt x="39052" y="69533"/>
                    </a:cubicBezTo>
                    <a:cubicBezTo>
                      <a:pt x="39052" y="75248"/>
                      <a:pt x="33338" y="80010"/>
                      <a:pt x="26670" y="80010"/>
                    </a:cubicBezTo>
                    <a:cubicBezTo>
                      <a:pt x="20955" y="80010"/>
                      <a:pt x="17145" y="77153"/>
                      <a:pt x="15240" y="73342"/>
                    </a:cubicBezTo>
                    <a:cubicBezTo>
                      <a:pt x="13335" y="69533"/>
                      <a:pt x="9525" y="68580"/>
                      <a:pt x="5715" y="69533"/>
                    </a:cubicBezTo>
                    <a:cubicBezTo>
                      <a:pt x="1905" y="71438"/>
                      <a:pt x="952" y="75248"/>
                      <a:pt x="1905" y="79058"/>
                    </a:cubicBezTo>
                    <a:cubicBezTo>
                      <a:pt x="4763" y="86678"/>
                      <a:pt x="11430" y="91440"/>
                      <a:pt x="19050" y="93345"/>
                    </a:cubicBezTo>
                    <a:lnTo>
                      <a:pt x="19050" y="97155"/>
                    </a:lnTo>
                    <a:cubicBezTo>
                      <a:pt x="19050" y="100965"/>
                      <a:pt x="21908" y="103823"/>
                      <a:pt x="25717" y="103823"/>
                    </a:cubicBezTo>
                    <a:cubicBezTo>
                      <a:pt x="29527" y="103823"/>
                      <a:pt x="32385" y="100965"/>
                      <a:pt x="32385" y="97155"/>
                    </a:cubicBezTo>
                    <a:lnTo>
                      <a:pt x="32385" y="93345"/>
                    </a:lnTo>
                    <a:cubicBezTo>
                      <a:pt x="43815" y="90488"/>
                      <a:pt x="51435" y="80963"/>
                      <a:pt x="51435" y="69533"/>
                    </a:cubicBezTo>
                    <a:cubicBezTo>
                      <a:pt x="51435" y="54292"/>
                      <a:pt x="40958" y="44767"/>
                      <a:pt x="24765" y="44767"/>
                    </a:cubicBezTo>
                    <a:cubicBezTo>
                      <a:pt x="16192" y="44767"/>
                      <a:pt x="12383" y="40958"/>
                      <a:pt x="12383" y="34290"/>
                    </a:cubicBezTo>
                    <a:cubicBezTo>
                      <a:pt x="12383" y="28575"/>
                      <a:pt x="18097" y="23813"/>
                      <a:pt x="24765" y="23813"/>
                    </a:cubicBezTo>
                    <a:cubicBezTo>
                      <a:pt x="30480" y="23813"/>
                      <a:pt x="34290" y="26670"/>
                      <a:pt x="36195" y="30480"/>
                    </a:cubicBezTo>
                    <a:cubicBezTo>
                      <a:pt x="38100" y="34290"/>
                      <a:pt x="41910" y="35242"/>
                      <a:pt x="45720" y="34290"/>
                    </a:cubicBezTo>
                    <a:cubicBezTo>
                      <a:pt x="49530" y="32385"/>
                      <a:pt x="50483" y="28575"/>
                      <a:pt x="49530" y="24765"/>
                    </a:cubicBezTo>
                    <a:cubicBezTo>
                      <a:pt x="46672" y="17145"/>
                      <a:pt x="40005" y="12383"/>
                      <a:pt x="32385" y="10478"/>
                    </a:cubicBezTo>
                    <a:lnTo>
                      <a:pt x="32385" y="6667"/>
                    </a:lnTo>
                    <a:cubicBezTo>
                      <a:pt x="32385" y="2858"/>
                      <a:pt x="29527" y="0"/>
                      <a:pt x="25717" y="0"/>
                    </a:cubicBezTo>
                    <a:cubicBezTo>
                      <a:pt x="21908" y="0"/>
                      <a:pt x="19050" y="2858"/>
                      <a:pt x="19050" y="6667"/>
                    </a:cubicBezTo>
                    <a:lnTo>
                      <a:pt x="19050" y="10478"/>
                    </a:lnTo>
                    <a:cubicBezTo>
                      <a:pt x="7620" y="13335"/>
                      <a:pt x="0" y="22860"/>
                      <a:pt x="0" y="34290"/>
                    </a:cubicBezTo>
                    <a:cubicBezTo>
                      <a:pt x="0" y="49530"/>
                      <a:pt x="10477" y="59055"/>
                      <a:pt x="26670" y="59055"/>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77" name="Freeform: Shape 176">
                <a:extLst>
                  <a:ext uri="{FF2B5EF4-FFF2-40B4-BE49-F238E27FC236}">
                    <a16:creationId xmlns:a16="http://schemas.microsoft.com/office/drawing/2014/main" id="{C49EF547-7084-4801-6756-F8EB2D59F81B}"/>
                  </a:ext>
                </a:extLst>
              </p:cNvPr>
              <p:cNvSpPr/>
              <p:nvPr/>
            </p:nvSpPr>
            <p:spPr>
              <a:xfrm>
                <a:off x="4730115" y="2664761"/>
                <a:ext cx="457426" cy="458485"/>
              </a:xfrm>
              <a:custGeom>
                <a:avLst/>
                <a:gdLst>
                  <a:gd name="connsiteX0" fmla="*/ 448627 w 457426"/>
                  <a:gd name="connsiteY0" fmla="*/ 340376 h 458485"/>
                  <a:gd name="connsiteX1" fmla="*/ 429577 w 457426"/>
                  <a:gd name="connsiteY1" fmla="*/ 337518 h 458485"/>
                  <a:gd name="connsiteX2" fmla="*/ 430530 w 457426"/>
                  <a:gd name="connsiteY2" fmla="*/ 331803 h 458485"/>
                  <a:gd name="connsiteX3" fmla="*/ 421005 w 457426"/>
                  <a:gd name="connsiteY3" fmla="*/ 315611 h 458485"/>
                  <a:gd name="connsiteX4" fmla="*/ 407670 w 457426"/>
                  <a:gd name="connsiteY4" fmla="*/ 312753 h 458485"/>
                  <a:gd name="connsiteX5" fmla="*/ 397192 w 457426"/>
                  <a:gd name="connsiteY5" fmla="*/ 275606 h 458485"/>
                  <a:gd name="connsiteX6" fmla="*/ 301942 w 457426"/>
                  <a:gd name="connsiteY6" fmla="*/ 87011 h 458485"/>
                  <a:gd name="connsiteX7" fmla="*/ 323850 w 457426"/>
                  <a:gd name="connsiteY7" fmla="*/ 31766 h 458485"/>
                  <a:gd name="connsiteX8" fmla="*/ 319088 w 457426"/>
                  <a:gd name="connsiteY8" fmla="*/ 7001 h 458485"/>
                  <a:gd name="connsiteX9" fmla="*/ 298132 w 457426"/>
                  <a:gd name="connsiteY9" fmla="*/ 1286 h 458485"/>
                  <a:gd name="connsiteX10" fmla="*/ 264795 w 457426"/>
                  <a:gd name="connsiteY10" fmla="*/ 12716 h 458485"/>
                  <a:gd name="connsiteX11" fmla="*/ 228600 w 457426"/>
                  <a:gd name="connsiteY11" fmla="*/ 12716 h 458485"/>
                  <a:gd name="connsiteX12" fmla="*/ 195263 w 457426"/>
                  <a:gd name="connsiteY12" fmla="*/ 1286 h 458485"/>
                  <a:gd name="connsiteX13" fmla="*/ 174307 w 457426"/>
                  <a:gd name="connsiteY13" fmla="*/ 7001 h 458485"/>
                  <a:gd name="connsiteX14" fmla="*/ 169545 w 457426"/>
                  <a:gd name="connsiteY14" fmla="*/ 31766 h 458485"/>
                  <a:gd name="connsiteX15" fmla="*/ 191452 w 457426"/>
                  <a:gd name="connsiteY15" fmla="*/ 87011 h 458485"/>
                  <a:gd name="connsiteX16" fmla="*/ 96202 w 457426"/>
                  <a:gd name="connsiteY16" fmla="*/ 275606 h 458485"/>
                  <a:gd name="connsiteX17" fmla="*/ 92392 w 457426"/>
                  <a:gd name="connsiteY17" fmla="*/ 298466 h 458485"/>
                  <a:gd name="connsiteX18" fmla="*/ 64770 w 457426"/>
                  <a:gd name="connsiteY18" fmla="*/ 298466 h 458485"/>
                  <a:gd name="connsiteX19" fmla="*/ 6667 w 457426"/>
                  <a:gd name="connsiteY19" fmla="*/ 298466 h 458485"/>
                  <a:gd name="connsiteX20" fmla="*/ 0 w 457426"/>
                  <a:gd name="connsiteY20" fmla="*/ 305133 h 458485"/>
                  <a:gd name="connsiteX21" fmla="*/ 0 w 457426"/>
                  <a:gd name="connsiteY21" fmla="*/ 430863 h 458485"/>
                  <a:gd name="connsiteX22" fmla="*/ 6667 w 457426"/>
                  <a:gd name="connsiteY22" fmla="*/ 437531 h 458485"/>
                  <a:gd name="connsiteX23" fmla="*/ 63817 w 457426"/>
                  <a:gd name="connsiteY23" fmla="*/ 437531 h 458485"/>
                  <a:gd name="connsiteX24" fmla="*/ 207645 w 457426"/>
                  <a:gd name="connsiteY24" fmla="*/ 458486 h 458485"/>
                  <a:gd name="connsiteX25" fmla="*/ 440055 w 457426"/>
                  <a:gd name="connsiteY25" fmla="*/ 383238 h 458485"/>
                  <a:gd name="connsiteX26" fmla="*/ 457200 w 457426"/>
                  <a:gd name="connsiteY26" fmla="*/ 357521 h 458485"/>
                  <a:gd name="connsiteX27" fmla="*/ 448627 w 457426"/>
                  <a:gd name="connsiteY27" fmla="*/ 340376 h 458485"/>
                  <a:gd name="connsiteX28" fmla="*/ 59055 w 457426"/>
                  <a:gd name="connsiteY28" fmla="*/ 423243 h 458485"/>
                  <a:gd name="connsiteX29" fmla="*/ 14288 w 457426"/>
                  <a:gd name="connsiteY29" fmla="*/ 423243 h 458485"/>
                  <a:gd name="connsiteX30" fmla="*/ 14288 w 457426"/>
                  <a:gd name="connsiteY30" fmla="*/ 312753 h 458485"/>
                  <a:gd name="connsiteX31" fmla="*/ 59055 w 457426"/>
                  <a:gd name="connsiteY31" fmla="*/ 312753 h 458485"/>
                  <a:gd name="connsiteX32" fmla="*/ 59055 w 457426"/>
                  <a:gd name="connsiteY32" fmla="*/ 423243 h 458485"/>
                  <a:gd name="connsiteX33" fmla="*/ 412432 w 457426"/>
                  <a:gd name="connsiteY33" fmla="*/ 327041 h 458485"/>
                  <a:gd name="connsiteX34" fmla="*/ 416242 w 457426"/>
                  <a:gd name="connsiteY34" fmla="*/ 332756 h 458485"/>
                  <a:gd name="connsiteX35" fmla="*/ 408622 w 457426"/>
                  <a:gd name="connsiteY35" fmla="*/ 345138 h 458485"/>
                  <a:gd name="connsiteX36" fmla="*/ 403860 w 457426"/>
                  <a:gd name="connsiteY36" fmla="*/ 347043 h 458485"/>
                  <a:gd name="connsiteX37" fmla="*/ 321945 w 457426"/>
                  <a:gd name="connsiteY37" fmla="*/ 375618 h 458485"/>
                  <a:gd name="connsiteX38" fmla="*/ 322897 w 457426"/>
                  <a:gd name="connsiteY38" fmla="*/ 368951 h 458485"/>
                  <a:gd name="connsiteX39" fmla="*/ 321945 w 457426"/>
                  <a:gd name="connsiteY39" fmla="*/ 358473 h 458485"/>
                  <a:gd name="connsiteX40" fmla="*/ 378142 w 457426"/>
                  <a:gd name="connsiteY40" fmla="*/ 337518 h 458485"/>
                  <a:gd name="connsiteX41" fmla="*/ 412432 w 457426"/>
                  <a:gd name="connsiteY41" fmla="*/ 327041 h 458485"/>
                  <a:gd name="connsiteX42" fmla="*/ 183832 w 457426"/>
                  <a:gd name="connsiteY42" fmla="*/ 27003 h 458485"/>
                  <a:gd name="connsiteX43" fmla="*/ 185738 w 457426"/>
                  <a:gd name="connsiteY43" fmla="*/ 16526 h 458485"/>
                  <a:gd name="connsiteX44" fmla="*/ 192405 w 457426"/>
                  <a:gd name="connsiteY44" fmla="*/ 14621 h 458485"/>
                  <a:gd name="connsiteX45" fmla="*/ 225742 w 457426"/>
                  <a:gd name="connsiteY45" fmla="*/ 26051 h 458485"/>
                  <a:gd name="connsiteX46" fmla="*/ 270510 w 457426"/>
                  <a:gd name="connsiteY46" fmla="*/ 26051 h 458485"/>
                  <a:gd name="connsiteX47" fmla="*/ 303847 w 457426"/>
                  <a:gd name="connsiteY47" fmla="*/ 14621 h 458485"/>
                  <a:gd name="connsiteX48" fmla="*/ 310515 w 457426"/>
                  <a:gd name="connsiteY48" fmla="*/ 16526 h 458485"/>
                  <a:gd name="connsiteX49" fmla="*/ 312420 w 457426"/>
                  <a:gd name="connsiteY49" fmla="*/ 27003 h 458485"/>
                  <a:gd name="connsiteX50" fmla="*/ 289560 w 457426"/>
                  <a:gd name="connsiteY50" fmla="*/ 86058 h 458485"/>
                  <a:gd name="connsiteX51" fmla="*/ 271463 w 457426"/>
                  <a:gd name="connsiteY51" fmla="*/ 96536 h 458485"/>
                  <a:gd name="connsiteX52" fmla="*/ 277177 w 457426"/>
                  <a:gd name="connsiteY52" fmla="*/ 57483 h 458485"/>
                  <a:gd name="connsiteX53" fmla="*/ 271463 w 457426"/>
                  <a:gd name="connsiteY53" fmla="*/ 49863 h 458485"/>
                  <a:gd name="connsiteX54" fmla="*/ 263842 w 457426"/>
                  <a:gd name="connsiteY54" fmla="*/ 55578 h 458485"/>
                  <a:gd name="connsiteX55" fmla="*/ 258127 w 457426"/>
                  <a:gd name="connsiteY55" fmla="*/ 99393 h 458485"/>
                  <a:gd name="connsiteX56" fmla="*/ 250507 w 457426"/>
                  <a:gd name="connsiteY56" fmla="*/ 99393 h 458485"/>
                  <a:gd name="connsiteX57" fmla="*/ 242888 w 457426"/>
                  <a:gd name="connsiteY57" fmla="*/ 99393 h 458485"/>
                  <a:gd name="connsiteX58" fmla="*/ 237172 w 457426"/>
                  <a:gd name="connsiteY58" fmla="*/ 55578 h 458485"/>
                  <a:gd name="connsiteX59" fmla="*/ 229552 w 457426"/>
                  <a:gd name="connsiteY59" fmla="*/ 49863 h 458485"/>
                  <a:gd name="connsiteX60" fmla="*/ 223838 w 457426"/>
                  <a:gd name="connsiteY60" fmla="*/ 57483 h 458485"/>
                  <a:gd name="connsiteX61" fmla="*/ 229552 w 457426"/>
                  <a:gd name="connsiteY61" fmla="*/ 96536 h 458485"/>
                  <a:gd name="connsiteX62" fmla="*/ 211455 w 457426"/>
                  <a:gd name="connsiteY62" fmla="*/ 86058 h 458485"/>
                  <a:gd name="connsiteX63" fmla="*/ 183832 w 457426"/>
                  <a:gd name="connsiteY63" fmla="*/ 27003 h 458485"/>
                  <a:gd name="connsiteX64" fmla="*/ 111442 w 457426"/>
                  <a:gd name="connsiteY64" fmla="*/ 275606 h 458485"/>
                  <a:gd name="connsiteX65" fmla="*/ 200977 w 457426"/>
                  <a:gd name="connsiteY65" fmla="*/ 98441 h 458485"/>
                  <a:gd name="connsiteX66" fmla="*/ 247650 w 457426"/>
                  <a:gd name="connsiteY66" fmla="*/ 113681 h 458485"/>
                  <a:gd name="connsiteX67" fmla="*/ 294322 w 457426"/>
                  <a:gd name="connsiteY67" fmla="*/ 98441 h 458485"/>
                  <a:gd name="connsiteX68" fmla="*/ 383857 w 457426"/>
                  <a:gd name="connsiteY68" fmla="*/ 275606 h 458485"/>
                  <a:gd name="connsiteX69" fmla="*/ 394335 w 457426"/>
                  <a:gd name="connsiteY69" fmla="*/ 315611 h 458485"/>
                  <a:gd name="connsiteX70" fmla="*/ 373380 w 457426"/>
                  <a:gd name="connsiteY70" fmla="*/ 324183 h 458485"/>
                  <a:gd name="connsiteX71" fmla="*/ 318135 w 457426"/>
                  <a:gd name="connsiteY71" fmla="*/ 345138 h 458485"/>
                  <a:gd name="connsiteX72" fmla="*/ 314325 w 457426"/>
                  <a:gd name="connsiteY72" fmla="*/ 339423 h 458485"/>
                  <a:gd name="connsiteX73" fmla="*/ 290513 w 457426"/>
                  <a:gd name="connsiteY73" fmla="*/ 330851 h 458485"/>
                  <a:gd name="connsiteX74" fmla="*/ 203835 w 457426"/>
                  <a:gd name="connsiteY74" fmla="*/ 318468 h 458485"/>
                  <a:gd name="connsiteX75" fmla="*/ 107632 w 457426"/>
                  <a:gd name="connsiteY75" fmla="*/ 299418 h 458485"/>
                  <a:gd name="connsiteX76" fmla="*/ 111442 w 457426"/>
                  <a:gd name="connsiteY76" fmla="*/ 275606 h 458485"/>
                  <a:gd name="connsiteX77" fmla="*/ 432435 w 457426"/>
                  <a:gd name="connsiteY77" fmla="*/ 372761 h 458485"/>
                  <a:gd name="connsiteX78" fmla="*/ 72390 w 457426"/>
                  <a:gd name="connsiteY78" fmla="*/ 426101 h 458485"/>
                  <a:gd name="connsiteX79" fmla="*/ 72390 w 457426"/>
                  <a:gd name="connsiteY79" fmla="*/ 313706 h 458485"/>
                  <a:gd name="connsiteX80" fmla="*/ 196215 w 457426"/>
                  <a:gd name="connsiteY80" fmla="*/ 331803 h 458485"/>
                  <a:gd name="connsiteX81" fmla="*/ 290513 w 457426"/>
                  <a:gd name="connsiteY81" fmla="*/ 346091 h 458485"/>
                  <a:gd name="connsiteX82" fmla="*/ 303847 w 457426"/>
                  <a:gd name="connsiteY82" fmla="*/ 350853 h 458485"/>
                  <a:gd name="connsiteX83" fmla="*/ 308610 w 457426"/>
                  <a:gd name="connsiteY83" fmla="*/ 368951 h 458485"/>
                  <a:gd name="connsiteX84" fmla="*/ 296227 w 457426"/>
                  <a:gd name="connsiteY84" fmla="*/ 382286 h 458485"/>
                  <a:gd name="connsiteX85" fmla="*/ 296227 w 457426"/>
                  <a:gd name="connsiteY85" fmla="*/ 382286 h 458485"/>
                  <a:gd name="connsiteX86" fmla="*/ 192405 w 457426"/>
                  <a:gd name="connsiteY86" fmla="*/ 383238 h 458485"/>
                  <a:gd name="connsiteX87" fmla="*/ 184785 w 457426"/>
                  <a:gd name="connsiteY87" fmla="*/ 388953 h 458485"/>
                  <a:gd name="connsiteX88" fmla="*/ 190500 w 457426"/>
                  <a:gd name="connsiteY88" fmla="*/ 396573 h 458485"/>
                  <a:gd name="connsiteX89" fmla="*/ 252413 w 457426"/>
                  <a:gd name="connsiteY89" fmla="*/ 401336 h 458485"/>
                  <a:gd name="connsiteX90" fmla="*/ 300990 w 457426"/>
                  <a:gd name="connsiteY90" fmla="*/ 394668 h 458485"/>
                  <a:gd name="connsiteX91" fmla="*/ 300990 w 457426"/>
                  <a:gd name="connsiteY91" fmla="*/ 394668 h 458485"/>
                  <a:gd name="connsiteX92" fmla="*/ 409575 w 457426"/>
                  <a:gd name="connsiteY92" fmla="*/ 360378 h 458485"/>
                  <a:gd name="connsiteX93" fmla="*/ 440055 w 457426"/>
                  <a:gd name="connsiteY93" fmla="*/ 350853 h 458485"/>
                  <a:gd name="connsiteX94" fmla="*/ 443865 w 457426"/>
                  <a:gd name="connsiteY94" fmla="*/ 357521 h 458485"/>
                  <a:gd name="connsiteX95" fmla="*/ 432435 w 457426"/>
                  <a:gd name="connsiteY95" fmla="*/ 372761 h 458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457426" h="458485">
                    <a:moveTo>
                      <a:pt x="448627" y="340376"/>
                    </a:moveTo>
                    <a:cubicBezTo>
                      <a:pt x="443865" y="335613"/>
                      <a:pt x="437197" y="335613"/>
                      <a:pt x="429577" y="337518"/>
                    </a:cubicBezTo>
                    <a:cubicBezTo>
                      <a:pt x="429577" y="335613"/>
                      <a:pt x="430530" y="333708"/>
                      <a:pt x="430530" y="331803"/>
                    </a:cubicBezTo>
                    <a:cubicBezTo>
                      <a:pt x="430530" y="327041"/>
                      <a:pt x="428625" y="321326"/>
                      <a:pt x="421005" y="315611"/>
                    </a:cubicBezTo>
                    <a:cubicBezTo>
                      <a:pt x="417195" y="312753"/>
                      <a:pt x="413385" y="311801"/>
                      <a:pt x="407670" y="312753"/>
                    </a:cubicBezTo>
                    <a:cubicBezTo>
                      <a:pt x="401002" y="301323"/>
                      <a:pt x="397192" y="288941"/>
                      <a:pt x="397192" y="275606"/>
                    </a:cubicBezTo>
                    <a:cubicBezTo>
                      <a:pt x="398145" y="156543"/>
                      <a:pt x="322897" y="100346"/>
                      <a:pt x="301942" y="87011"/>
                    </a:cubicBezTo>
                    <a:lnTo>
                      <a:pt x="323850" y="31766"/>
                    </a:lnTo>
                    <a:cubicBezTo>
                      <a:pt x="327660" y="23193"/>
                      <a:pt x="325755" y="13668"/>
                      <a:pt x="319088" y="7001"/>
                    </a:cubicBezTo>
                    <a:cubicBezTo>
                      <a:pt x="313372" y="1286"/>
                      <a:pt x="305752" y="-619"/>
                      <a:pt x="298132" y="1286"/>
                    </a:cubicBezTo>
                    <a:lnTo>
                      <a:pt x="264795" y="12716"/>
                    </a:lnTo>
                    <a:cubicBezTo>
                      <a:pt x="253365" y="16526"/>
                      <a:pt x="240982" y="16526"/>
                      <a:pt x="228600" y="12716"/>
                    </a:cubicBezTo>
                    <a:lnTo>
                      <a:pt x="195263" y="1286"/>
                    </a:lnTo>
                    <a:cubicBezTo>
                      <a:pt x="187642" y="-1572"/>
                      <a:pt x="180022" y="333"/>
                      <a:pt x="174307" y="7001"/>
                    </a:cubicBezTo>
                    <a:cubicBezTo>
                      <a:pt x="168592" y="13668"/>
                      <a:pt x="166688" y="23193"/>
                      <a:pt x="169545" y="31766"/>
                    </a:cubicBezTo>
                    <a:lnTo>
                      <a:pt x="191452" y="87011"/>
                    </a:lnTo>
                    <a:cubicBezTo>
                      <a:pt x="170497" y="100346"/>
                      <a:pt x="94297" y="156543"/>
                      <a:pt x="96202" y="275606"/>
                    </a:cubicBezTo>
                    <a:cubicBezTo>
                      <a:pt x="96202" y="283226"/>
                      <a:pt x="95250" y="290846"/>
                      <a:pt x="92392" y="298466"/>
                    </a:cubicBezTo>
                    <a:cubicBezTo>
                      <a:pt x="83820" y="298466"/>
                      <a:pt x="75247" y="298466"/>
                      <a:pt x="64770" y="298466"/>
                    </a:cubicBezTo>
                    <a:lnTo>
                      <a:pt x="6667" y="298466"/>
                    </a:lnTo>
                    <a:cubicBezTo>
                      <a:pt x="2857" y="298466"/>
                      <a:pt x="0" y="301323"/>
                      <a:pt x="0" y="305133"/>
                    </a:cubicBezTo>
                    <a:lnTo>
                      <a:pt x="0" y="430863"/>
                    </a:lnTo>
                    <a:cubicBezTo>
                      <a:pt x="0" y="434673"/>
                      <a:pt x="2857" y="437531"/>
                      <a:pt x="6667" y="437531"/>
                    </a:cubicBezTo>
                    <a:lnTo>
                      <a:pt x="63817" y="437531"/>
                    </a:lnTo>
                    <a:cubicBezTo>
                      <a:pt x="72390" y="440388"/>
                      <a:pt x="131445" y="458486"/>
                      <a:pt x="207645" y="458486"/>
                    </a:cubicBezTo>
                    <a:cubicBezTo>
                      <a:pt x="279082" y="458486"/>
                      <a:pt x="364807" y="442293"/>
                      <a:pt x="440055" y="383238"/>
                    </a:cubicBezTo>
                    <a:cubicBezTo>
                      <a:pt x="441960" y="382286"/>
                      <a:pt x="456247" y="371808"/>
                      <a:pt x="457200" y="357521"/>
                    </a:cubicBezTo>
                    <a:cubicBezTo>
                      <a:pt x="458152" y="353711"/>
                      <a:pt x="456247" y="347043"/>
                      <a:pt x="448627" y="340376"/>
                    </a:cubicBezTo>
                    <a:close/>
                    <a:moveTo>
                      <a:pt x="59055" y="423243"/>
                    </a:moveTo>
                    <a:lnTo>
                      <a:pt x="14288" y="423243"/>
                    </a:lnTo>
                    <a:lnTo>
                      <a:pt x="14288" y="312753"/>
                    </a:lnTo>
                    <a:lnTo>
                      <a:pt x="59055" y="312753"/>
                    </a:lnTo>
                    <a:lnTo>
                      <a:pt x="59055" y="423243"/>
                    </a:lnTo>
                    <a:close/>
                    <a:moveTo>
                      <a:pt x="412432" y="327041"/>
                    </a:moveTo>
                    <a:cubicBezTo>
                      <a:pt x="416242" y="329898"/>
                      <a:pt x="416242" y="331803"/>
                      <a:pt x="416242" y="332756"/>
                    </a:cubicBezTo>
                    <a:cubicBezTo>
                      <a:pt x="416242" y="336566"/>
                      <a:pt x="413385" y="341328"/>
                      <a:pt x="408622" y="345138"/>
                    </a:cubicBezTo>
                    <a:cubicBezTo>
                      <a:pt x="406717" y="346091"/>
                      <a:pt x="405765" y="346091"/>
                      <a:pt x="403860" y="347043"/>
                    </a:cubicBezTo>
                    <a:cubicBezTo>
                      <a:pt x="384810" y="354663"/>
                      <a:pt x="359092" y="366093"/>
                      <a:pt x="321945" y="375618"/>
                    </a:cubicBezTo>
                    <a:cubicBezTo>
                      <a:pt x="322897" y="373713"/>
                      <a:pt x="322897" y="370856"/>
                      <a:pt x="322897" y="368951"/>
                    </a:cubicBezTo>
                    <a:cubicBezTo>
                      <a:pt x="322897" y="365141"/>
                      <a:pt x="322897" y="361331"/>
                      <a:pt x="321945" y="358473"/>
                    </a:cubicBezTo>
                    <a:cubicBezTo>
                      <a:pt x="343852" y="351806"/>
                      <a:pt x="362902" y="344186"/>
                      <a:pt x="378142" y="337518"/>
                    </a:cubicBezTo>
                    <a:cubicBezTo>
                      <a:pt x="392430" y="331803"/>
                      <a:pt x="409575" y="325136"/>
                      <a:pt x="412432" y="327041"/>
                    </a:cubicBezTo>
                    <a:close/>
                    <a:moveTo>
                      <a:pt x="183832" y="27003"/>
                    </a:moveTo>
                    <a:cubicBezTo>
                      <a:pt x="181927" y="22241"/>
                      <a:pt x="183832" y="18431"/>
                      <a:pt x="185738" y="16526"/>
                    </a:cubicBezTo>
                    <a:cubicBezTo>
                      <a:pt x="186690" y="15573"/>
                      <a:pt x="188595" y="13668"/>
                      <a:pt x="192405" y="14621"/>
                    </a:cubicBezTo>
                    <a:lnTo>
                      <a:pt x="225742" y="26051"/>
                    </a:lnTo>
                    <a:cubicBezTo>
                      <a:pt x="240030" y="30813"/>
                      <a:pt x="255270" y="30813"/>
                      <a:pt x="270510" y="26051"/>
                    </a:cubicBezTo>
                    <a:lnTo>
                      <a:pt x="303847" y="14621"/>
                    </a:lnTo>
                    <a:cubicBezTo>
                      <a:pt x="306705" y="13668"/>
                      <a:pt x="309563" y="15573"/>
                      <a:pt x="310515" y="16526"/>
                    </a:cubicBezTo>
                    <a:cubicBezTo>
                      <a:pt x="312420" y="18431"/>
                      <a:pt x="314325" y="22241"/>
                      <a:pt x="312420" y="27003"/>
                    </a:cubicBezTo>
                    <a:lnTo>
                      <a:pt x="289560" y="86058"/>
                    </a:lnTo>
                    <a:cubicBezTo>
                      <a:pt x="285750" y="90821"/>
                      <a:pt x="279082" y="93678"/>
                      <a:pt x="271463" y="96536"/>
                    </a:cubicBezTo>
                    <a:lnTo>
                      <a:pt x="277177" y="57483"/>
                    </a:lnTo>
                    <a:cubicBezTo>
                      <a:pt x="278130" y="53673"/>
                      <a:pt x="275272" y="49863"/>
                      <a:pt x="271463" y="49863"/>
                    </a:cubicBezTo>
                    <a:cubicBezTo>
                      <a:pt x="267652" y="48911"/>
                      <a:pt x="263842" y="51768"/>
                      <a:pt x="263842" y="55578"/>
                    </a:cubicBezTo>
                    <a:lnTo>
                      <a:pt x="258127" y="99393"/>
                    </a:lnTo>
                    <a:cubicBezTo>
                      <a:pt x="255270" y="99393"/>
                      <a:pt x="253365" y="99393"/>
                      <a:pt x="250507" y="99393"/>
                    </a:cubicBezTo>
                    <a:cubicBezTo>
                      <a:pt x="247650" y="99393"/>
                      <a:pt x="245745" y="99393"/>
                      <a:pt x="242888" y="99393"/>
                    </a:cubicBezTo>
                    <a:lnTo>
                      <a:pt x="237172" y="55578"/>
                    </a:lnTo>
                    <a:cubicBezTo>
                      <a:pt x="236220" y="51768"/>
                      <a:pt x="233363" y="48911"/>
                      <a:pt x="229552" y="49863"/>
                    </a:cubicBezTo>
                    <a:cubicBezTo>
                      <a:pt x="225742" y="50816"/>
                      <a:pt x="222885" y="53673"/>
                      <a:pt x="223838" y="57483"/>
                    </a:cubicBezTo>
                    <a:lnTo>
                      <a:pt x="229552" y="96536"/>
                    </a:lnTo>
                    <a:cubicBezTo>
                      <a:pt x="221932" y="94631"/>
                      <a:pt x="216217" y="90821"/>
                      <a:pt x="211455" y="86058"/>
                    </a:cubicBezTo>
                    <a:lnTo>
                      <a:pt x="183832" y="27003"/>
                    </a:lnTo>
                    <a:close/>
                    <a:moveTo>
                      <a:pt x="111442" y="275606"/>
                    </a:moveTo>
                    <a:cubicBezTo>
                      <a:pt x="110490" y="160353"/>
                      <a:pt x="181927" y="109871"/>
                      <a:pt x="200977" y="98441"/>
                    </a:cubicBezTo>
                    <a:cubicBezTo>
                      <a:pt x="212407" y="107966"/>
                      <a:pt x="229552" y="113681"/>
                      <a:pt x="247650" y="113681"/>
                    </a:cubicBezTo>
                    <a:cubicBezTo>
                      <a:pt x="266700" y="113681"/>
                      <a:pt x="283845" y="107966"/>
                      <a:pt x="294322" y="98441"/>
                    </a:cubicBezTo>
                    <a:cubicBezTo>
                      <a:pt x="312420" y="109871"/>
                      <a:pt x="384810" y="161306"/>
                      <a:pt x="383857" y="275606"/>
                    </a:cubicBezTo>
                    <a:cubicBezTo>
                      <a:pt x="383857" y="289893"/>
                      <a:pt x="387667" y="303228"/>
                      <a:pt x="394335" y="315611"/>
                    </a:cubicBezTo>
                    <a:cubicBezTo>
                      <a:pt x="388620" y="317516"/>
                      <a:pt x="381952" y="320373"/>
                      <a:pt x="373380" y="324183"/>
                    </a:cubicBezTo>
                    <a:cubicBezTo>
                      <a:pt x="358140" y="330851"/>
                      <a:pt x="339090" y="338471"/>
                      <a:pt x="318135" y="345138"/>
                    </a:cubicBezTo>
                    <a:cubicBezTo>
                      <a:pt x="317182" y="343233"/>
                      <a:pt x="315277" y="341328"/>
                      <a:pt x="314325" y="339423"/>
                    </a:cubicBezTo>
                    <a:cubicBezTo>
                      <a:pt x="304800" y="329898"/>
                      <a:pt x="291465" y="330851"/>
                      <a:pt x="290513" y="330851"/>
                    </a:cubicBezTo>
                    <a:cubicBezTo>
                      <a:pt x="226695" y="331803"/>
                      <a:pt x="216217" y="325136"/>
                      <a:pt x="203835" y="318468"/>
                    </a:cubicBezTo>
                    <a:cubicBezTo>
                      <a:pt x="190500" y="310848"/>
                      <a:pt x="175260" y="302276"/>
                      <a:pt x="107632" y="299418"/>
                    </a:cubicBezTo>
                    <a:cubicBezTo>
                      <a:pt x="110490" y="291798"/>
                      <a:pt x="111442" y="284178"/>
                      <a:pt x="111442" y="275606"/>
                    </a:cubicBezTo>
                    <a:close/>
                    <a:moveTo>
                      <a:pt x="432435" y="372761"/>
                    </a:moveTo>
                    <a:cubicBezTo>
                      <a:pt x="290513" y="485156"/>
                      <a:pt x="103822" y="435626"/>
                      <a:pt x="72390" y="426101"/>
                    </a:cubicBezTo>
                    <a:lnTo>
                      <a:pt x="72390" y="313706"/>
                    </a:lnTo>
                    <a:cubicBezTo>
                      <a:pt x="166688" y="313706"/>
                      <a:pt x="182880" y="323231"/>
                      <a:pt x="196215" y="331803"/>
                    </a:cubicBezTo>
                    <a:cubicBezTo>
                      <a:pt x="210502" y="340376"/>
                      <a:pt x="222885" y="347043"/>
                      <a:pt x="290513" y="346091"/>
                    </a:cubicBezTo>
                    <a:cubicBezTo>
                      <a:pt x="290513" y="346091"/>
                      <a:pt x="298132" y="346091"/>
                      <a:pt x="303847" y="350853"/>
                    </a:cubicBezTo>
                    <a:cubicBezTo>
                      <a:pt x="307657" y="354663"/>
                      <a:pt x="309563" y="361331"/>
                      <a:pt x="308610" y="368951"/>
                    </a:cubicBezTo>
                    <a:cubicBezTo>
                      <a:pt x="308610" y="370856"/>
                      <a:pt x="307657" y="377523"/>
                      <a:pt x="296227" y="382286"/>
                    </a:cubicBezTo>
                    <a:cubicBezTo>
                      <a:pt x="296227" y="382286"/>
                      <a:pt x="296227" y="382286"/>
                      <a:pt x="296227" y="382286"/>
                    </a:cubicBezTo>
                    <a:cubicBezTo>
                      <a:pt x="282892" y="387048"/>
                      <a:pt x="254317" y="391811"/>
                      <a:pt x="192405" y="383238"/>
                    </a:cubicBezTo>
                    <a:cubicBezTo>
                      <a:pt x="188595" y="382286"/>
                      <a:pt x="184785" y="385143"/>
                      <a:pt x="184785" y="388953"/>
                    </a:cubicBezTo>
                    <a:cubicBezTo>
                      <a:pt x="184785" y="392763"/>
                      <a:pt x="186690" y="396573"/>
                      <a:pt x="190500" y="396573"/>
                    </a:cubicBezTo>
                    <a:cubicBezTo>
                      <a:pt x="214313" y="399431"/>
                      <a:pt x="235267" y="401336"/>
                      <a:pt x="252413" y="401336"/>
                    </a:cubicBezTo>
                    <a:cubicBezTo>
                      <a:pt x="273367" y="401336"/>
                      <a:pt x="289560" y="399431"/>
                      <a:pt x="300990" y="394668"/>
                    </a:cubicBezTo>
                    <a:cubicBezTo>
                      <a:pt x="300990" y="394668"/>
                      <a:pt x="300990" y="394668"/>
                      <a:pt x="300990" y="394668"/>
                    </a:cubicBezTo>
                    <a:cubicBezTo>
                      <a:pt x="352425" y="384191"/>
                      <a:pt x="386715" y="369903"/>
                      <a:pt x="409575" y="360378"/>
                    </a:cubicBezTo>
                    <a:cubicBezTo>
                      <a:pt x="423863" y="354663"/>
                      <a:pt x="437197" y="348948"/>
                      <a:pt x="440055" y="350853"/>
                    </a:cubicBezTo>
                    <a:cubicBezTo>
                      <a:pt x="443865" y="353711"/>
                      <a:pt x="443865" y="355616"/>
                      <a:pt x="443865" y="357521"/>
                    </a:cubicBezTo>
                    <a:cubicBezTo>
                      <a:pt x="443865" y="363236"/>
                      <a:pt x="435292" y="369903"/>
                      <a:pt x="432435" y="372761"/>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78" name="Freeform: Shape 177">
                <a:extLst>
                  <a:ext uri="{FF2B5EF4-FFF2-40B4-BE49-F238E27FC236}">
                    <a16:creationId xmlns:a16="http://schemas.microsoft.com/office/drawing/2014/main" id="{E5239C97-A290-2024-E43B-8A97F177B6AE}"/>
                  </a:ext>
                </a:extLst>
              </p:cNvPr>
              <p:cNvSpPr/>
              <p:nvPr/>
            </p:nvSpPr>
            <p:spPr>
              <a:xfrm>
                <a:off x="4759642" y="2993707"/>
                <a:ext cx="13334" cy="13334"/>
              </a:xfrm>
              <a:custGeom>
                <a:avLst/>
                <a:gdLst>
                  <a:gd name="connsiteX0" fmla="*/ 13335 w 13334"/>
                  <a:gd name="connsiteY0" fmla="*/ 6668 h 13334"/>
                  <a:gd name="connsiteX1" fmla="*/ 6668 w 13334"/>
                  <a:gd name="connsiteY1" fmla="*/ 13335 h 13334"/>
                  <a:gd name="connsiteX2" fmla="*/ 0 w 13334"/>
                  <a:gd name="connsiteY2" fmla="*/ 6668 h 13334"/>
                  <a:gd name="connsiteX3" fmla="*/ 6668 w 13334"/>
                  <a:gd name="connsiteY3" fmla="*/ 0 h 13334"/>
                  <a:gd name="connsiteX4" fmla="*/ 13335 w 13334"/>
                  <a:gd name="connsiteY4" fmla="*/ 6668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4" h="13334">
                    <a:moveTo>
                      <a:pt x="13335" y="6668"/>
                    </a:moveTo>
                    <a:cubicBezTo>
                      <a:pt x="13335" y="10350"/>
                      <a:pt x="10350" y="13335"/>
                      <a:pt x="6668" y="13335"/>
                    </a:cubicBezTo>
                    <a:cubicBezTo>
                      <a:pt x="2985" y="13335"/>
                      <a:pt x="0" y="10350"/>
                      <a:pt x="0" y="6668"/>
                    </a:cubicBezTo>
                    <a:cubicBezTo>
                      <a:pt x="0" y="2985"/>
                      <a:pt x="2985" y="0"/>
                      <a:pt x="6668" y="0"/>
                    </a:cubicBezTo>
                    <a:cubicBezTo>
                      <a:pt x="10350" y="0"/>
                      <a:pt x="13335" y="2985"/>
                      <a:pt x="13335" y="6668"/>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grpSp>
      </p:grpSp>
      <p:grpSp>
        <p:nvGrpSpPr>
          <p:cNvPr id="179" name="Group 178">
            <a:extLst>
              <a:ext uri="{FF2B5EF4-FFF2-40B4-BE49-F238E27FC236}">
                <a16:creationId xmlns:a16="http://schemas.microsoft.com/office/drawing/2014/main" id="{AD5CCEAC-A16C-6C20-ADEC-A083F56D6565}"/>
              </a:ext>
            </a:extLst>
          </p:cNvPr>
          <p:cNvGrpSpPr/>
          <p:nvPr/>
        </p:nvGrpSpPr>
        <p:grpSpPr>
          <a:xfrm>
            <a:off x="7870567" y="3661374"/>
            <a:ext cx="640080" cy="640080"/>
            <a:chOff x="8528676" y="2874397"/>
            <a:chExt cx="685841" cy="686776"/>
          </a:xfrm>
        </p:grpSpPr>
        <p:sp>
          <p:nvSpPr>
            <p:cNvPr id="180" name="Oval 9">
              <a:extLst>
                <a:ext uri="{FF2B5EF4-FFF2-40B4-BE49-F238E27FC236}">
                  <a16:creationId xmlns:a16="http://schemas.microsoft.com/office/drawing/2014/main" id="{C69453EE-6776-014A-B81B-D791A7C28034}"/>
                </a:ext>
              </a:extLst>
            </p:cNvPr>
            <p:cNvSpPr>
              <a:spLocks noChangeArrowheads="1"/>
            </p:cNvSpPr>
            <p:nvPr/>
          </p:nvSpPr>
          <p:spPr bwMode="auto">
            <a:xfrm>
              <a:off x="8528676" y="2874397"/>
              <a:ext cx="685841" cy="686776"/>
            </a:xfrm>
            <a:prstGeom prst="ellipse">
              <a:avLst/>
            </a:prstGeom>
            <a:solidFill>
              <a:srgbClr val="0072A0"/>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400" b="0" i="0" u="none" strike="noStrike" kern="0" cap="none" spc="0" normalizeH="0" baseline="0" noProof="0">
                <a:ln>
                  <a:noFill/>
                </a:ln>
                <a:solidFill>
                  <a:prstClr val="black"/>
                </a:solidFill>
                <a:effectLst/>
                <a:uLnTx/>
                <a:uFillTx/>
                <a:latin typeface="Arial"/>
                <a:ea typeface="ＭＳ Ｐゴシック" charset="0"/>
                <a:cs typeface="Times New Roman" pitchFamily="18" charset="0"/>
              </a:endParaRPr>
            </a:p>
          </p:txBody>
        </p:sp>
        <p:grpSp>
          <p:nvGrpSpPr>
            <p:cNvPr id="181" name="Graphic 9">
              <a:extLst>
                <a:ext uri="{FF2B5EF4-FFF2-40B4-BE49-F238E27FC236}">
                  <a16:creationId xmlns:a16="http://schemas.microsoft.com/office/drawing/2014/main" id="{23B87BB5-497F-ABDD-0A4D-37DA936DBBB9}"/>
                </a:ext>
              </a:extLst>
            </p:cNvPr>
            <p:cNvGrpSpPr>
              <a:grpSpLocks noChangeAspect="1"/>
            </p:cNvGrpSpPr>
            <p:nvPr/>
          </p:nvGrpSpPr>
          <p:grpSpPr>
            <a:xfrm>
              <a:off x="8691596" y="3037785"/>
              <a:ext cx="360000" cy="360000"/>
              <a:chOff x="1328" y="-462080"/>
              <a:chExt cx="456622" cy="457200"/>
            </a:xfrm>
            <a:solidFill>
              <a:schemeClr val="bg1"/>
            </a:solidFill>
          </p:grpSpPr>
          <p:sp>
            <p:nvSpPr>
              <p:cNvPr id="182" name="Freeform: Shape 181">
                <a:extLst>
                  <a:ext uri="{FF2B5EF4-FFF2-40B4-BE49-F238E27FC236}">
                    <a16:creationId xmlns:a16="http://schemas.microsoft.com/office/drawing/2014/main" id="{8862484A-8918-BD38-1CCC-54D95608D065}"/>
                  </a:ext>
                </a:extLst>
              </p:cNvPr>
              <p:cNvSpPr/>
              <p:nvPr/>
            </p:nvSpPr>
            <p:spPr>
              <a:xfrm>
                <a:off x="1328" y="-462080"/>
                <a:ext cx="456622" cy="457200"/>
              </a:xfrm>
              <a:custGeom>
                <a:avLst/>
                <a:gdLst>
                  <a:gd name="connsiteX0" fmla="*/ 449955 w 456622"/>
                  <a:gd name="connsiteY0" fmla="*/ 0 h 457200"/>
                  <a:gd name="connsiteX1" fmla="*/ 255645 w 456622"/>
                  <a:gd name="connsiteY1" fmla="*/ 0 h 457200"/>
                  <a:gd name="connsiteX2" fmla="*/ 248978 w 456622"/>
                  <a:gd name="connsiteY2" fmla="*/ 3810 h 457200"/>
                  <a:gd name="connsiteX3" fmla="*/ 250883 w 456622"/>
                  <a:gd name="connsiteY3" fmla="*/ 11430 h 457200"/>
                  <a:gd name="connsiteX4" fmla="*/ 302318 w 456622"/>
                  <a:gd name="connsiteY4" fmla="*/ 62865 h 457200"/>
                  <a:gd name="connsiteX5" fmla="*/ 261360 w 456622"/>
                  <a:gd name="connsiteY5" fmla="*/ 114300 h 457200"/>
                  <a:gd name="connsiteX6" fmla="*/ 214688 w 456622"/>
                  <a:gd name="connsiteY6" fmla="*/ 105728 h 457200"/>
                  <a:gd name="connsiteX7" fmla="*/ 78480 w 456622"/>
                  <a:gd name="connsiteY7" fmla="*/ 241935 h 457200"/>
                  <a:gd name="connsiteX8" fmla="*/ 101340 w 456622"/>
                  <a:gd name="connsiteY8" fmla="*/ 318135 h 457200"/>
                  <a:gd name="connsiteX9" fmla="*/ 1328 w 456622"/>
                  <a:gd name="connsiteY9" fmla="*/ 445770 h 457200"/>
                  <a:gd name="connsiteX10" fmla="*/ 2280 w 456622"/>
                  <a:gd name="connsiteY10" fmla="*/ 455295 h 457200"/>
                  <a:gd name="connsiteX11" fmla="*/ 7043 w 456622"/>
                  <a:gd name="connsiteY11" fmla="*/ 457200 h 457200"/>
                  <a:gd name="connsiteX12" fmla="*/ 10853 w 456622"/>
                  <a:gd name="connsiteY12" fmla="*/ 455295 h 457200"/>
                  <a:gd name="connsiteX13" fmla="*/ 138488 w 456622"/>
                  <a:gd name="connsiteY13" fmla="*/ 355283 h 457200"/>
                  <a:gd name="connsiteX14" fmla="*/ 214688 w 456622"/>
                  <a:gd name="connsiteY14" fmla="*/ 378142 h 457200"/>
                  <a:gd name="connsiteX15" fmla="*/ 350895 w 456622"/>
                  <a:gd name="connsiteY15" fmla="*/ 241935 h 457200"/>
                  <a:gd name="connsiteX16" fmla="*/ 344228 w 456622"/>
                  <a:gd name="connsiteY16" fmla="*/ 235267 h 457200"/>
                  <a:gd name="connsiteX17" fmla="*/ 337560 w 456622"/>
                  <a:gd name="connsiteY17" fmla="*/ 241935 h 457200"/>
                  <a:gd name="connsiteX18" fmla="*/ 215640 w 456622"/>
                  <a:gd name="connsiteY18" fmla="*/ 363855 h 457200"/>
                  <a:gd name="connsiteX19" fmla="*/ 93720 w 456622"/>
                  <a:gd name="connsiteY19" fmla="*/ 241935 h 457200"/>
                  <a:gd name="connsiteX20" fmla="*/ 215640 w 456622"/>
                  <a:gd name="connsiteY20" fmla="*/ 120015 h 457200"/>
                  <a:gd name="connsiteX21" fmla="*/ 285173 w 456622"/>
                  <a:gd name="connsiteY21" fmla="*/ 141922 h 457200"/>
                  <a:gd name="connsiteX22" fmla="*/ 294698 w 456622"/>
                  <a:gd name="connsiteY22" fmla="*/ 140017 h 457200"/>
                  <a:gd name="connsiteX23" fmla="*/ 292793 w 456622"/>
                  <a:gd name="connsiteY23" fmla="*/ 130492 h 457200"/>
                  <a:gd name="connsiteX24" fmla="*/ 275648 w 456622"/>
                  <a:gd name="connsiteY24" fmla="*/ 120015 h 457200"/>
                  <a:gd name="connsiteX25" fmla="*/ 317558 w 456622"/>
                  <a:gd name="connsiteY25" fmla="*/ 66675 h 457200"/>
                  <a:gd name="connsiteX26" fmla="*/ 316605 w 456622"/>
                  <a:gd name="connsiteY26" fmla="*/ 57150 h 457200"/>
                  <a:gd name="connsiteX27" fmla="*/ 272790 w 456622"/>
                  <a:gd name="connsiteY27" fmla="*/ 13335 h 457200"/>
                  <a:gd name="connsiteX28" fmla="*/ 443288 w 456622"/>
                  <a:gd name="connsiteY28" fmla="*/ 13335 h 457200"/>
                  <a:gd name="connsiteX29" fmla="*/ 443288 w 456622"/>
                  <a:gd name="connsiteY29" fmla="*/ 183833 h 457200"/>
                  <a:gd name="connsiteX30" fmla="*/ 399473 w 456622"/>
                  <a:gd name="connsiteY30" fmla="*/ 140017 h 457200"/>
                  <a:gd name="connsiteX31" fmla="*/ 389948 w 456622"/>
                  <a:gd name="connsiteY31" fmla="*/ 139065 h 457200"/>
                  <a:gd name="connsiteX32" fmla="*/ 371850 w 456622"/>
                  <a:gd name="connsiteY32" fmla="*/ 153353 h 457200"/>
                  <a:gd name="connsiteX33" fmla="*/ 370898 w 456622"/>
                  <a:gd name="connsiteY33" fmla="*/ 162878 h 457200"/>
                  <a:gd name="connsiteX34" fmla="*/ 380423 w 456622"/>
                  <a:gd name="connsiteY34" fmla="*/ 163830 h 457200"/>
                  <a:gd name="connsiteX35" fmla="*/ 393758 w 456622"/>
                  <a:gd name="connsiteY35" fmla="*/ 153353 h 457200"/>
                  <a:gd name="connsiteX36" fmla="*/ 445193 w 456622"/>
                  <a:gd name="connsiteY36" fmla="*/ 204788 h 457200"/>
                  <a:gd name="connsiteX37" fmla="*/ 449955 w 456622"/>
                  <a:gd name="connsiteY37" fmla="*/ 206692 h 457200"/>
                  <a:gd name="connsiteX38" fmla="*/ 452813 w 456622"/>
                  <a:gd name="connsiteY38" fmla="*/ 205740 h 457200"/>
                  <a:gd name="connsiteX39" fmla="*/ 456623 w 456622"/>
                  <a:gd name="connsiteY39" fmla="*/ 199072 h 457200"/>
                  <a:gd name="connsiteX40" fmla="*/ 456623 w 456622"/>
                  <a:gd name="connsiteY40" fmla="*/ 4763 h 457200"/>
                  <a:gd name="connsiteX41" fmla="*/ 449955 w 456622"/>
                  <a:gd name="connsiteY41" fmla="*/ 0 h 457200"/>
                  <a:gd name="connsiteX42" fmla="*/ 127058 w 456622"/>
                  <a:gd name="connsiteY42" fmla="*/ 346710 h 457200"/>
                  <a:gd name="connsiteX43" fmla="*/ 48000 w 456622"/>
                  <a:gd name="connsiteY43" fmla="*/ 408622 h 457200"/>
                  <a:gd name="connsiteX44" fmla="*/ 109913 w 456622"/>
                  <a:gd name="connsiteY44" fmla="*/ 329565 h 457200"/>
                  <a:gd name="connsiteX45" fmla="*/ 127058 w 456622"/>
                  <a:gd name="connsiteY45" fmla="*/ 34671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56622" h="457200">
                    <a:moveTo>
                      <a:pt x="449955" y="0"/>
                    </a:moveTo>
                    <a:lnTo>
                      <a:pt x="255645" y="0"/>
                    </a:lnTo>
                    <a:cubicBezTo>
                      <a:pt x="252788" y="0"/>
                      <a:pt x="249930" y="1905"/>
                      <a:pt x="248978" y="3810"/>
                    </a:cubicBezTo>
                    <a:cubicBezTo>
                      <a:pt x="248025" y="6668"/>
                      <a:pt x="248978" y="9525"/>
                      <a:pt x="250883" y="11430"/>
                    </a:cubicBezTo>
                    <a:lnTo>
                      <a:pt x="302318" y="62865"/>
                    </a:lnTo>
                    <a:lnTo>
                      <a:pt x="261360" y="114300"/>
                    </a:lnTo>
                    <a:cubicBezTo>
                      <a:pt x="246120" y="108585"/>
                      <a:pt x="230880" y="105728"/>
                      <a:pt x="214688" y="105728"/>
                    </a:cubicBezTo>
                    <a:cubicBezTo>
                      <a:pt x="139440" y="105728"/>
                      <a:pt x="78480" y="166688"/>
                      <a:pt x="78480" y="241935"/>
                    </a:cubicBezTo>
                    <a:cubicBezTo>
                      <a:pt x="78480" y="270510"/>
                      <a:pt x="87053" y="296228"/>
                      <a:pt x="101340" y="318135"/>
                    </a:cubicBezTo>
                    <a:lnTo>
                      <a:pt x="1328" y="445770"/>
                    </a:lnTo>
                    <a:cubicBezTo>
                      <a:pt x="-577" y="448628"/>
                      <a:pt x="-577" y="452438"/>
                      <a:pt x="2280" y="455295"/>
                    </a:cubicBezTo>
                    <a:cubicBezTo>
                      <a:pt x="3233" y="456247"/>
                      <a:pt x="5138" y="457200"/>
                      <a:pt x="7043" y="457200"/>
                    </a:cubicBezTo>
                    <a:cubicBezTo>
                      <a:pt x="8948" y="457200"/>
                      <a:pt x="9900" y="456247"/>
                      <a:pt x="10853" y="455295"/>
                    </a:cubicBezTo>
                    <a:lnTo>
                      <a:pt x="138488" y="355283"/>
                    </a:lnTo>
                    <a:cubicBezTo>
                      <a:pt x="160395" y="369570"/>
                      <a:pt x="186113" y="378142"/>
                      <a:pt x="214688" y="378142"/>
                    </a:cubicBezTo>
                    <a:cubicBezTo>
                      <a:pt x="289935" y="378142"/>
                      <a:pt x="350895" y="317183"/>
                      <a:pt x="350895" y="241935"/>
                    </a:cubicBezTo>
                    <a:cubicBezTo>
                      <a:pt x="350895" y="238125"/>
                      <a:pt x="348038" y="235267"/>
                      <a:pt x="344228" y="235267"/>
                    </a:cubicBezTo>
                    <a:cubicBezTo>
                      <a:pt x="340418" y="235267"/>
                      <a:pt x="337560" y="238125"/>
                      <a:pt x="337560" y="241935"/>
                    </a:cubicBezTo>
                    <a:cubicBezTo>
                      <a:pt x="337560" y="309563"/>
                      <a:pt x="282315" y="363855"/>
                      <a:pt x="215640" y="363855"/>
                    </a:cubicBezTo>
                    <a:cubicBezTo>
                      <a:pt x="148013" y="363855"/>
                      <a:pt x="93720" y="308610"/>
                      <a:pt x="93720" y="241935"/>
                    </a:cubicBezTo>
                    <a:cubicBezTo>
                      <a:pt x="93720" y="174308"/>
                      <a:pt x="148965" y="120015"/>
                      <a:pt x="215640" y="120015"/>
                    </a:cubicBezTo>
                    <a:cubicBezTo>
                      <a:pt x="240405" y="120015"/>
                      <a:pt x="265170" y="127635"/>
                      <a:pt x="285173" y="141922"/>
                    </a:cubicBezTo>
                    <a:cubicBezTo>
                      <a:pt x="288030" y="143828"/>
                      <a:pt x="292793" y="142875"/>
                      <a:pt x="294698" y="140017"/>
                    </a:cubicBezTo>
                    <a:cubicBezTo>
                      <a:pt x="296603" y="137160"/>
                      <a:pt x="295650" y="132397"/>
                      <a:pt x="292793" y="130492"/>
                    </a:cubicBezTo>
                    <a:cubicBezTo>
                      <a:pt x="287078" y="126683"/>
                      <a:pt x="281363" y="122872"/>
                      <a:pt x="275648" y="120015"/>
                    </a:cubicBezTo>
                    <a:lnTo>
                      <a:pt x="317558" y="66675"/>
                    </a:lnTo>
                    <a:cubicBezTo>
                      <a:pt x="319463" y="63817"/>
                      <a:pt x="319463" y="60008"/>
                      <a:pt x="316605" y="57150"/>
                    </a:cubicBezTo>
                    <a:lnTo>
                      <a:pt x="272790" y="13335"/>
                    </a:lnTo>
                    <a:lnTo>
                      <a:pt x="443288" y="13335"/>
                    </a:lnTo>
                    <a:lnTo>
                      <a:pt x="443288" y="183833"/>
                    </a:lnTo>
                    <a:lnTo>
                      <a:pt x="399473" y="140017"/>
                    </a:lnTo>
                    <a:cubicBezTo>
                      <a:pt x="396615" y="137160"/>
                      <a:pt x="392805" y="137160"/>
                      <a:pt x="389948" y="139065"/>
                    </a:cubicBezTo>
                    <a:lnTo>
                      <a:pt x="371850" y="153353"/>
                    </a:lnTo>
                    <a:cubicBezTo>
                      <a:pt x="368993" y="155258"/>
                      <a:pt x="368040" y="160020"/>
                      <a:pt x="370898" y="162878"/>
                    </a:cubicBezTo>
                    <a:cubicBezTo>
                      <a:pt x="372803" y="165735"/>
                      <a:pt x="377565" y="166688"/>
                      <a:pt x="380423" y="163830"/>
                    </a:cubicBezTo>
                    <a:lnTo>
                      <a:pt x="393758" y="153353"/>
                    </a:lnTo>
                    <a:lnTo>
                      <a:pt x="445193" y="204788"/>
                    </a:lnTo>
                    <a:cubicBezTo>
                      <a:pt x="446145" y="205740"/>
                      <a:pt x="448050" y="206692"/>
                      <a:pt x="449955" y="206692"/>
                    </a:cubicBezTo>
                    <a:cubicBezTo>
                      <a:pt x="450908" y="206692"/>
                      <a:pt x="451860" y="206692"/>
                      <a:pt x="452813" y="205740"/>
                    </a:cubicBezTo>
                    <a:cubicBezTo>
                      <a:pt x="455670" y="204788"/>
                      <a:pt x="456623" y="201930"/>
                      <a:pt x="456623" y="199072"/>
                    </a:cubicBezTo>
                    <a:lnTo>
                      <a:pt x="456623" y="4763"/>
                    </a:lnTo>
                    <a:cubicBezTo>
                      <a:pt x="456623" y="2858"/>
                      <a:pt x="453765" y="0"/>
                      <a:pt x="449955" y="0"/>
                    </a:cubicBezTo>
                    <a:close/>
                    <a:moveTo>
                      <a:pt x="127058" y="346710"/>
                    </a:moveTo>
                    <a:lnTo>
                      <a:pt x="48000" y="408622"/>
                    </a:lnTo>
                    <a:lnTo>
                      <a:pt x="109913" y="329565"/>
                    </a:lnTo>
                    <a:cubicBezTo>
                      <a:pt x="114675" y="336233"/>
                      <a:pt x="120390" y="341947"/>
                      <a:pt x="127058" y="346710"/>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83" name="Freeform: Shape 182">
                <a:extLst>
                  <a:ext uri="{FF2B5EF4-FFF2-40B4-BE49-F238E27FC236}">
                    <a16:creationId xmlns:a16="http://schemas.microsoft.com/office/drawing/2014/main" id="{D0C23A5B-1A2C-19E8-5250-40A7C9399468}"/>
                  </a:ext>
                </a:extLst>
              </p:cNvPr>
              <p:cNvSpPr/>
              <p:nvPr/>
            </p:nvSpPr>
            <p:spPr>
              <a:xfrm>
                <a:off x="138863" y="-336723"/>
                <a:ext cx="212655" cy="208971"/>
              </a:xfrm>
              <a:custGeom>
                <a:avLst/>
                <a:gdLst>
                  <a:gd name="connsiteX0" fmla="*/ 208597 w 212655"/>
                  <a:gd name="connsiteY0" fmla="*/ 374 h 208971"/>
                  <a:gd name="connsiteX1" fmla="*/ 200978 w 212655"/>
                  <a:gd name="connsiteY1" fmla="*/ 2279 h 208971"/>
                  <a:gd name="connsiteX2" fmla="*/ 74295 w 212655"/>
                  <a:gd name="connsiteY2" fmla="*/ 128009 h 208971"/>
                  <a:gd name="connsiteX3" fmla="*/ 11430 w 212655"/>
                  <a:gd name="connsiteY3" fmla="*/ 65144 h 208971"/>
                  <a:gd name="connsiteX4" fmla="*/ 3810 w 212655"/>
                  <a:gd name="connsiteY4" fmla="*/ 63239 h 208971"/>
                  <a:gd name="connsiteX5" fmla="*/ 0 w 212655"/>
                  <a:gd name="connsiteY5" fmla="*/ 69907 h 208971"/>
                  <a:gd name="connsiteX6" fmla="*/ 0 w 212655"/>
                  <a:gd name="connsiteY6" fmla="*/ 134676 h 208971"/>
                  <a:gd name="connsiteX7" fmla="*/ 1905 w 212655"/>
                  <a:gd name="connsiteY7" fmla="*/ 139439 h 208971"/>
                  <a:gd name="connsiteX8" fmla="*/ 69532 w 212655"/>
                  <a:gd name="connsiteY8" fmla="*/ 207066 h 208971"/>
                  <a:gd name="connsiteX9" fmla="*/ 74295 w 212655"/>
                  <a:gd name="connsiteY9" fmla="*/ 208971 h 208971"/>
                  <a:gd name="connsiteX10" fmla="*/ 79057 w 212655"/>
                  <a:gd name="connsiteY10" fmla="*/ 207066 h 208971"/>
                  <a:gd name="connsiteX11" fmla="*/ 210503 w 212655"/>
                  <a:gd name="connsiteY11" fmla="*/ 75621 h 208971"/>
                  <a:gd name="connsiteX12" fmla="*/ 212407 w 212655"/>
                  <a:gd name="connsiteY12" fmla="*/ 70859 h 208971"/>
                  <a:gd name="connsiteX13" fmla="*/ 212407 w 212655"/>
                  <a:gd name="connsiteY13" fmla="*/ 6089 h 208971"/>
                  <a:gd name="connsiteX14" fmla="*/ 208597 w 212655"/>
                  <a:gd name="connsiteY14" fmla="*/ 374 h 208971"/>
                  <a:gd name="connsiteX15" fmla="*/ 199072 w 212655"/>
                  <a:gd name="connsiteY15" fmla="*/ 68954 h 208971"/>
                  <a:gd name="connsiteX16" fmla="*/ 74295 w 212655"/>
                  <a:gd name="connsiteY16" fmla="*/ 193732 h 208971"/>
                  <a:gd name="connsiteX17" fmla="*/ 13335 w 212655"/>
                  <a:gd name="connsiteY17" fmla="*/ 132771 h 208971"/>
                  <a:gd name="connsiteX18" fmla="*/ 13335 w 212655"/>
                  <a:gd name="connsiteY18" fmla="*/ 87051 h 208971"/>
                  <a:gd name="connsiteX19" fmla="*/ 68580 w 212655"/>
                  <a:gd name="connsiteY19" fmla="*/ 142296 h 208971"/>
                  <a:gd name="connsiteX20" fmla="*/ 78105 w 212655"/>
                  <a:gd name="connsiteY20" fmla="*/ 142296 h 208971"/>
                  <a:gd name="connsiteX21" fmla="*/ 198120 w 212655"/>
                  <a:gd name="connsiteY21" fmla="*/ 22282 h 208971"/>
                  <a:gd name="connsiteX22" fmla="*/ 198120 w 212655"/>
                  <a:gd name="connsiteY22" fmla="*/ 68954 h 2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2655" h="208971">
                    <a:moveTo>
                      <a:pt x="208597" y="374"/>
                    </a:moveTo>
                    <a:cubicBezTo>
                      <a:pt x="205740" y="-579"/>
                      <a:pt x="202882" y="374"/>
                      <a:pt x="200978" y="2279"/>
                    </a:cubicBezTo>
                    <a:lnTo>
                      <a:pt x="74295" y="128009"/>
                    </a:lnTo>
                    <a:lnTo>
                      <a:pt x="11430" y="65144"/>
                    </a:lnTo>
                    <a:cubicBezTo>
                      <a:pt x="9525" y="63239"/>
                      <a:pt x="6668" y="62286"/>
                      <a:pt x="3810" y="63239"/>
                    </a:cubicBezTo>
                    <a:cubicBezTo>
                      <a:pt x="953" y="64191"/>
                      <a:pt x="0" y="67049"/>
                      <a:pt x="0" y="69907"/>
                    </a:cubicBezTo>
                    <a:lnTo>
                      <a:pt x="0" y="134676"/>
                    </a:lnTo>
                    <a:cubicBezTo>
                      <a:pt x="0" y="136582"/>
                      <a:pt x="953" y="138486"/>
                      <a:pt x="1905" y="139439"/>
                    </a:cubicBezTo>
                    <a:lnTo>
                      <a:pt x="69532" y="207066"/>
                    </a:lnTo>
                    <a:cubicBezTo>
                      <a:pt x="70485" y="208019"/>
                      <a:pt x="72390" y="208971"/>
                      <a:pt x="74295" y="208971"/>
                    </a:cubicBezTo>
                    <a:cubicBezTo>
                      <a:pt x="76200" y="208971"/>
                      <a:pt x="78105" y="208019"/>
                      <a:pt x="79057" y="207066"/>
                    </a:cubicBezTo>
                    <a:lnTo>
                      <a:pt x="210503" y="75621"/>
                    </a:lnTo>
                    <a:cubicBezTo>
                      <a:pt x="211455" y="74669"/>
                      <a:pt x="212407" y="72764"/>
                      <a:pt x="212407" y="70859"/>
                    </a:cubicBezTo>
                    <a:lnTo>
                      <a:pt x="212407" y="6089"/>
                    </a:lnTo>
                    <a:cubicBezTo>
                      <a:pt x="213360" y="4184"/>
                      <a:pt x="211455" y="1326"/>
                      <a:pt x="208597" y="374"/>
                    </a:cubicBezTo>
                    <a:close/>
                    <a:moveTo>
                      <a:pt x="199072" y="68954"/>
                    </a:moveTo>
                    <a:lnTo>
                      <a:pt x="74295" y="193732"/>
                    </a:lnTo>
                    <a:lnTo>
                      <a:pt x="13335" y="132771"/>
                    </a:lnTo>
                    <a:lnTo>
                      <a:pt x="13335" y="87051"/>
                    </a:lnTo>
                    <a:lnTo>
                      <a:pt x="68580" y="142296"/>
                    </a:lnTo>
                    <a:cubicBezTo>
                      <a:pt x="71438" y="145154"/>
                      <a:pt x="75247" y="145154"/>
                      <a:pt x="78105" y="142296"/>
                    </a:cubicBezTo>
                    <a:lnTo>
                      <a:pt x="198120" y="22282"/>
                    </a:lnTo>
                    <a:lnTo>
                      <a:pt x="198120" y="68954"/>
                    </a:ln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grpSp>
      </p:grpSp>
      <p:grpSp>
        <p:nvGrpSpPr>
          <p:cNvPr id="184" name="Group 183">
            <a:extLst>
              <a:ext uri="{FF2B5EF4-FFF2-40B4-BE49-F238E27FC236}">
                <a16:creationId xmlns:a16="http://schemas.microsoft.com/office/drawing/2014/main" id="{6BCB0CE5-C183-7F8E-F255-929D33B77BB3}"/>
              </a:ext>
            </a:extLst>
          </p:cNvPr>
          <p:cNvGrpSpPr/>
          <p:nvPr/>
        </p:nvGrpSpPr>
        <p:grpSpPr>
          <a:xfrm>
            <a:off x="9383591" y="2510415"/>
            <a:ext cx="640080" cy="640080"/>
            <a:chOff x="8528676" y="1695666"/>
            <a:chExt cx="685841" cy="686776"/>
          </a:xfrm>
        </p:grpSpPr>
        <p:sp>
          <p:nvSpPr>
            <p:cNvPr id="185" name="Oval 9">
              <a:extLst>
                <a:ext uri="{FF2B5EF4-FFF2-40B4-BE49-F238E27FC236}">
                  <a16:creationId xmlns:a16="http://schemas.microsoft.com/office/drawing/2014/main" id="{898920A3-8FBE-1421-E419-7E69BA092246}"/>
                </a:ext>
              </a:extLst>
            </p:cNvPr>
            <p:cNvSpPr>
              <a:spLocks noChangeArrowheads="1"/>
            </p:cNvSpPr>
            <p:nvPr/>
          </p:nvSpPr>
          <p:spPr bwMode="auto">
            <a:xfrm>
              <a:off x="8528676" y="1695666"/>
              <a:ext cx="685841" cy="686776"/>
            </a:xfrm>
            <a:prstGeom prst="ellipse">
              <a:avLst/>
            </a:prstGeom>
            <a:solidFill>
              <a:srgbClr val="004870"/>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400" b="0" i="0" u="none" strike="noStrike" kern="0" cap="none" spc="0" normalizeH="0" baseline="0" noProof="0">
                <a:ln>
                  <a:noFill/>
                </a:ln>
                <a:solidFill>
                  <a:prstClr val="black"/>
                </a:solidFill>
                <a:effectLst/>
                <a:uLnTx/>
                <a:uFillTx/>
                <a:latin typeface="Arial"/>
                <a:ea typeface="ＭＳ Ｐゴシック" charset="0"/>
                <a:cs typeface="Times New Roman" pitchFamily="18" charset="0"/>
              </a:endParaRPr>
            </a:p>
          </p:txBody>
        </p:sp>
        <p:grpSp>
          <p:nvGrpSpPr>
            <p:cNvPr id="186" name="Graphic 13">
              <a:extLst>
                <a:ext uri="{FF2B5EF4-FFF2-40B4-BE49-F238E27FC236}">
                  <a16:creationId xmlns:a16="http://schemas.microsoft.com/office/drawing/2014/main" id="{BE1D143A-C236-CDC1-37A8-268F08E4D473}"/>
                </a:ext>
              </a:extLst>
            </p:cNvPr>
            <p:cNvGrpSpPr>
              <a:grpSpLocks noChangeAspect="1"/>
            </p:cNvGrpSpPr>
            <p:nvPr/>
          </p:nvGrpSpPr>
          <p:grpSpPr>
            <a:xfrm>
              <a:off x="8691596" y="1859054"/>
              <a:ext cx="360000" cy="360000"/>
              <a:chOff x="15332119" y="5331142"/>
              <a:chExt cx="457097" cy="457200"/>
            </a:xfrm>
            <a:solidFill>
              <a:schemeClr val="bg1"/>
            </a:solidFill>
          </p:grpSpPr>
          <p:sp>
            <p:nvSpPr>
              <p:cNvPr id="187" name="Freeform: Shape 186">
                <a:extLst>
                  <a:ext uri="{FF2B5EF4-FFF2-40B4-BE49-F238E27FC236}">
                    <a16:creationId xmlns:a16="http://schemas.microsoft.com/office/drawing/2014/main" id="{124C6FB9-FAF0-18D8-85E3-58F98B089F9C}"/>
                  </a:ext>
                </a:extLst>
              </p:cNvPr>
              <p:cNvSpPr/>
              <p:nvPr/>
            </p:nvSpPr>
            <p:spPr>
              <a:xfrm>
                <a:off x="15332119" y="5469969"/>
                <a:ext cx="160963" cy="318373"/>
              </a:xfrm>
              <a:custGeom>
                <a:avLst/>
                <a:gdLst>
                  <a:gd name="connsiteX0" fmla="*/ 86099 w 160963"/>
                  <a:gd name="connsiteY0" fmla="*/ 2143 h 318373"/>
                  <a:gd name="connsiteX1" fmla="*/ 76574 w 160963"/>
                  <a:gd name="connsiteY1" fmla="*/ 2143 h 318373"/>
                  <a:gd name="connsiteX2" fmla="*/ 2279 w 160963"/>
                  <a:gd name="connsiteY2" fmla="*/ 76438 h 318373"/>
                  <a:gd name="connsiteX3" fmla="*/ 374 w 160963"/>
                  <a:gd name="connsiteY3" fmla="*/ 84058 h 318373"/>
                  <a:gd name="connsiteX4" fmla="*/ 7041 w 160963"/>
                  <a:gd name="connsiteY4" fmla="*/ 87868 h 318373"/>
                  <a:gd name="connsiteX5" fmla="*/ 44189 w 160963"/>
                  <a:gd name="connsiteY5" fmla="*/ 87868 h 318373"/>
                  <a:gd name="connsiteX6" fmla="*/ 44189 w 160963"/>
                  <a:gd name="connsiteY6" fmla="*/ 311706 h 318373"/>
                  <a:gd name="connsiteX7" fmla="*/ 50856 w 160963"/>
                  <a:gd name="connsiteY7" fmla="*/ 318373 h 318373"/>
                  <a:gd name="connsiteX8" fmla="*/ 57524 w 160963"/>
                  <a:gd name="connsiteY8" fmla="*/ 311706 h 318373"/>
                  <a:gd name="connsiteX9" fmla="*/ 57524 w 160963"/>
                  <a:gd name="connsiteY9" fmla="*/ 82153 h 318373"/>
                  <a:gd name="connsiteX10" fmla="*/ 50856 w 160963"/>
                  <a:gd name="connsiteY10" fmla="*/ 75486 h 318373"/>
                  <a:gd name="connsiteX11" fmla="*/ 23234 w 160963"/>
                  <a:gd name="connsiteY11" fmla="*/ 75486 h 318373"/>
                  <a:gd name="connsiteX12" fmla="*/ 80384 w 160963"/>
                  <a:gd name="connsiteY12" fmla="*/ 18336 h 318373"/>
                  <a:gd name="connsiteX13" fmla="*/ 137534 w 160963"/>
                  <a:gd name="connsiteY13" fmla="*/ 75486 h 318373"/>
                  <a:gd name="connsiteX14" fmla="*/ 109911 w 160963"/>
                  <a:gd name="connsiteY14" fmla="*/ 75486 h 318373"/>
                  <a:gd name="connsiteX15" fmla="*/ 103244 w 160963"/>
                  <a:gd name="connsiteY15" fmla="*/ 82153 h 318373"/>
                  <a:gd name="connsiteX16" fmla="*/ 103244 w 160963"/>
                  <a:gd name="connsiteY16" fmla="*/ 311706 h 318373"/>
                  <a:gd name="connsiteX17" fmla="*/ 109911 w 160963"/>
                  <a:gd name="connsiteY17" fmla="*/ 318373 h 318373"/>
                  <a:gd name="connsiteX18" fmla="*/ 116579 w 160963"/>
                  <a:gd name="connsiteY18" fmla="*/ 311706 h 318373"/>
                  <a:gd name="connsiteX19" fmla="*/ 116579 w 160963"/>
                  <a:gd name="connsiteY19" fmla="*/ 88820 h 318373"/>
                  <a:gd name="connsiteX20" fmla="*/ 153726 w 160963"/>
                  <a:gd name="connsiteY20" fmla="*/ 88820 h 318373"/>
                  <a:gd name="connsiteX21" fmla="*/ 160394 w 160963"/>
                  <a:gd name="connsiteY21" fmla="*/ 85011 h 318373"/>
                  <a:gd name="connsiteX22" fmla="*/ 158489 w 160963"/>
                  <a:gd name="connsiteY22" fmla="*/ 77391 h 318373"/>
                  <a:gd name="connsiteX23" fmla="*/ 86099 w 160963"/>
                  <a:gd name="connsiteY23" fmla="*/ 2143 h 318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0963" h="318373">
                    <a:moveTo>
                      <a:pt x="86099" y="2143"/>
                    </a:moveTo>
                    <a:cubicBezTo>
                      <a:pt x="83241" y="-714"/>
                      <a:pt x="79431" y="-714"/>
                      <a:pt x="76574" y="2143"/>
                    </a:cubicBezTo>
                    <a:lnTo>
                      <a:pt x="2279" y="76438"/>
                    </a:lnTo>
                    <a:cubicBezTo>
                      <a:pt x="374" y="78343"/>
                      <a:pt x="-579" y="81200"/>
                      <a:pt x="374" y="84058"/>
                    </a:cubicBezTo>
                    <a:cubicBezTo>
                      <a:pt x="1326" y="86916"/>
                      <a:pt x="4184" y="87868"/>
                      <a:pt x="7041" y="87868"/>
                    </a:cubicBezTo>
                    <a:lnTo>
                      <a:pt x="44189" y="87868"/>
                    </a:lnTo>
                    <a:lnTo>
                      <a:pt x="44189" y="311706"/>
                    </a:lnTo>
                    <a:cubicBezTo>
                      <a:pt x="44189" y="315516"/>
                      <a:pt x="47046" y="318373"/>
                      <a:pt x="50856" y="318373"/>
                    </a:cubicBezTo>
                    <a:cubicBezTo>
                      <a:pt x="54666" y="318373"/>
                      <a:pt x="57524" y="315516"/>
                      <a:pt x="57524" y="311706"/>
                    </a:cubicBezTo>
                    <a:lnTo>
                      <a:pt x="57524" y="82153"/>
                    </a:lnTo>
                    <a:cubicBezTo>
                      <a:pt x="57524" y="78343"/>
                      <a:pt x="54666" y="75486"/>
                      <a:pt x="50856" y="75486"/>
                    </a:cubicBezTo>
                    <a:lnTo>
                      <a:pt x="23234" y="75486"/>
                    </a:lnTo>
                    <a:lnTo>
                      <a:pt x="80384" y="18336"/>
                    </a:lnTo>
                    <a:lnTo>
                      <a:pt x="137534" y="75486"/>
                    </a:lnTo>
                    <a:lnTo>
                      <a:pt x="109911" y="75486"/>
                    </a:lnTo>
                    <a:cubicBezTo>
                      <a:pt x="106101" y="75486"/>
                      <a:pt x="103244" y="78343"/>
                      <a:pt x="103244" y="82153"/>
                    </a:cubicBezTo>
                    <a:lnTo>
                      <a:pt x="103244" y="311706"/>
                    </a:lnTo>
                    <a:cubicBezTo>
                      <a:pt x="103244" y="315516"/>
                      <a:pt x="106101" y="318373"/>
                      <a:pt x="109911" y="318373"/>
                    </a:cubicBezTo>
                    <a:cubicBezTo>
                      <a:pt x="113721" y="318373"/>
                      <a:pt x="116579" y="315516"/>
                      <a:pt x="116579" y="311706"/>
                    </a:cubicBezTo>
                    <a:lnTo>
                      <a:pt x="116579" y="88820"/>
                    </a:lnTo>
                    <a:lnTo>
                      <a:pt x="153726" y="88820"/>
                    </a:lnTo>
                    <a:cubicBezTo>
                      <a:pt x="156584" y="88820"/>
                      <a:pt x="159441" y="86916"/>
                      <a:pt x="160394" y="85011"/>
                    </a:cubicBezTo>
                    <a:cubicBezTo>
                      <a:pt x="161346" y="82153"/>
                      <a:pt x="161346" y="79295"/>
                      <a:pt x="158489" y="77391"/>
                    </a:cubicBezTo>
                    <a:lnTo>
                      <a:pt x="86099" y="2143"/>
                    </a:ln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88" name="Freeform: Shape 187">
                <a:extLst>
                  <a:ext uri="{FF2B5EF4-FFF2-40B4-BE49-F238E27FC236}">
                    <a16:creationId xmlns:a16="http://schemas.microsoft.com/office/drawing/2014/main" id="{F29B6660-27D4-80F5-6F4E-8523B19657C9}"/>
                  </a:ext>
                </a:extLst>
              </p:cNvPr>
              <p:cNvSpPr/>
              <p:nvPr/>
            </p:nvSpPr>
            <p:spPr>
              <a:xfrm>
                <a:off x="15627394" y="5545216"/>
                <a:ext cx="161822" cy="243125"/>
              </a:xfrm>
              <a:custGeom>
                <a:avLst/>
                <a:gdLst>
                  <a:gd name="connsiteX0" fmla="*/ 160394 w 161822"/>
                  <a:gd name="connsiteY0" fmla="*/ 76438 h 243125"/>
                  <a:gd name="connsiteX1" fmla="*/ 86099 w 161822"/>
                  <a:gd name="connsiteY1" fmla="*/ 2143 h 243125"/>
                  <a:gd name="connsiteX2" fmla="*/ 76574 w 161822"/>
                  <a:gd name="connsiteY2" fmla="*/ 2143 h 243125"/>
                  <a:gd name="connsiteX3" fmla="*/ 2279 w 161822"/>
                  <a:gd name="connsiteY3" fmla="*/ 76438 h 243125"/>
                  <a:gd name="connsiteX4" fmla="*/ 374 w 161822"/>
                  <a:gd name="connsiteY4" fmla="*/ 84058 h 243125"/>
                  <a:gd name="connsiteX5" fmla="*/ 7041 w 161822"/>
                  <a:gd name="connsiteY5" fmla="*/ 87868 h 243125"/>
                  <a:gd name="connsiteX6" fmla="*/ 44189 w 161822"/>
                  <a:gd name="connsiteY6" fmla="*/ 87868 h 243125"/>
                  <a:gd name="connsiteX7" fmla="*/ 44189 w 161822"/>
                  <a:gd name="connsiteY7" fmla="*/ 236458 h 243125"/>
                  <a:gd name="connsiteX8" fmla="*/ 50856 w 161822"/>
                  <a:gd name="connsiteY8" fmla="*/ 243126 h 243125"/>
                  <a:gd name="connsiteX9" fmla="*/ 57524 w 161822"/>
                  <a:gd name="connsiteY9" fmla="*/ 236458 h 243125"/>
                  <a:gd name="connsiteX10" fmla="*/ 57524 w 161822"/>
                  <a:gd name="connsiteY10" fmla="*/ 81201 h 243125"/>
                  <a:gd name="connsiteX11" fmla="*/ 50856 w 161822"/>
                  <a:gd name="connsiteY11" fmla="*/ 74533 h 243125"/>
                  <a:gd name="connsiteX12" fmla="*/ 23234 w 161822"/>
                  <a:gd name="connsiteY12" fmla="*/ 74533 h 243125"/>
                  <a:gd name="connsiteX13" fmla="*/ 80384 w 161822"/>
                  <a:gd name="connsiteY13" fmla="*/ 17383 h 243125"/>
                  <a:gd name="connsiteX14" fmla="*/ 137534 w 161822"/>
                  <a:gd name="connsiteY14" fmla="*/ 74533 h 243125"/>
                  <a:gd name="connsiteX15" fmla="*/ 109911 w 161822"/>
                  <a:gd name="connsiteY15" fmla="*/ 74533 h 243125"/>
                  <a:gd name="connsiteX16" fmla="*/ 103244 w 161822"/>
                  <a:gd name="connsiteY16" fmla="*/ 81201 h 243125"/>
                  <a:gd name="connsiteX17" fmla="*/ 103244 w 161822"/>
                  <a:gd name="connsiteY17" fmla="*/ 236458 h 243125"/>
                  <a:gd name="connsiteX18" fmla="*/ 109911 w 161822"/>
                  <a:gd name="connsiteY18" fmla="*/ 243126 h 243125"/>
                  <a:gd name="connsiteX19" fmla="*/ 116579 w 161822"/>
                  <a:gd name="connsiteY19" fmla="*/ 236458 h 243125"/>
                  <a:gd name="connsiteX20" fmla="*/ 116579 w 161822"/>
                  <a:gd name="connsiteY20" fmla="*/ 87868 h 243125"/>
                  <a:gd name="connsiteX21" fmla="*/ 153726 w 161822"/>
                  <a:gd name="connsiteY21" fmla="*/ 87868 h 243125"/>
                  <a:gd name="connsiteX22" fmla="*/ 160394 w 161822"/>
                  <a:gd name="connsiteY22" fmla="*/ 84058 h 243125"/>
                  <a:gd name="connsiteX23" fmla="*/ 160394 w 161822"/>
                  <a:gd name="connsiteY23" fmla="*/ 76438 h 2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1822" h="243125">
                    <a:moveTo>
                      <a:pt x="160394" y="76438"/>
                    </a:moveTo>
                    <a:lnTo>
                      <a:pt x="86099" y="2143"/>
                    </a:lnTo>
                    <a:cubicBezTo>
                      <a:pt x="83241" y="-714"/>
                      <a:pt x="79431" y="-714"/>
                      <a:pt x="76574" y="2143"/>
                    </a:cubicBezTo>
                    <a:lnTo>
                      <a:pt x="2279" y="76438"/>
                    </a:lnTo>
                    <a:cubicBezTo>
                      <a:pt x="374" y="78343"/>
                      <a:pt x="-579" y="81201"/>
                      <a:pt x="374" y="84058"/>
                    </a:cubicBezTo>
                    <a:cubicBezTo>
                      <a:pt x="1326" y="86916"/>
                      <a:pt x="4184" y="87868"/>
                      <a:pt x="7041" y="87868"/>
                    </a:cubicBezTo>
                    <a:lnTo>
                      <a:pt x="44189" y="87868"/>
                    </a:lnTo>
                    <a:lnTo>
                      <a:pt x="44189" y="236458"/>
                    </a:lnTo>
                    <a:cubicBezTo>
                      <a:pt x="44189" y="240268"/>
                      <a:pt x="47046" y="243126"/>
                      <a:pt x="50856" y="243126"/>
                    </a:cubicBezTo>
                    <a:cubicBezTo>
                      <a:pt x="54666" y="243126"/>
                      <a:pt x="57524" y="240268"/>
                      <a:pt x="57524" y="236458"/>
                    </a:cubicBezTo>
                    <a:lnTo>
                      <a:pt x="57524" y="81201"/>
                    </a:lnTo>
                    <a:cubicBezTo>
                      <a:pt x="57524" y="77391"/>
                      <a:pt x="54666" y="74533"/>
                      <a:pt x="50856" y="74533"/>
                    </a:cubicBezTo>
                    <a:lnTo>
                      <a:pt x="23234" y="74533"/>
                    </a:lnTo>
                    <a:lnTo>
                      <a:pt x="80384" y="17383"/>
                    </a:lnTo>
                    <a:lnTo>
                      <a:pt x="137534" y="74533"/>
                    </a:lnTo>
                    <a:lnTo>
                      <a:pt x="109911" y="74533"/>
                    </a:lnTo>
                    <a:cubicBezTo>
                      <a:pt x="106101" y="74533"/>
                      <a:pt x="103244" y="77391"/>
                      <a:pt x="103244" y="81201"/>
                    </a:cubicBezTo>
                    <a:lnTo>
                      <a:pt x="103244" y="236458"/>
                    </a:lnTo>
                    <a:cubicBezTo>
                      <a:pt x="103244" y="240268"/>
                      <a:pt x="106101" y="243126"/>
                      <a:pt x="109911" y="243126"/>
                    </a:cubicBezTo>
                    <a:cubicBezTo>
                      <a:pt x="113721" y="243126"/>
                      <a:pt x="116579" y="240268"/>
                      <a:pt x="116579" y="236458"/>
                    </a:cubicBezTo>
                    <a:lnTo>
                      <a:pt x="116579" y="87868"/>
                    </a:lnTo>
                    <a:lnTo>
                      <a:pt x="153726" y="87868"/>
                    </a:lnTo>
                    <a:cubicBezTo>
                      <a:pt x="156584" y="87868"/>
                      <a:pt x="159441" y="85963"/>
                      <a:pt x="160394" y="84058"/>
                    </a:cubicBezTo>
                    <a:cubicBezTo>
                      <a:pt x="162299" y="81201"/>
                      <a:pt x="162299" y="78343"/>
                      <a:pt x="160394" y="76438"/>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89" name="Freeform: Shape 188">
                <a:extLst>
                  <a:ext uri="{FF2B5EF4-FFF2-40B4-BE49-F238E27FC236}">
                    <a16:creationId xmlns:a16="http://schemas.microsoft.com/office/drawing/2014/main" id="{D84AB34F-D263-4DC1-C3BE-459D5F8F5557}"/>
                  </a:ext>
                </a:extLst>
              </p:cNvPr>
              <p:cNvSpPr/>
              <p:nvPr/>
            </p:nvSpPr>
            <p:spPr>
              <a:xfrm>
                <a:off x="15388690" y="5349168"/>
                <a:ext cx="344033" cy="439174"/>
              </a:xfrm>
              <a:custGeom>
                <a:avLst/>
                <a:gdLst>
                  <a:gd name="connsiteX0" fmla="*/ 336232 w 344033"/>
                  <a:gd name="connsiteY0" fmla="*/ 46744 h 439174"/>
                  <a:gd name="connsiteX1" fmla="*/ 343853 w 344033"/>
                  <a:gd name="connsiteY1" fmla="*/ 25789 h 439174"/>
                  <a:gd name="connsiteX2" fmla="*/ 333375 w 344033"/>
                  <a:gd name="connsiteY2" fmla="*/ 5787 h 439174"/>
                  <a:gd name="connsiteX3" fmla="*/ 296228 w 344033"/>
                  <a:gd name="connsiteY3" fmla="*/ 8644 h 439174"/>
                  <a:gd name="connsiteX4" fmla="*/ 230505 w 344033"/>
                  <a:gd name="connsiteY4" fmla="*/ 74366 h 439174"/>
                  <a:gd name="connsiteX5" fmla="*/ 205740 w 344033"/>
                  <a:gd name="connsiteY5" fmla="*/ 84844 h 439174"/>
                  <a:gd name="connsiteX6" fmla="*/ 138113 w 344033"/>
                  <a:gd name="connsiteY6" fmla="*/ 84844 h 439174"/>
                  <a:gd name="connsiteX7" fmla="*/ 113347 w 344033"/>
                  <a:gd name="connsiteY7" fmla="*/ 74366 h 439174"/>
                  <a:gd name="connsiteX8" fmla="*/ 47625 w 344033"/>
                  <a:gd name="connsiteY8" fmla="*/ 8644 h 439174"/>
                  <a:gd name="connsiteX9" fmla="*/ 10478 w 344033"/>
                  <a:gd name="connsiteY9" fmla="*/ 5787 h 439174"/>
                  <a:gd name="connsiteX10" fmla="*/ 0 w 344033"/>
                  <a:gd name="connsiteY10" fmla="*/ 25789 h 439174"/>
                  <a:gd name="connsiteX11" fmla="*/ 7620 w 344033"/>
                  <a:gd name="connsiteY11" fmla="*/ 46744 h 439174"/>
                  <a:gd name="connsiteX12" fmla="*/ 105728 w 344033"/>
                  <a:gd name="connsiteY12" fmla="*/ 144851 h 439174"/>
                  <a:gd name="connsiteX13" fmla="*/ 113347 w 344033"/>
                  <a:gd name="connsiteY13" fmla="*/ 165806 h 439174"/>
                  <a:gd name="connsiteX14" fmla="*/ 113347 w 344033"/>
                  <a:gd name="connsiteY14" fmla="*/ 405837 h 439174"/>
                  <a:gd name="connsiteX15" fmla="*/ 145732 w 344033"/>
                  <a:gd name="connsiteY15" fmla="*/ 439174 h 439174"/>
                  <a:gd name="connsiteX16" fmla="*/ 179070 w 344033"/>
                  <a:gd name="connsiteY16" fmla="*/ 406789 h 439174"/>
                  <a:gd name="connsiteX17" fmla="*/ 179070 w 344033"/>
                  <a:gd name="connsiteY17" fmla="*/ 406789 h 439174"/>
                  <a:gd name="connsiteX18" fmla="*/ 179070 w 344033"/>
                  <a:gd name="connsiteY18" fmla="*/ 378214 h 439174"/>
                  <a:gd name="connsiteX19" fmla="*/ 198120 w 344033"/>
                  <a:gd name="connsiteY19" fmla="*/ 383929 h 439174"/>
                  <a:gd name="connsiteX20" fmla="*/ 230505 w 344033"/>
                  <a:gd name="connsiteY20" fmla="*/ 351544 h 439174"/>
                  <a:gd name="connsiteX21" fmla="*/ 230505 w 344033"/>
                  <a:gd name="connsiteY21" fmla="*/ 166759 h 439174"/>
                  <a:gd name="connsiteX22" fmla="*/ 239078 w 344033"/>
                  <a:gd name="connsiteY22" fmla="*/ 145804 h 439174"/>
                  <a:gd name="connsiteX23" fmla="*/ 336232 w 344033"/>
                  <a:gd name="connsiteY23" fmla="*/ 46744 h 439174"/>
                  <a:gd name="connsiteX24" fmla="*/ 198120 w 344033"/>
                  <a:gd name="connsiteY24" fmla="*/ 369642 h 439174"/>
                  <a:gd name="connsiteX25" fmla="*/ 179070 w 344033"/>
                  <a:gd name="connsiteY25" fmla="*/ 350592 h 439174"/>
                  <a:gd name="connsiteX26" fmla="*/ 179070 w 344033"/>
                  <a:gd name="connsiteY26" fmla="*/ 276296 h 439174"/>
                  <a:gd name="connsiteX27" fmla="*/ 172403 w 344033"/>
                  <a:gd name="connsiteY27" fmla="*/ 269629 h 439174"/>
                  <a:gd name="connsiteX28" fmla="*/ 165735 w 344033"/>
                  <a:gd name="connsiteY28" fmla="*/ 276296 h 439174"/>
                  <a:gd name="connsiteX29" fmla="*/ 165735 w 344033"/>
                  <a:gd name="connsiteY29" fmla="*/ 405837 h 439174"/>
                  <a:gd name="connsiteX30" fmla="*/ 146685 w 344033"/>
                  <a:gd name="connsiteY30" fmla="*/ 424887 h 439174"/>
                  <a:gd name="connsiteX31" fmla="*/ 127635 w 344033"/>
                  <a:gd name="connsiteY31" fmla="*/ 405837 h 439174"/>
                  <a:gd name="connsiteX32" fmla="*/ 127635 w 344033"/>
                  <a:gd name="connsiteY32" fmla="*/ 244864 h 439174"/>
                  <a:gd name="connsiteX33" fmla="*/ 217170 w 344033"/>
                  <a:gd name="connsiteY33" fmla="*/ 244864 h 439174"/>
                  <a:gd name="connsiteX34" fmla="*/ 217170 w 344033"/>
                  <a:gd name="connsiteY34" fmla="*/ 350592 h 439174"/>
                  <a:gd name="connsiteX35" fmla="*/ 198120 w 344033"/>
                  <a:gd name="connsiteY35" fmla="*/ 369642 h 439174"/>
                  <a:gd name="connsiteX36" fmla="*/ 228600 w 344033"/>
                  <a:gd name="connsiteY36" fmla="*/ 135326 h 439174"/>
                  <a:gd name="connsiteX37" fmla="*/ 216218 w 344033"/>
                  <a:gd name="connsiteY37" fmla="*/ 165806 h 439174"/>
                  <a:gd name="connsiteX38" fmla="*/ 216218 w 344033"/>
                  <a:gd name="connsiteY38" fmla="*/ 230576 h 439174"/>
                  <a:gd name="connsiteX39" fmla="*/ 126682 w 344033"/>
                  <a:gd name="connsiteY39" fmla="*/ 230576 h 439174"/>
                  <a:gd name="connsiteX40" fmla="*/ 126682 w 344033"/>
                  <a:gd name="connsiteY40" fmla="*/ 165806 h 439174"/>
                  <a:gd name="connsiteX41" fmla="*/ 114300 w 344033"/>
                  <a:gd name="connsiteY41" fmla="*/ 135326 h 439174"/>
                  <a:gd name="connsiteX42" fmla="*/ 17145 w 344033"/>
                  <a:gd name="connsiteY42" fmla="*/ 37219 h 439174"/>
                  <a:gd name="connsiteX43" fmla="*/ 13335 w 344033"/>
                  <a:gd name="connsiteY43" fmla="*/ 26741 h 439174"/>
                  <a:gd name="connsiteX44" fmla="*/ 18097 w 344033"/>
                  <a:gd name="connsiteY44" fmla="*/ 17216 h 439174"/>
                  <a:gd name="connsiteX45" fmla="*/ 25718 w 344033"/>
                  <a:gd name="connsiteY45" fmla="*/ 14359 h 439174"/>
                  <a:gd name="connsiteX46" fmla="*/ 36195 w 344033"/>
                  <a:gd name="connsiteY46" fmla="*/ 19122 h 439174"/>
                  <a:gd name="connsiteX47" fmla="*/ 101918 w 344033"/>
                  <a:gd name="connsiteY47" fmla="*/ 84844 h 439174"/>
                  <a:gd name="connsiteX48" fmla="*/ 136207 w 344033"/>
                  <a:gd name="connsiteY48" fmla="*/ 99131 h 439174"/>
                  <a:gd name="connsiteX49" fmla="*/ 204788 w 344033"/>
                  <a:gd name="connsiteY49" fmla="*/ 99131 h 439174"/>
                  <a:gd name="connsiteX50" fmla="*/ 239078 w 344033"/>
                  <a:gd name="connsiteY50" fmla="*/ 84844 h 439174"/>
                  <a:gd name="connsiteX51" fmla="*/ 304800 w 344033"/>
                  <a:gd name="connsiteY51" fmla="*/ 19122 h 439174"/>
                  <a:gd name="connsiteX52" fmla="*/ 323850 w 344033"/>
                  <a:gd name="connsiteY52" fmla="*/ 17216 h 439174"/>
                  <a:gd name="connsiteX53" fmla="*/ 328613 w 344033"/>
                  <a:gd name="connsiteY53" fmla="*/ 26741 h 439174"/>
                  <a:gd name="connsiteX54" fmla="*/ 324803 w 344033"/>
                  <a:gd name="connsiteY54" fmla="*/ 37219 h 439174"/>
                  <a:gd name="connsiteX55" fmla="*/ 228600 w 344033"/>
                  <a:gd name="connsiteY55" fmla="*/ 135326 h 439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44033" h="439174">
                    <a:moveTo>
                      <a:pt x="336232" y="46744"/>
                    </a:moveTo>
                    <a:cubicBezTo>
                      <a:pt x="341947" y="41029"/>
                      <a:pt x="344805" y="33409"/>
                      <a:pt x="343853" y="25789"/>
                    </a:cubicBezTo>
                    <a:cubicBezTo>
                      <a:pt x="343853" y="18169"/>
                      <a:pt x="340043" y="10549"/>
                      <a:pt x="333375" y="5787"/>
                    </a:cubicBezTo>
                    <a:cubicBezTo>
                      <a:pt x="322897" y="-2786"/>
                      <a:pt x="306705" y="-1834"/>
                      <a:pt x="296228" y="8644"/>
                    </a:cubicBezTo>
                    <a:lnTo>
                      <a:pt x="230505" y="74366"/>
                    </a:lnTo>
                    <a:cubicBezTo>
                      <a:pt x="223838" y="81034"/>
                      <a:pt x="215265" y="84844"/>
                      <a:pt x="205740" y="84844"/>
                    </a:cubicBezTo>
                    <a:lnTo>
                      <a:pt x="138113" y="84844"/>
                    </a:lnTo>
                    <a:cubicBezTo>
                      <a:pt x="128588" y="84844"/>
                      <a:pt x="120015" y="81034"/>
                      <a:pt x="113347" y="74366"/>
                    </a:cubicBezTo>
                    <a:lnTo>
                      <a:pt x="47625" y="8644"/>
                    </a:lnTo>
                    <a:cubicBezTo>
                      <a:pt x="37147" y="-1834"/>
                      <a:pt x="20955" y="-2786"/>
                      <a:pt x="10478" y="5787"/>
                    </a:cubicBezTo>
                    <a:cubicBezTo>
                      <a:pt x="4763" y="10549"/>
                      <a:pt x="953" y="18169"/>
                      <a:pt x="0" y="25789"/>
                    </a:cubicBezTo>
                    <a:cubicBezTo>
                      <a:pt x="0" y="33409"/>
                      <a:pt x="2857" y="41029"/>
                      <a:pt x="7620" y="46744"/>
                    </a:cubicBezTo>
                    <a:lnTo>
                      <a:pt x="105728" y="144851"/>
                    </a:lnTo>
                    <a:cubicBezTo>
                      <a:pt x="110490" y="149614"/>
                      <a:pt x="113347" y="157234"/>
                      <a:pt x="113347" y="165806"/>
                    </a:cubicBezTo>
                    <a:lnTo>
                      <a:pt x="113347" y="405837"/>
                    </a:lnTo>
                    <a:cubicBezTo>
                      <a:pt x="113347" y="423934"/>
                      <a:pt x="127635" y="439174"/>
                      <a:pt x="145732" y="439174"/>
                    </a:cubicBezTo>
                    <a:cubicBezTo>
                      <a:pt x="163830" y="439174"/>
                      <a:pt x="178118" y="424887"/>
                      <a:pt x="179070" y="406789"/>
                    </a:cubicBezTo>
                    <a:cubicBezTo>
                      <a:pt x="179070" y="406789"/>
                      <a:pt x="179070" y="406789"/>
                      <a:pt x="179070" y="406789"/>
                    </a:cubicBezTo>
                    <a:lnTo>
                      <a:pt x="179070" y="378214"/>
                    </a:lnTo>
                    <a:cubicBezTo>
                      <a:pt x="184785" y="382024"/>
                      <a:pt x="191453" y="383929"/>
                      <a:pt x="198120" y="383929"/>
                    </a:cubicBezTo>
                    <a:cubicBezTo>
                      <a:pt x="216218" y="383929"/>
                      <a:pt x="230505" y="369642"/>
                      <a:pt x="230505" y="351544"/>
                    </a:cubicBezTo>
                    <a:lnTo>
                      <a:pt x="230505" y="166759"/>
                    </a:lnTo>
                    <a:cubicBezTo>
                      <a:pt x="230505" y="158187"/>
                      <a:pt x="233363" y="150567"/>
                      <a:pt x="239078" y="145804"/>
                    </a:cubicBezTo>
                    <a:lnTo>
                      <a:pt x="336232" y="46744"/>
                    </a:lnTo>
                    <a:close/>
                    <a:moveTo>
                      <a:pt x="198120" y="369642"/>
                    </a:moveTo>
                    <a:cubicBezTo>
                      <a:pt x="187643" y="369642"/>
                      <a:pt x="179070" y="361069"/>
                      <a:pt x="179070" y="350592"/>
                    </a:cubicBezTo>
                    <a:lnTo>
                      <a:pt x="179070" y="276296"/>
                    </a:lnTo>
                    <a:cubicBezTo>
                      <a:pt x="179070" y="272487"/>
                      <a:pt x="176213" y="269629"/>
                      <a:pt x="172403" y="269629"/>
                    </a:cubicBezTo>
                    <a:cubicBezTo>
                      <a:pt x="168593" y="269629"/>
                      <a:pt x="165735" y="272487"/>
                      <a:pt x="165735" y="276296"/>
                    </a:cubicBezTo>
                    <a:lnTo>
                      <a:pt x="165735" y="405837"/>
                    </a:lnTo>
                    <a:cubicBezTo>
                      <a:pt x="165735" y="416314"/>
                      <a:pt x="157163" y="424887"/>
                      <a:pt x="146685" y="424887"/>
                    </a:cubicBezTo>
                    <a:cubicBezTo>
                      <a:pt x="136207" y="424887"/>
                      <a:pt x="127635" y="416314"/>
                      <a:pt x="127635" y="405837"/>
                    </a:cubicBezTo>
                    <a:lnTo>
                      <a:pt x="127635" y="244864"/>
                    </a:lnTo>
                    <a:lnTo>
                      <a:pt x="217170" y="244864"/>
                    </a:lnTo>
                    <a:lnTo>
                      <a:pt x="217170" y="350592"/>
                    </a:lnTo>
                    <a:cubicBezTo>
                      <a:pt x="217170" y="361069"/>
                      <a:pt x="208597" y="369642"/>
                      <a:pt x="198120" y="369642"/>
                    </a:cubicBezTo>
                    <a:close/>
                    <a:moveTo>
                      <a:pt x="228600" y="135326"/>
                    </a:moveTo>
                    <a:cubicBezTo>
                      <a:pt x="220980" y="142946"/>
                      <a:pt x="216218" y="154376"/>
                      <a:pt x="216218" y="165806"/>
                    </a:cubicBezTo>
                    <a:lnTo>
                      <a:pt x="216218" y="230576"/>
                    </a:lnTo>
                    <a:lnTo>
                      <a:pt x="126682" y="230576"/>
                    </a:lnTo>
                    <a:lnTo>
                      <a:pt x="126682" y="165806"/>
                    </a:lnTo>
                    <a:cubicBezTo>
                      <a:pt x="126682" y="154376"/>
                      <a:pt x="122872" y="142946"/>
                      <a:pt x="114300" y="135326"/>
                    </a:cubicBezTo>
                    <a:lnTo>
                      <a:pt x="17145" y="37219"/>
                    </a:lnTo>
                    <a:cubicBezTo>
                      <a:pt x="14288" y="34362"/>
                      <a:pt x="13335" y="30551"/>
                      <a:pt x="13335" y="26741"/>
                    </a:cubicBezTo>
                    <a:cubicBezTo>
                      <a:pt x="13335" y="22931"/>
                      <a:pt x="15240" y="19122"/>
                      <a:pt x="18097" y="17216"/>
                    </a:cubicBezTo>
                    <a:cubicBezTo>
                      <a:pt x="20003" y="15312"/>
                      <a:pt x="22860" y="14359"/>
                      <a:pt x="25718" y="14359"/>
                    </a:cubicBezTo>
                    <a:cubicBezTo>
                      <a:pt x="29528" y="14359"/>
                      <a:pt x="33338" y="16264"/>
                      <a:pt x="36195" y="19122"/>
                    </a:cubicBezTo>
                    <a:lnTo>
                      <a:pt x="101918" y="84844"/>
                    </a:lnTo>
                    <a:cubicBezTo>
                      <a:pt x="111443" y="94369"/>
                      <a:pt x="123825" y="99131"/>
                      <a:pt x="136207" y="99131"/>
                    </a:cubicBezTo>
                    <a:lnTo>
                      <a:pt x="204788" y="99131"/>
                    </a:lnTo>
                    <a:cubicBezTo>
                      <a:pt x="218122" y="99131"/>
                      <a:pt x="230505" y="94369"/>
                      <a:pt x="239078" y="84844"/>
                    </a:cubicBezTo>
                    <a:lnTo>
                      <a:pt x="304800" y="19122"/>
                    </a:lnTo>
                    <a:cubicBezTo>
                      <a:pt x="310515" y="13406"/>
                      <a:pt x="318135" y="13406"/>
                      <a:pt x="323850" y="17216"/>
                    </a:cubicBezTo>
                    <a:cubicBezTo>
                      <a:pt x="326707" y="20074"/>
                      <a:pt x="328613" y="22931"/>
                      <a:pt x="328613" y="26741"/>
                    </a:cubicBezTo>
                    <a:cubicBezTo>
                      <a:pt x="328613" y="30551"/>
                      <a:pt x="327660" y="34362"/>
                      <a:pt x="324803" y="37219"/>
                    </a:cubicBezTo>
                    <a:lnTo>
                      <a:pt x="228600" y="135326"/>
                    </a:ln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90" name="Freeform: Shape 189">
                <a:extLst>
                  <a:ext uri="{FF2B5EF4-FFF2-40B4-BE49-F238E27FC236}">
                    <a16:creationId xmlns:a16="http://schemas.microsoft.com/office/drawing/2014/main" id="{01B67554-FB18-BEF1-3714-D3EE1A6934CD}"/>
                  </a:ext>
                </a:extLst>
              </p:cNvPr>
              <p:cNvSpPr/>
              <p:nvPr/>
            </p:nvSpPr>
            <p:spPr>
              <a:xfrm>
                <a:off x="15519183" y="5331142"/>
                <a:ext cx="83819" cy="83819"/>
              </a:xfrm>
              <a:custGeom>
                <a:avLst/>
                <a:gdLst>
                  <a:gd name="connsiteX0" fmla="*/ 41910 w 83819"/>
                  <a:gd name="connsiteY0" fmla="*/ 83820 h 83819"/>
                  <a:gd name="connsiteX1" fmla="*/ 83820 w 83819"/>
                  <a:gd name="connsiteY1" fmla="*/ 41910 h 83819"/>
                  <a:gd name="connsiteX2" fmla="*/ 41910 w 83819"/>
                  <a:gd name="connsiteY2" fmla="*/ 0 h 83819"/>
                  <a:gd name="connsiteX3" fmla="*/ 0 w 83819"/>
                  <a:gd name="connsiteY3" fmla="*/ 41910 h 83819"/>
                  <a:gd name="connsiteX4" fmla="*/ 41910 w 83819"/>
                  <a:gd name="connsiteY4" fmla="*/ 83820 h 83819"/>
                  <a:gd name="connsiteX5" fmla="*/ 41910 w 83819"/>
                  <a:gd name="connsiteY5" fmla="*/ 14288 h 83819"/>
                  <a:gd name="connsiteX6" fmla="*/ 70485 w 83819"/>
                  <a:gd name="connsiteY6" fmla="*/ 42863 h 83819"/>
                  <a:gd name="connsiteX7" fmla="*/ 41910 w 83819"/>
                  <a:gd name="connsiteY7" fmla="*/ 71438 h 83819"/>
                  <a:gd name="connsiteX8" fmla="*/ 13335 w 83819"/>
                  <a:gd name="connsiteY8" fmla="*/ 42863 h 83819"/>
                  <a:gd name="connsiteX9" fmla="*/ 41910 w 83819"/>
                  <a:gd name="connsiteY9" fmla="*/ 14288 h 83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19" h="83819">
                    <a:moveTo>
                      <a:pt x="41910" y="83820"/>
                    </a:moveTo>
                    <a:cubicBezTo>
                      <a:pt x="64770" y="83820"/>
                      <a:pt x="83820" y="64770"/>
                      <a:pt x="83820" y="41910"/>
                    </a:cubicBezTo>
                    <a:cubicBezTo>
                      <a:pt x="83820" y="19050"/>
                      <a:pt x="64770" y="0"/>
                      <a:pt x="41910" y="0"/>
                    </a:cubicBezTo>
                    <a:cubicBezTo>
                      <a:pt x="19050" y="0"/>
                      <a:pt x="0" y="19050"/>
                      <a:pt x="0" y="41910"/>
                    </a:cubicBezTo>
                    <a:cubicBezTo>
                      <a:pt x="0" y="64770"/>
                      <a:pt x="18097" y="83820"/>
                      <a:pt x="41910" y="83820"/>
                    </a:cubicBezTo>
                    <a:close/>
                    <a:moveTo>
                      <a:pt x="41910" y="14288"/>
                    </a:moveTo>
                    <a:cubicBezTo>
                      <a:pt x="57150" y="14288"/>
                      <a:pt x="70485" y="26670"/>
                      <a:pt x="70485" y="42863"/>
                    </a:cubicBezTo>
                    <a:cubicBezTo>
                      <a:pt x="70485" y="58102"/>
                      <a:pt x="58102" y="71438"/>
                      <a:pt x="41910" y="71438"/>
                    </a:cubicBezTo>
                    <a:cubicBezTo>
                      <a:pt x="26670" y="71438"/>
                      <a:pt x="13335" y="59055"/>
                      <a:pt x="13335" y="42863"/>
                    </a:cubicBezTo>
                    <a:cubicBezTo>
                      <a:pt x="13335" y="26670"/>
                      <a:pt x="25717" y="14288"/>
                      <a:pt x="41910" y="14288"/>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91" name="Freeform: Shape 190">
                <a:extLst>
                  <a:ext uri="{FF2B5EF4-FFF2-40B4-BE49-F238E27FC236}">
                    <a16:creationId xmlns:a16="http://schemas.microsoft.com/office/drawing/2014/main" id="{D46FE5C2-B0E9-4FEA-5DA3-E653C10E4153}"/>
                  </a:ext>
                </a:extLst>
              </p:cNvPr>
              <p:cNvSpPr/>
              <p:nvPr/>
            </p:nvSpPr>
            <p:spPr>
              <a:xfrm>
                <a:off x="15554425" y="5543550"/>
                <a:ext cx="13334" cy="13335"/>
              </a:xfrm>
              <a:custGeom>
                <a:avLst/>
                <a:gdLst>
                  <a:gd name="connsiteX0" fmla="*/ 6668 w 13334"/>
                  <a:gd name="connsiteY0" fmla="*/ 0 h 13335"/>
                  <a:gd name="connsiteX1" fmla="*/ 0 w 13334"/>
                  <a:gd name="connsiteY1" fmla="*/ 6668 h 13335"/>
                  <a:gd name="connsiteX2" fmla="*/ 6668 w 13334"/>
                  <a:gd name="connsiteY2" fmla="*/ 13335 h 13335"/>
                  <a:gd name="connsiteX3" fmla="*/ 13335 w 13334"/>
                  <a:gd name="connsiteY3" fmla="*/ 6668 h 13335"/>
                  <a:gd name="connsiteX4" fmla="*/ 6668 w 13334"/>
                  <a:gd name="connsiteY4" fmla="*/ 0 h 1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4" h="13335">
                    <a:moveTo>
                      <a:pt x="6668" y="0"/>
                    </a:moveTo>
                    <a:cubicBezTo>
                      <a:pt x="2858" y="0"/>
                      <a:pt x="0" y="2857"/>
                      <a:pt x="0" y="6668"/>
                    </a:cubicBezTo>
                    <a:cubicBezTo>
                      <a:pt x="0" y="10477"/>
                      <a:pt x="2858" y="13335"/>
                      <a:pt x="6668" y="13335"/>
                    </a:cubicBezTo>
                    <a:cubicBezTo>
                      <a:pt x="10478" y="13335"/>
                      <a:pt x="13335" y="10477"/>
                      <a:pt x="13335" y="6668"/>
                    </a:cubicBezTo>
                    <a:cubicBezTo>
                      <a:pt x="13335" y="3810"/>
                      <a:pt x="10478" y="0"/>
                      <a:pt x="6668" y="0"/>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92" name="Freeform: Shape 191">
                <a:extLst>
                  <a:ext uri="{FF2B5EF4-FFF2-40B4-BE49-F238E27FC236}">
                    <a16:creationId xmlns:a16="http://schemas.microsoft.com/office/drawing/2014/main" id="{689F50CA-A539-018B-FAD2-576837C54E43}"/>
                  </a:ext>
                </a:extLst>
              </p:cNvPr>
              <p:cNvSpPr/>
              <p:nvPr/>
            </p:nvSpPr>
            <p:spPr>
              <a:xfrm>
                <a:off x="15554425" y="5471160"/>
                <a:ext cx="13334" cy="13334"/>
              </a:xfrm>
              <a:custGeom>
                <a:avLst/>
                <a:gdLst>
                  <a:gd name="connsiteX0" fmla="*/ 6668 w 13334"/>
                  <a:gd name="connsiteY0" fmla="*/ 0 h 13334"/>
                  <a:gd name="connsiteX1" fmla="*/ 0 w 13334"/>
                  <a:gd name="connsiteY1" fmla="*/ 6667 h 13334"/>
                  <a:gd name="connsiteX2" fmla="*/ 6668 w 13334"/>
                  <a:gd name="connsiteY2" fmla="*/ 13335 h 13334"/>
                  <a:gd name="connsiteX3" fmla="*/ 13335 w 13334"/>
                  <a:gd name="connsiteY3" fmla="*/ 6667 h 13334"/>
                  <a:gd name="connsiteX4" fmla="*/ 6668 w 13334"/>
                  <a:gd name="connsiteY4" fmla="*/ 0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4" h="13334">
                    <a:moveTo>
                      <a:pt x="6668" y="0"/>
                    </a:moveTo>
                    <a:cubicBezTo>
                      <a:pt x="2858" y="0"/>
                      <a:pt x="0" y="2857"/>
                      <a:pt x="0" y="6667"/>
                    </a:cubicBezTo>
                    <a:cubicBezTo>
                      <a:pt x="0" y="10477"/>
                      <a:pt x="2858" y="13335"/>
                      <a:pt x="6668" y="13335"/>
                    </a:cubicBezTo>
                    <a:cubicBezTo>
                      <a:pt x="10478" y="13335"/>
                      <a:pt x="13335" y="10477"/>
                      <a:pt x="13335" y="6667"/>
                    </a:cubicBezTo>
                    <a:cubicBezTo>
                      <a:pt x="13335" y="2857"/>
                      <a:pt x="10478" y="0"/>
                      <a:pt x="6668" y="0"/>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193" name="Freeform: Shape 192">
                <a:extLst>
                  <a:ext uri="{FF2B5EF4-FFF2-40B4-BE49-F238E27FC236}">
                    <a16:creationId xmlns:a16="http://schemas.microsoft.com/office/drawing/2014/main" id="{7384410E-BAB8-732A-DF90-101445626F58}"/>
                  </a:ext>
                </a:extLst>
              </p:cNvPr>
              <p:cNvSpPr/>
              <p:nvPr/>
            </p:nvSpPr>
            <p:spPr>
              <a:xfrm>
                <a:off x="15554425" y="5507355"/>
                <a:ext cx="13334" cy="13334"/>
              </a:xfrm>
              <a:custGeom>
                <a:avLst/>
                <a:gdLst>
                  <a:gd name="connsiteX0" fmla="*/ 6668 w 13334"/>
                  <a:gd name="connsiteY0" fmla="*/ 0 h 13334"/>
                  <a:gd name="connsiteX1" fmla="*/ 0 w 13334"/>
                  <a:gd name="connsiteY1" fmla="*/ 6668 h 13334"/>
                  <a:gd name="connsiteX2" fmla="*/ 6668 w 13334"/>
                  <a:gd name="connsiteY2" fmla="*/ 13335 h 13334"/>
                  <a:gd name="connsiteX3" fmla="*/ 13335 w 13334"/>
                  <a:gd name="connsiteY3" fmla="*/ 6668 h 13334"/>
                  <a:gd name="connsiteX4" fmla="*/ 6668 w 13334"/>
                  <a:gd name="connsiteY4" fmla="*/ 0 h 1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4" h="13334">
                    <a:moveTo>
                      <a:pt x="6668" y="0"/>
                    </a:moveTo>
                    <a:cubicBezTo>
                      <a:pt x="2858" y="0"/>
                      <a:pt x="0" y="2857"/>
                      <a:pt x="0" y="6668"/>
                    </a:cubicBezTo>
                    <a:cubicBezTo>
                      <a:pt x="0" y="10477"/>
                      <a:pt x="2858" y="13335"/>
                      <a:pt x="6668" y="13335"/>
                    </a:cubicBezTo>
                    <a:cubicBezTo>
                      <a:pt x="10478" y="13335"/>
                      <a:pt x="13335" y="10477"/>
                      <a:pt x="13335" y="6668"/>
                    </a:cubicBezTo>
                    <a:cubicBezTo>
                      <a:pt x="13335" y="2857"/>
                      <a:pt x="10478" y="0"/>
                      <a:pt x="6668" y="0"/>
                    </a:cubicBezTo>
                    <a:close/>
                  </a:path>
                </a:pathLst>
              </a:custGeom>
              <a:grp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6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grpSp>
      </p:grpSp>
      <p:sp>
        <p:nvSpPr>
          <p:cNvPr id="194" name="Freeform: Shape 193">
            <a:extLst>
              <a:ext uri="{FF2B5EF4-FFF2-40B4-BE49-F238E27FC236}">
                <a16:creationId xmlns:a16="http://schemas.microsoft.com/office/drawing/2014/main" id="{BC58C572-AF13-5874-9016-CF0E5D0BEF8F}"/>
              </a:ext>
            </a:extLst>
          </p:cNvPr>
          <p:cNvSpPr/>
          <p:nvPr/>
        </p:nvSpPr>
        <p:spPr>
          <a:xfrm>
            <a:off x="6270136" y="1314293"/>
            <a:ext cx="5441801" cy="274320"/>
          </a:xfrm>
          <a:custGeom>
            <a:avLst/>
            <a:gdLst>
              <a:gd name="connsiteX0" fmla="*/ -115 w 1663994"/>
              <a:gd name="connsiteY0" fmla="*/ -501 h 213500"/>
              <a:gd name="connsiteX1" fmla="*/ 1663880 w 1663994"/>
              <a:gd name="connsiteY1" fmla="*/ -501 h 213500"/>
              <a:gd name="connsiteX2" fmla="*/ 1663880 w 1663994"/>
              <a:gd name="connsiteY2" fmla="*/ 212999 h 213500"/>
              <a:gd name="connsiteX3" fmla="*/ -115 w 1663994"/>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94" h="213500">
                <a:moveTo>
                  <a:pt x="-115" y="-501"/>
                </a:moveTo>
                <a:lnTo>
                  <a:pt x="1663880" y="-501"/>
                </a:lnTo>
                <a:lnTo>
                  <a:pt x="1663880" y="212999"/>
                </a:lnTo>
                <a:lnTo>
                  <a:pt x="-115" y="212999"/>
                </a:lnTo>
                <a:close/>
              </a:path>
            </a:pathLst>
          </a:custGeom>
          <a:solidFill>
            <a:schemeClr val="tx1"/>
          </a:solidFill>
        </p:spPr>
        <p:txBody>
          <a:bodyPr lIns="91440" tIns="45720" rIns="91440" bIns="4572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a:ln>
                  <a:noFill/>
                </a:ln>
                <a:solidFill>
                  <a:prstClr val="white"/>
                </a:solidFill>
                <a:effectLst/>
                <a:uLnTx/>
                <a:uFillTx/>
                <a:latin typeface="Arial"/>
                <a:ea typeface="ＭＳ Ｐゴシック" charset="0"/>
                <a:cs typeface="Times New Roman" pitchFamily="18" charset="0"/>
              </a:rPr>
              <a:t>IFC: Quick Facts</a:t>
            </a:r>
          </a:p>
        </p:txBody>
      </p:sp>
    </p:spTree>
    <p:extLst>
      <p:ext uri="{BB962C8B-B14F-4D97-AF65-F5344CB8AC3E}">
        <p14:creationId xmlns:p14="http://schemas.microsoft.com/office/powerpoint/2010/main" val="3983165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119BB512-919F-77A3-C6D4-ED7113EBD608}"/>
              </a:ext>
            </a:extLst>
          </p:cNvPr>
          <p:cNvGraphicFramePr>
            <a:graphicFrameLocks noChangeAspect="1"/>
          </p:cNvGraphicFramePr>
          <p:nvPr/>
        </p:nvGraphicFramePr>
        <p:xfrm>
          <a:off x="6223719" y="3969881"/>
          <a:ext cx="5691240" cy="2275351"/>
        </p:xfrm>
        <a:graphic>
          <a:graphicData uri="http://schemas.openxmlformats.org/drawingml/2006/chart">
            <c:chart xmlns:c="http://schemas.openxmlformats.org/drawingml/2006/chart" xmlns:r="http://schemas.openxmlformats.org/officeDocument/2006/relationships" r:id="rId3"/>
          </a:graphicData>
        </a:graphic>
      </p:graphicFrame>
      <p:sp>
        <p:nvSpPr>
          <p:cNvPr id="34" name="Title 2">
            <a:extLst>
              <a:ext uri="{FF2B5EF4-FFF2-40B4-BE49-F238E27FC236}">
                <a16:creationId xmlns:a16="http://schemas.microsoft.com/office/drawing/2014/main" id="{57DF7893-D6DE-D1CE-4BBD-EA727744B6F4}"/>
              </a:ext>
            </a:extLst>
          </p:cNvPr>
          <p:cNvSpPr>
            <a:spLocks noGrp="1"/>
          </p:cNvSpPr>
          <p:nvPr>
            <p:ph type="title"/>
          </p:nvPr>
        </p:nvSpPr>
        <p:spPr>
          <a:xfrm>
            <a:off x="271401" y="453035"/>
            <a:ext cx="11182348" cy="1025525"/>
          </a:xfrm>
        </p:spPr>
        <p:txBody>
          <a:bodyPr/>
          <a:lstStyle/>
          <a:p>
            <a:r>
              <a:rPr lang="en-US" sz="1800"/>
              <a:t>IFC invested Over $200 billion </a:t>
            </a:r>
            <a:r>
              <a:rPr lang="en-US" sz="1800">
                <a:solidFill>
                  <a:srgbClr val="00AEEF"/>
                </a:solidFill>
              </a:rPr>
              <a:t>in Emerging Markets over 10 Years</a:t>
            </a:r>
          </a:p>
        </p:txBody>
      </p:sp>
      <p:graphicFrame>
        <p:nvGraphicFramePr>
          <p:cNvPr id="35" name="Chart 34">
            <a:extLst>
              <a:ext uri="{FF2B5EF4-FFF2-40B4-BE49-F238E27FC236}">
                <a16:creationId xmlns:a16="http://schemas.microsoft.com/office/drawing/2014/main" id="{3157269B-56B6-98E9-1826-73709B841091}"/>
              </a:ext>
            </a:extLst>
          </p:cNvPr>
          <p:cNvGraphicFramePr/>
          <p:nvPr/>
        </p:nvGraphicFramePr>
        <p:xfrm>
          <a:off x="271401" y="3768968"/>
          <a:ext cx="5866792" cy="2440168"/>
        </p:xfrm>
        <a:graphic>
          <a:graphicData uri="http://schemas.openxmlformats.org/drawingml/2006/chart">
            <c:chart xmlns:c="http://schemas.openxmlformats.org/drawingml/2006/chart" xmlns:r="http://schemas.openxmlformats.org/officeDocument/2006/relationships" r:id="rId4"/>
          </a:graphicData>
        </a:graphic>
      </p:graphicFrame>
      <p:sp>
        <p:nvSpPr>
          <p:cNvPr id="36" name="Freeform: Shape 35">
            <a:extLst>
              <a:ext uri="{FF2B5EF4-FFF2-40B4-BE49-F238E27FC236}">
                <a16:creationId xmlns:a16="http://schemas.microsoft.com/office/drawing/2014/main" id="{5D525D10-9F99-BC13-0BC1-9F684DCEF133}"/>
              </a:ext>
            </a:extLst>
          </p:cNvPr>
          <p:cNvSpPr/>
          <p:nvPr/>
        </p:nvSpPr>
        <p:spPr>
          <a:xfrm>
            <a:off x="271402" y="1308762"/>
            <a:ext cx="5866791" cy="274320"/>
          </a:xfrm>
          <a:custGeom>
            <a:avLst/>
            <a:gdLst>
              <a:gd name="connsiteX0" fmla="*/ -115 w 1663994"/>
              <a:gd name="connsiteY0" fmla="*/ -501 h 213500"/>
              <a:gd name="connsiteX1" fmla="*/ 1663880 w 1663994"/>
              <a:gd name="connsiteY1" fmla="*/ -501 h 213500"/>
              <a:gd name="connsiteX2" fmla="*/ 1663880 w 1663994"/>
              <a:gd name="connsiteY2" fmla="*/ 212999 h 213500"/>
              <a:gd name="connsiteX3" fmla="*/ -115 w 1663994"/>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94" h="213500">
                <a:moveTo>
                  <a:pt x="-115" y="-501"/>
                </a:moveTo>
                <a:lnTo>
                  <a:pt x="1663880" y="-501"/>
                </a:lnTo>
                <a:lnTo>
                  <a:pt x="1663880" y="212999"/>
                </a:lnTo>
                <a:lnTo>
                  <a:pt x="-115" y="212999"/>
                </a:lnTo>
                <a:close/>
              </a:path>
            </a:pathLst>
          </a:custGeom>
          <a:solidFill>
            <a:schemeClr val="tx1"/>
          </a:solidFill>
        </p:spPr>
        <p:txBody>
          <a:bodyPr lIns="91440" tIns="45720" rIns="91440" bIns="4572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a:ea typeface="ＭＳ Ｐゴシック" charset="0"/>
                <a:cs typeface="Times New Roman" pitchFamily="18" charset="0"/>
              </a:rPr>
              <a:t>FY23 Financial Highlights</a:t>
            </a:r>
            <a:r>
              <a:rPr kumimoji="0" lang="en-GB" sz="1200" b="1" i="0" u="none" strike="noStrike" kern="1200" cap="none" spc="0" normalizeH="0" baseline="30000" noProof="0" dirty="0">
                <a:ln>
                  <a:noFill/>
                </a:ln>
                <a:solidFill>
                  <a:prstClr val="white"/>
                </a:solidFill>
                <a:effectLst/>
                <a:uLnTx/>
                <a:uFillTx/>
                <a:latin typeface="Arial"/>
                <a:ea typeface="ＭＳ Ｐゴシック" charset="0"/>
                <a:cs typeface="Times New Roman" pitchFamily="18" charset="0"/>
              </a:rPr>
              <a:t>1</a:t>
            </a:r>
          </a:p>
        </p:txBody>
      </p:sp>
      <p:sp>
        <p:nvSpPr>
          <p:cNvPr id="37" name="Text Placeholder 3">
            <a:extLst>
              <a:ext uri="{FF2B5EF4-FFF2-40B4-BE49-F238E27FC236}">
                <a16:creationId xmlns:a16="http://schemas.microsoft.com/office/drawing/2014/main" id="{AF297A59-560D-86C1-94D9-75B94E9F86B5}"/>
              </a:ext>
            </a:extLst>
          </p:cNvPr>
          <p:cNvSpPr txBox="1">
            <a:spLocks/>
          </p:cNvSpPr>
          <p:nvPr/>
        </p:nvSpPr>
        <p:spPr>
          <a:xfrm>
            <a:off x="272559" y="819939"/>
            <a:ext cx="11642400" cy="360363"/>
          </a:xfrm>
          <a:prstGeom prst="rect">
            <a:avLst/>
          </a:prstGeom>
        </p:spPr>
        <p:txBody>
          <a:bodyPr vert="horz" lIns="0" tIns="0" rIns="0" bIns="0" rtlCol="0" anchor="ctr">
            <a:noAutofit/>
          </a:bodyPr>
          <a:lstStyle>
            <a:lvl1pPr marL="0" indent="0" algn="just" rtl="0" eaLnBrk="0" fontAlgn="base" hangingPunct="0">
              <a:lnSpc>
                <a:spcPct val="110000"/>
              </a:lnSpc>
              <a:spcBef>
                <a:spcPts val="600"/>
              </a:spcBef>
              <a:spcAft>
                <a:spcPts val="300"/>
              </a:spcAft>
              <a:buClr>
                <a:srgbClr val="404040"/>
              </a:buClr>
              <a:buNone/>
              <a:defRPr lang="en-US" sz="1400" b="0" i="1" kern="1200">
                <a:solidFill>
                  <a:schemeClr val="bg1">
                    <a:lumMod val="50000"/>
                  </a:schemeClr>
                </a:solidFill>
                <a:latin typeface="+mn-lt"/>
                <a:ea typeface="+mn-ea"/>
                <a:cs typeface="+mn-cs"/>
              </a:defRPr>
            </a:lvl1pPr>
            <a:lvl2pPr marL="270000" indent="-270000" algn="just" rtl="0" eaLnBrk="0" fontAlgn="base" hangingPunct="0">
              <a:lnSpc>
                <a:spcPct val="110000"/>
              </a:lnSpc>
              <a:spcBef>
                <a:spcPts val="0"/>
              </a:spcBef>
              <a:spcAft>
                <a:spcPts val="300"/>
              </a:spcAft>
              <a:buClr>
                <a:schemeClr val="tx1"/>
              </a:buClr>
              <a:buFont typeface="Arial" panose="020B0604020202020204" pitchFamily="34" charset="0"/>
              <a:buChar char="•"/>
              <a:defRPr lang="en-US" sz="1200" kern="1200" dirty="0">
                <a:solidFill>
                  <a:schemeClr val="tx2"/>
                </a:solidFill>
                <a:latin typeface="+mn-lt"/>
                <a:ea typeface="+mn-ea"/>
                <a:cs typeface="+mn-cs"/>
              </a:defRPr>
            </a:lvl2pPr>
            <a:lvl3pPr marL="540000" indent="-270000" algn="just" rtl="0" eaLnBrk="0" fontAlgn="base" hangingPunct="0">
              <a:lnSpc>
                <a:spcPct val="110000"/>
              </a:lnSpc>
              <a:spcBef>
                <a:spcPts val="0"/>
              </a:spcBef>
              <a:spcAft>
                <a:spcPts val="300"/>
              </a:spcAft>
              <a:buClr>
                <a:schemeClr val="tx1"/>
              </a:buClr>
              <a:buFont typeface="Arial" charset="0"/>
              <a:buChar char="•"/>
              <a:defRPr lang="en-US" sz="1200" kern="1200" dirty="0">
                <a:solidFill>
                  <a:schemeClr val="tx2"/>
                </a:solidFill>
                <a:latin typeface="+mn-lt"/>
                <a:ea typeface="+mn-ea"/>
                <a:cs typeface="+mn-cs"/>
              </a:defRPr>
            </a:lvl3pPr>
            <a:lvl4pPr marL="810000" indent="-270000" algn="just" rtl="0" eaLnBrk="0" fontAlgn="base" hangingPunct="0">
              <a:lnSpc>
                <a:spcPct val="110000"/>
              </a:lnSpc>
              <a:spcBef>
                <a:spcPts val="0"/>
              </a:spcBef>
              <a:spcAft>
                <a:spcPts val="300"/>
              </a:spcAft>
              <a:buClr>
                <a:schemeClr val="tx1"/>
              </a:buClr>
              <a:buFont typeface="Arial" panose="020B0604020202020204" pitchFamily="34" charset="0"/>
              <a:buChar char="•"/>
              <a:defRPr lang="en-US" sz="1200" kern="1200" dirty="0">
                <a:solidFill>
                  <a:schemeClr val="tx2"/>
                </a:solidFill>
                <a:latin typeface="+mn-lt"/>
                <a:ea typeface="+mn-ea"/>
                <a:cs typeface="+mn-cs"/>
              </a:defRPr>
            </a:lvl4pPr>
            <a:lvl5pPr marL="0" indent="0" algn="just" defTabSz="893763" rtl="0" eaLnBrk="0" fontAlgn="base" hangingPunct="0">
              <a:lnSpc>
                <a:spcPct val="110000"/>
              </a:lnSpc>
              <a:spcBef>
                <a:spcPts val="1200"/>
              </a:spcBef>
              <a:spcAft>
                <a:spcPts val="300"/>
              </a:spcAft>
              <a:buClr>
                <a:srgbClr val="595959"/>
              </a:buClr>
              <a:buFont typeface="Wingdings" panose="05000000000000000000" pitchFamily="2" charset="2"/>
              <a:buNone/>
              <a:defRPr lang="en-US" sz="1200" b="1" kern="1200" dirty="0">
                <a:solidFill>
                  <a:schemeClr val="bg2"/>
                </a:solidFill>
                <a:latin typeface="+mn-lt"/>
                <a:ea typeface="+mn-ea"/>
                <a:cs typeface="+mn-cs"/>
              </a:defRPr>
            </a:lvl5pPr>
            <a:lvl6pPr marL="315450" indent="-171450" algn="just" rtl="0" fontAlgn="base">
              <a:lnSpc>
                <a:spcPct val="150000"/>
              </a:lnSpc>
              <a:spcBef>
                <a:spcPct val="20000"/>
              </a:spcBef>
              <a:spcAft>
                <a:spcPct val="0"/>
              </a:spcAft>
              <a:buClr>
                <a:schemeClr val="tx2">
                  <a:lumMod val="65000"/>
                  <a:lumOff val="35000"/>
                </a:schemeClr>
              </a:buClr>
              <a:buFont typeface="Wingdings" panose="05000000000000000000" pitchFamily="2" charset="2"/>
              <a:buChar char="§"/>
              <a:defRPr sz="1200">
                <a:solidFill>
                  <a:srgbClr val="262626"/>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a:lstStyle>
          <a:p>
            <a:pPr marL="0" marR="0" lvl="0" indent="0" algn="l" defTabSz="914400" rtl="0" eaLnBrk="0" fontAlgn="base" latinLnBrk="0" hangingPunct="0">
              <a:lnSpc>
                <a:spcPct val="110000"/>
              </a:lnSpc>
              <a:spcBef>
                <a:spcPts val="600"/>
              </a:spcBef>
              <a:spcAft>
                <a:spcPts val="300"/>
              </a:spcAft>
              <a:buClr>
                <a:srgbClr val="404040"/>
              </a:buClr>
              <a:buSzTx/>
              <a:buFontTx/>
              <a:buNone/>
              <a:tabLst/>
              <a:defRPr/>
            </a:pPr>
            <a:r>
              <a:rPr kumimoji="0" lang="en-US" sz="1400" b="0" i="1" u="none" strike="noStrike" kern="1200" cap="none" spc="0" normalizeH="0" baseline="0" noProof="0">
                <a:ln>
                  <a:noFill/>
                </a:ln>
                <a:solidFill>
                  <a:prstClr val="white">
                    <a:lumMod val="50000"/>
                  </a:prstClr>
                </a:solidFill>
                <a:effectLst/>
                <a:uLnTx/>
                <a:uFillTx/>
                <a:latin typeface="Arial"/>
                <a:ea typeface="+mn-ea"/>
                <a:cs typeface="+mn-cs"/>
              </a:rPr>
              <a:t>FY23 is a year of record results for IFC with total commitments around the world achieving $43.7 billion</a:t>
            </a:r>
          </a:p>
        </p:txBody>
      </p:sp>
      <p:graphicFrame>
        <p:nvGraphicFramePr>
          <p:cNvPr id="38" name="Content Placeholder 4">
            <a:extLst>
              <a:ext uri="{FF2B5EF4-FFF2-40B4-BE49-F238E27FC236}">
                <a16:creationId xmlns:a16="http://schemas.microsoft.com/office/drawing/2014/main" id="{25075CC3-C871-9F33-FF0B-FA4DF86CE904}"/>
              </a:ext>
            </a:extLst>
          </p:cNvPr>
          <p:cNvGraphicFramePr>
            <a:graphicFrameLocks noChangeAspect="1"/>
          </p:cNvGraphicFramePr>
          <p:nvPr/>
        </p:nvGraphicFramePr>
        <p:xfrm>
          <a:off x="6223720" y="1622795"/>
          <a:ext cx="5691240" cy="2275351"/>
        </p:xfrm>
        <a:graphic>
          <a:graphicData uri="http://schemas.openxmlformats.org/drawingml/2006/chart">
            <c:chart xmlns:c="http://schemas.openxmlformats.org/drawingml/2006/chart" xmlns:r="http://schemas.openxmlformats.org/officeDocument/2006/relationships" r:id="rId5"/>
          </a:graphicData>
        </a:graphic>
      </p:graphicFrame>
      <p:sp>
        <p:nvSpPr>
          <p:cNvPr id="39" name="Freeform: Shape 38">
            <a:extLst>
              <a:ext uri="{FF2B5EF4-FFF2-40B4-BE49-F238E27FC236}">
                <a16:creationId xmlns:a16="http://schemas.microsoft.com/office/drawing/2014/main" id="{D837948C-43CC-B757-BC77-C2E8D4F1D882}"/>
              </a:ext>
            </a:extLst>
          </p:cNvPr>
          <p:cNvSpPr/>
          <p:nvPr/>
        </p:nvSpPr>
        <p:spPr>
          <a:xfrm>
            <a:off x="6224239" y="1308762"/>
            <a:ext cx="5691242" cy="274320"/>
          </a:xfrm>
          <a:custGeom>
            <a:avLst/>
            <a:gdLst>
              <a:gd name="connsiteX0" fmla="*/ -115 w 1663994"/>
              <a:gd name="connsiteY0" fmla="*/ -501 h 213500"/>
              <a:gd name="connsiteX1" fmla="*/ 1663880 w 1663994"/>
              <a:gd name="connsiteY1" fmla="*/ -501 h 213500"/>
              <a:gd name="connsiteX2" fmla="*/ 1663880 w 1663994"/>
              <a:gd name="connsiteY2" fmla="*/ 212999 h 213500"/>
              <a:gd name="connsiteX3" fmla="*/ -115 w 1663994"/>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94" h="213500">
                <a:moveTo>
                  <a:pt x="-115" y="-501"/>
                </a:moveTo>
                <a:lnTo>
                  <a:pt x="1663880" y="-501"/>
                </a:lnTo>
                <a:lnTo>
                  <a:pt x="1663880" y="212999"/>
                </a:lnTo>
                <a:lnTo>
                  <a:pt x="-115" y="212999"/>
                </a:lnTo>
                <a:close/>
              </a:path>
            </a:pathLst>
          </a:custGeom>
          <a:solidFill>
            <a:schemeClr val="tx1"/>
          </a:solidFill>
        </p:spPr>
        <p:txBody>
          <a:bodyPr lIns="91440" tIns="45720" rIns="91440" bIns="4572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a:ln>
                  <a:noFill/>
                </a:ln>
                <a:solidFill>
                  <a:prstClr val="white"/>
                </a:solidFill>
                <a:effectLst/>
                <a:uLnTx/>
                <a:uFillTx/>
                <a:latin typeface="Arial"/>
                <a:ea typeface="ＭＳ Ｐゴシック" charset="0"/>
                <a:cs typeface="Times New Roman" pitchFamily="18" charset="0"/>
              </a:rPr>
              <a:t>$69.5 billion Active Portfolio</a:t>
            </a:r>
            <a:r>
              <a:rPr kumimoji="0" lang="en-GB" sz="1200" b="1" i="0" u="none" strike="noStrike" kern="1200" cap="none" spc="0" normalizeH="0" baseline="30000" noProof="0">
                <a:ln>
                  <a:noFill/>
                </a:ln>
                <a:solidFill>
                  <a:prstClr val="white"/>
                </a:solidFill>
                <a:effectLst/>
                <a:uLnTx/>
                <a:uFillTx/>
                <a:latin typeface="Arial"/>
                <a:ea typeface="ＭＳ Ｐゴシック" charset="0"/>
                <a:cs typeface="Times New Roman" pitchFamily="18" charset="0"/>
              </a:rPr>
              <a:t>2</a:t>
            </a:r>
            <a:r>
              <a:rPr kumimoji="0" lang="en-GB" sz="1200" b="1" i="0" u="none" strike="noStrike" kern="1200" cap="none" spc="0" normalizeH="0" baseline="0" noProof="0">
                <a:ln>
                  <a:noFill/>
                </a:ln>
                <a:solidFill>
                  <a:prstClr val="white"/>
                </a:solidFill>
                <a:effectLst/>
                <a:uLnTx/>
                <a:uFillTx/>
                <a:latin typeface="Arial"/>
                <a:ea typeface="ＭＳ Ｐゴシック" charset="0"/>
                <a:cs typeface="Times New Roman" pitchFamily="18" charset="0"/>
              </a:rPr>
              <a:t> Breakdown as of FY23</a:t>
            </a:r>
          </a:p>
        </p:txBody>
      </p:sp>
      <p:sp>
        <p:nvSpPr>
          <p:cNvPr id="40" name="Freeform: Shape 39">
            <a:extLst>
              <a:ext uri="{FF2B5EF4-FFF2-40B4-BE49-F238E27FC236}">
                <a16:creationId xmlns:a16="http://schemas.microsoft.com/office/drawing/2014/main" id="{8F7F350F-7157-315E-1CBD-9E822074F879}"/>
              </a:ext>
            </a:extLst>
          </p:cNvPr>
          <p:cNvSpPr/>
          <p:nvPr/>
        </p:nvSpPr>
        <p:spPr>
          <a:xfrm>
            <a:off x="271401" y="3426865"/>
            <a:ext cx="5866791" cy="274320"/>
          </a:xfrm>
          <a:custGeom>
            <a:avLst/>
            <a:gdLst>
              <a:gd name="connsiteX0" fmla="*/ -115 w 1663994"/>
              <a:gd name="connsiteY0" fmla="*/ -501 h 213500"/>
              <a:gd name="connsiteX1" fmla="*/ 1663880 w 1663994"/>
              <a:gd name="connsiteY1" fmla="*/ -501 h 213500"/>
              <a:gd name="connsiteX2" fmla="*/ 1663880 w 1663994"/>
              <a:gd name="connsiteY2" fmla="*/ 212999 h 213500"/>
              <a:gd name="connsiteX3" fmla="*/ -115 w 1663994"/>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94" h="213500">
                <a:moveTo>
                  <a:pt x="-115" y="-501"/>
                </a:moveTo>
                <a:lnTo>
                  <a:pt x="1663880" y="-501"/>
                </a:lnTo>
                <a:lnTo>
                  <a:pt x="1663880" y="212999"/>
                </a:lnTo>
                <a:lnTo>
                  <a:pt x="-115" y="212999"/>
                </a:lnTo>
                <a:close/>
              </a:path>
            </a:pathLst>
          </a:custGeom>
          <a:solidFill>
            <a:schemeClr val="tx1"/>
          </a:solidFill>
        </p:spPr>
        <p:txBody>
          <a:bodyPr lIns="91440" tIns="45720" rIns="91440" bIns="4572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a:ln>
                  <a:noFill/>
                </a:ln>
                <a:solidFill>
                  <a:prstClr val="white"/>
                </a:solidFill>
                <a:effectLst/>
                <a:uLnTx/>
                <a:uFillTx/>
                <a:latin typeface="Arial"/>
                <a:ea typeface="ＭＳ Ｐゴシック" charset="0"/>
                <a:cs typeface="Times New Roman" pitchFamily="18" charset="0"/>
              </a:rPr>
              <a:t>Long-Term Investment Commitments by Year ($ billion)</a:t>
            </a:r>
          </a:p>
        </p:txBody>
      </p:sp>
      <p:sp>
        <p:nvSpPr>
          <p:cNvPr id="41" name="Freeform: Shape 40">
            <a:extLst>
              <a:ext uri="{FF2B5EF4-FFF2-40B4-BE49-F238E27FC236}">
                <a16:creationId xmlns:a16="http://schemas.microsoft.com/office/drawing/2014/main" id="{7A7235F9-2C86-6578-5656-0E586EB8CB94}"/>
              </a:ext>
            </a:extLst>
          </p:cNvPr>
          <p:cNvSpPr/>
          <p:nvPr/>
        </p:nvSpPr>
        <p:spPr>
          <a:xfrm>
            <a:off x="271401" y="1704223"/>
            <a:ext cx="1256609" cy="1531099"/>
          </a:xfrm>
          <a:custGeom>
            <a:avLst/>
            <a:gdLst>
              <a:gd name="connsiteX0" fmla="*/ -115 w 1663989"/>
              <a:gd name="connsiteY0" fmla="*/ -501 h 213500"/>
              <a:gd name="connsiteX1" fmla="*/ 1663875 w 1663989"/>
              <a:gd name="connsiteY1" fmla="*/ -501 h 213500"/>
              <a:gd name="connsiteX2" fmla="*/ 1663875 w 1663989"/>
              <a:gd name="connsiteY2" fmla="*/ 212999 h 213500"/>
              <a:gd name="connsiteX3" fmla="*/ -115 w 1663989"/>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89" h="213500">
                <a:moveTo>
                  <a:pt x="-115" y="-501"/>
                </a:moveTo>
                <a:lnTo>
                  <a:pt x="1663875" y="-501"/>
                </a:lnTo>
                <a:lnTo>
                  <a:pt x="1663875" y="212999"/>
                </a:lnTo>
                <a:lnTo>
                  <a:pt x="-115" y="212999"/>
                </a:lnTo>
                <a:close/>
              </a:path>
            </a:pathLst>
          </a:custGeom>
          <a:solidFill>
            <a:schemeClr val="tx1">
              <a:lumMod val="10000"/>
              <a:lumOff val="90000"/>
            </a:schemeClr>
          </a:solidFill>
        </p:spPr>
        <p:txBody>
          <a:bodyPr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$43.7 billion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total commitments around the world</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42" name="Freeform: Shape 41">
            <a:extLst>
              <a:ext uri="{FF2B5EF4-FFF2-40B4-BE49-F238E27FC236}">
                <a16:creationId xmlns:a16="http://schemas.microsoft.com/office/drawing/2014/main" id="{4CE3BBB5-8A3E-58D4-95C5-C6DF9C9CBF48}"/>
              </a:ext>
            </a:extLst>
          </p:cNvPr>
          <p:cNvSpPr/>
          <p:nvPr/>
        </p:nvSpPr>
        <p:spPr>
          <a:xfrm>
            <a:off x="1803339" y="1704223"/>
            <a:ext cx="1256609" cy="1531099"/>
          </a:xfrm>
          <a:custGeom>
            <a:avLst/>
            <a:gdLst>
              <a:gd name="connsiteX0" fmla="*/ -115 w 1663989"/>
              <a:gd name="connsiteY0" fmla="*/ -501 h 213500"/>
              <a:gd name="connsiteX1" fmla="*/ 1663875 w 1663989"/>
              <a:gd name="connsiteY1" fmla="*/ -501 h 213500"/>
              <a:gd name="connsiteX2" fmla="*/ 1663875 w 1663989"/>
              <a:gd name="connsiteY2" fmla="*/ 212999 h 213500"/>
              <a:gd name="connsiteX3" fmla="*/ -115 w 1663989"/>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89" h="213500">
                <a:moveTo>
                  <a:pt x="-115" y="-501"/>
                </a:moveTo>
                <a:lnTo>
                  <a:pt x="1663875" y="-501"/>
                </a:lnTo>
                <a:lnTo>
                  <a:pt x="1663875" y="212999"/>
                </a:lnTo>
                <a:lnTo>
                  <a:pt x="-115" y="212999"/>
                </a:lnTo>
                <a:close/>
              </a:path>
            </a:pathLst>
          </a:custGeom>
          <a:solidFill>
            <a:schemeClr val="tx1">
              <a:lumMod val="10000"/>
              <a:lumOff val="90000"/>
            </a:schemeClr>
          </a:solidFill>
        </p:spPr>
        <p:txBody>
          <a:bodyPr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$31.7 billion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long-term investment commitments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sp>
        <p:nvSpPr>
          <p:cNvPr id="43" name="Freeform: Shape 42">
            <a:extLst>
              <a:ext uri="{FF2B5EF4-FFF2-40B4-BE49-F238E27FC236}">
                <a16:creationId xmlns:a16="http://schemas.microsoft.com/office/drawing/2014/main" id="{DA7C2D2D-061E-916E-6695-99B050018B38}"/>
              </a:ext>
            </a:extLst>
          </p:cNvPr>
          <p:cNvSpPr/>
          <p:nvPr/>
        </p:nvSpPr>
        <p:spPr>
          <a:xfrm>
            <a:off x="3337154" y="1694847"/>
            <a:ext cx="1256609" cy="1531099"/>
          </a:xfrm>
          <a:custGeom>
            <a:avLst/>
            <a:gdLst>
              <a:gd name="connsiteX0" fmla="*/ -115 w 1663989"/>
              <a:gd name="connsiteY0" fmla="*/ -501 h 213500"/>
              <a:gd name="connsiteX1" fmla="*/ 1663875 w 1663989"/>
              <a:gd name="connsiteY1" fmla="*/ -501 h 213500"/>
              <a:gd name="connsiteX2" fmla="*/ 1663875 w 1663989"/>
              <a:gd name="connsiteY2" fmla="*/ 212999 h 213500"/>
              <a:gd name="connsiteX3" fmla="*/ -115 w 1663989"/>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89" h="213500">
                <a:moveTo>
                  <a:pt x="-115" y="-501"/>
                </a:moveTo>
                <a:lnTo>
                  <a:pt x="1663875" y="-501"/>
                </a:lnTo>
                <a:lnTo>
                  <a:pt x="1663875" y="212999"/>
                </a:lnTo>
                <a:lnTo>
                  <a:pt x="-115" y="212999"/>
                </a:lnTo>
                <a:close/>
              </a:path>
            </a:pathLst>
          </a:custGeom>
          <a:solidFill>
            <a:schemeClr val="tx1">
              <a:lumMod val="10000"/>
              <a:lumOff val="90000"/>
            </a:schemeClr>
          </a:solidFill>
        </p:spPr>
        <p:txBody>
          <a:bodyPr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$11.0 billion </a:t>
            </a:r>
            <a:endPar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short-term finance – outpacing the previous annual high of $9.7 billion in FY22</a:t>
            </a:r>
          </a:p>
        </p:txBody>
      </p:sp>
      <p:sp>
        <p:nvSpPr>
          <p:cNvPr id="44" name="Freeform: Shape 43">
            <a:extLst>
              <a:ext uri="{FF2B5EF4-FFF2-40B4-BE49-F238E27FC236}">
                <a16:creationId xmlns:a16="http://schemas.microsoft.com/office/drawing/2014/main" id="{3053693A-D713-9BEA-C378-5DD7CAF64576}"/>
              </a:ext>
            </a:extLst>
          </p:cNvPr>
          <p:cNvSpPr/>
          <p:nvPr/>
        </p:nvSpPr>
        <p:spPr>
          <a:xfrm>
            <a:off x="4881583" y="1694848"/>
            <a:ext cx="1256609" cy="1531099"/>
          </a:xfrm>
          <a:custGeom>
            <a:avLst/>
            <a:gdLst>
              <a:gd name="connsiteX0" fmla="*/ -115 w 1663989"/>
              <a:gd name="connsiteY0" fmla="*/ -501 h 213500"/>
              <a:gd name="connsiteX1" fmla="*/ 1663875 w 1663989"/>
              <a:gd name="connsiteY1" fmla="*/ -501 h 213500"/>
              <a:gd name="connsiteX2" fmla="*/ 1663875 w 1663989"/>
              <a:gd name="connsiteY2" fmla="*/ 212999 h 213500"/>
              <a:gd name="connsiteX3" fmla="*/ -115 w 1663989"/>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89" h="213500">
                <a:moveTo>
                  <a:pt x="-115" y="-501"/>
                </a:moveTo>
                <a:lnTo>
                  <a:pt x="1663875" y="-501"/>
                </a:lnTo>
                <a:lnTo>
                  <a:pt x="1663875" y="212999"/>
                </a:lnTo>
                <a:lnTo>
                  <a:pt x="-115" y="212999"/>
                </a:lnTo>
                <a:close/>
              </a:path>
            </a:pathLst>
          </a:custGeom>
          <a:solidFill>
            <a:schemeClr val="tx1">
              <a:lumMod val="10000"/>
              <a:lumOff val="90000"/>
            </a:schemeClr>
          </a:solidFill>
        </p:spPr>
        <p:txBody>
          <a:bodyPr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$7.6 billion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rPr>
              <a:t>climate financing for our own account</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002345"/>
              </a:solidFill>
              <a:effectLst/>
              <a:uLnTx/>
              <a:uFillTx/>
              <a:latin typeface="Arial"/>
              <a:ea typeface="ＭＳ Ｐゴシック" charset="0"/>
              <a:cs typeface="Times New Roman" pitchFamily="18" charset="0"/>
            </a:endParaRPr>
          </a:p>
        </p:txBody>
      </p:sp>
      <p:cxnSp>
        <p:nvCxnSpPr>
          <p:cNvPr id="45" name="Straight Connector 44">
            <a:extLst>
              <a:ext uri="{FF2B5EF4-FFF2-40B4-BE49-F238E27FC236}">
                <a16:creationId xmlns:a16="http://schemas.microsoft.com/office/drawing/2014/main" id="{E4693540-189A-F615-AACC-94D5353A9EE5}"/>
              </a:ext>
            </a:extLst>
          </p:cNvPr>
          <p:cNvCxnSpPr/>
          <p:nvPr/>
        </p:nvCxnSpPr>
        <p:spPr bwMode="auto">
          <a:xfrm>
            <a:off x="6505575" y="3931781"/>
            <a:ext cx="5153025" cy="0"/>
          </a:xfrm>
          <a:prstGeom prst="line">
            <a:avLst/>
          </a:prstGeom>
          <a:noFill/>
          <a:ln w="9525" cap="flat" cmpd="sng" algn="ctr">
            <a:solidFill>
              <a:schemeClr val="bg1">
                <a:lumMod val="75000"/>
              </a:schemeClr>
            </a:solidFill>
            <a:prstDash val="dash"/>
            <a:round/>
            <a:headEnd type="none" w="med" len="med"/>
            <a:tailEnd type="none" w="med" len="med"/>
          </a:ln>
          <a:effectLst/>
        </p:spPr>
      </p:cxnSp>
      <p:sp>
        <p:nvSpPr>
          <p:cNvPr id="46" name="TextBox 45">
            <a:extLst>
              <a:ext uri="{FF2B5EF4-FFF2-40B4-BE49-F238E27FC236}">
                <a16:creationId xmlns:a16="http://schemas.microsoft.com/office/drawing/2014/main" id="{356B842D-7BDC-E372-CAB3-B80A6DD25C43}"/>
              </a:ext>
            </a:extLst>
          </p:cNvPr>
          <p:cNvSpPr txBox="1"/>
          <p:nvPr/>
        </p:nvSpPr>
        <p:spPr>
          <a:xfrm>
            <a:off x="7773354" y="1837831"/>
            <a:ext cx="514350" cy="25391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white"/>
                </a:solidFill>
                <a:effectLst/>
                <a:uLnTx/>
                <a:uFillTx/>
                <a:latin typeface="Arial"/>
                <a:ea typeface="ＭＳ Ｐゴシック" charset="0"/>
                <a:cs typeface="Times New Roman" pitchFamily="18" charset="0"/>
              </a:rPr>
              <a:t>6%</a:t>
            </a:r>
          </a:p>
        </p:txBody>
      </p:sp>
      <p:sp>
        <p:nvSpPr>
          <p:cNvPr id="47" name="TextBox 46">
            <a:extLst>
              <a:ext uri="{FF2B5EF4-FFF2-40B4-BE49-F238E27FC236}">
                <a16:creationId xmlns:a16="http://schemas.microsoft.com/office/drawing/2014/main" id="{7CF15EE2-6A08-2FA6-280B-D2425D791623}"/>
              </a:ext>
            </a:extLst>
          </p:cNvPr>
          <p:cNvSpPr txBox="1"/>
          <p:nvPr/>
        </p:nvSpPr>
        <p:spPr>
          <a:xfrm>
            <a:off x="271401" y="6119040"/>
            <a:ext cx="10833374" cy="338554"/>
          </a:xfrm>
          <a:prstGeom prst="rect">
            <a:avLst/>
          </a:prstGeom>
          <a:noFill/>
        </p:spPr>
        <p:txBody>
          <a:bodyPr wrap="square" rtlCol="0">
            <a:spAutoFit/>
          </a:bodyPr>
          <a:lstStyle/>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r>
              <a:rPr kumimoji="0" lang="en-US" sz="800" b="0" i="1" u="none" strike="noStrike" kern="1200" cap="none" spc="0" normalizeH="0" baseline="0" noProof="0" dirty="0">
                <a:ln>
                  <a:noFill/>
                </a:ln>
                <a:solidFill>
                  <a:prstClr val="white">
                    <a:lumMod val="50000"/>
                  </a:prstClr>
                </a:solidFill>
                <a:effectLst/>
                <a:uLnTx/>
                <a:uFillTx/>
                <a:latin typeface="Arial"/>
                <a:ea typeface="ＭＳ Ｐゴシック" charset="0"/>
                <a:cs typeface="Times New Roman" pitchFamily="18" charset="0"/>
              </a:rPr>
              <a:t>Including both loan-type and equity-type products </a:t>
            </a:r>
          </a:p>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r>
              <a:rPr kumimoji="0" lang="en-US" sz="800" b="0" i="1" u="none" strike="noStrike" kern="1200" cap="none" spc="0" normalizeH="0" baseline="0" noProof="0" dirty="0">
                <a:ln>
                  <a:noFill/>
                </a:ln>
                <a:solidFill>
                  <a:prstClr val="white">
                    <a:lumMod val="50000"/>
                  </a:prstClr>
                </a:solidFill>
                <a:effectLst/>
                <a:uLnTx/>
                <a:uFillTx/>
                <a:latin typeface="Arial"/>
                <a:ea typeface="ＭＳ Ｐゴシック" charset="0"/>
                <a:cs typeface="Times New Roman" pitchFamily="18" charset="0"/>
              </a:rPr>
              <a:t>Portfolio exposure is defined as the sum of the (</a:t>
            </a:r>
            <a:r>
              <a:rPr kumimoji="0" lang="en-US" sz="800" b="0" i="1" u="none" strike="noStrike" kern="1200" cap="none" spc="0" normalizeH="0" baseline="0" noProof="0" dirty="0" err="1">
                <a:ln>
                  <a:noFill/>
                </a:ln>
                <a:solidFill>
                  <a:prstClr val="white">
                    <a:lumMod val="50000"/>
                  </a:prstClr>
                </a:solidFill>
                <a:effectLst/>
                <a:uLnTx/>
                <a:uFillTx/>
                <a:latin typeface="Arial"/>
                <a:ea typeface="ＭＳ Ｐゴシック" charset="0"/>
                <a:cs typeface="Times New Roman" pitchFamily="18" charset="0"/>
              </a:rPr>
              <a:t>i</a:t>
            </a:r>
            <a:r>
              <a:rPr kumimoji="0" lang="en-US" sz="800" b="0" i="1" u="none" strike="noStrike" kern="1200" cap="none" spc="0" normalizeH="0" baseline="0" noProof="0" dirty="0">
                <a:ln>
                  <a:noFill/>
                </a:ln>
                <a:solidFill>
                  <a:prstClr val="white">
                    <a:lumMod val="50000"/>
                  </a:prstClr>
                </a:solidFill>
                <a:effectLst/>
                <a:uLnTx/>
                <a:uFillTx/>
                <a:latin typeface="Arial"/>
                <a:ea typeface="ＭＳ Ｐゴシック" charset="0"/>
                <a:cs typeface="Times New Roman" pitchFamily="18" charset="0"/>
              </a:rPr>
              <a:t>) committed exposure for IFC’s debt investments, (ii) fair market value of IFC’s equity investments, and (iii) total undisbursed equity commitments</a:t>
            </a:r>
          </a:p>
        </p:txBody>
      </p:sp>
      <p:sp>
        <p:nvSpPr>
          <p:cNvPr id="48" name="TextBox 47">
            <a:extLst>
              <a:ext uri="{FF2B5EF4-FFF2-40B4-BE49-F238E27FC236}">
                <a16:creationId xmlns:a16="http://schemas.microsoft.com/office/drawing/2014/main" id="{FD825F7A-64A0-E25B-5560-6BCD054B7E6C}"/>
              </a:ext>
            </a:extLst>
          </p:cNvPr>
          <p:cNvSpPr txBox="1"/>
          <p:nvPr/>
        </p:nvSpPr>
        <p:spPr>
          <a:xfrm>
            <a:off x="7194977" y="1975544"/>
            <a:ext cx="514350" cy="25391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white"/>
                </a:solidFill>
                <a:effectLst/>
                <a:uLnTx/>
                <a:uFillTx/>
                <a:latin typeface="Arial"/>
                <a:ea typeface="ＭＳ Ｐゴシック" charset="0"/>
                <a:cs typeface="Times New Roman" pitchFamily="18" charset="0"/>
              </a:rPr>
              <a:t>3%</a:t>
            </a:r>
          </a:p>
        </p:txBody>
      </p:sp>
      <p:sp>
        <p:nvSpPr>
          <p:cNvPr id="49" name="TextBox 48">
            <a:extLst>
              <a:ext uri="{FF2B5EF4-FFF2-40B4-BE49-F238E27FC236}">
                <a16:creationId xmlns:a16="http://schemas.microsoft.com/office/drawing/2014/main" id="{14269DF5-5752-C3F5-B6B0-40FF7413F456}"/>
              </a:ext>
            </a:extLst>
          </p:cNvPr>
          <p:cNvSpPr txBox="1"/>
          <p:nvPr/>
        </p:nvSpPr>
        <p:spPr>
          <a:xfrm>
            <a:off x="5463808" y="3766935"/>
            <a:ext cx="448560" cy="25391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srgbClr val="231F20"/>
                </a:solidFill>
                <a:effectLst/>
                <a:uLnTx/>
                <a:uFillTx/>
                <a:latin typeface="Arial"/>
                <a:ea typeface="ＭＳ Ｐゴシック" charset="0"/>
                <a:cs typeface="Times New Roman" pitchFamily="18" charset="0"/>
              </a:rPr>
              <a:t>31.7</a:t>
            </a:r>
          </a:p>
        </p:txBody>
      </p:sp>
    </p:spTree>
    <p:extLst>
      <p:ext uri="{BB962C8B-B14F-4D97-AF65-F5344CB8AC3E}">
        <p14:creationId xmlns:p14="http://schemas.microsoft.com/office/powerpoint/2010/main" val="2114463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7A239-2F6E-3C22-3E00-32A2706A4E13}"/>
              </a:ext>
            </a:extLst>
          </p:cNvPr>
          <p:cNvSpPr/>
          <p:nvPr/>
        </p:nvSpPr>
        <p:spPr>
          <a:xfrm>
            <a:off x="0" y="0"/>
            <a:ext cx="3406877" cy="6858000"/>
          </a:xfrm>
          <a:prstGeom prst="rect">
            <a:avLst/>
          </a:prstGeom>
          <a:solidFill>
            <a:srgbClr val="28405F"/>
          </a:solidFill>
          <a:ln w="12700" cap="flat" cmpd="sng" algn="ctr">
            <a:solidFill>
              <a:srgbClr val="0551AE">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rial" panose="020B0604020202020204"/>
              <a:ea typeface="+mn-ea"/>
              <a:cs typeface="Times New Roman" pitchFamily="18" charset="0"/>
            </a:endParaRPr>
          </a:p>
        </p:txBody>
      </p:sp>
      <p:pic>
        <p:nvPicPr>
          <p:cNvPr id="34" name="Graphic 33">
            <a:extLst>
              <a:ext uri="{FF2B5EF4-FFF2-40B4-BE49-F238E27FC236}">
                <a16:creationId xmlns:a16="http://schemas.microsoft.com/office/drawing/2014/main" id="{3954CBA5-063E-6A76-0C6B-DE403F57FF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6161" y="1596394"/>
            <a:ext cx="720337" cy="720337"/>
          </a:xfrm>
          <a:prstGeom prst="rect">
            <a:avLst/>
          </a:prstGeom>
        </p:spPr>
      </p:pic>
      <p:sp>
        <p:nvSpPr>
          <p:cNvPr id="35" name="TextBox 34">
            <a:extLst>
              <a:ext uri="{FF2B5EF4-FFF2-40B4-BE49-F238E27FC236}">
                <a16:creationId xmlns:a16="http://schemas.microsoft.com/office/drawing/2014/main" id="{C1F7922D-70CC-8ECD-C0F4-971AEB638DFA}"/>
              </a:ext>
            </a:extLst>
          </p:cNvPr>
          <p:cNvSpPr txBox="1"/>
          <p:nvPr/>
        </p:nvSpPr>
        <p:spPr>
          <a:xfrm>
            <a:off x="1150110" y="1670400"/>
            <a:ext cx="21571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prstClr val="white"/>
                </a:solidFill>
                <a:effectLst/>
                <a:uLnTx/>
                <a:uFillTx/>
                <a:latin typeface="Arial" panose="020B0604020202020204"/>
                <a:ea typeface="+mn-ea"/>
                <a:cs typeface="Times New Roman" pitchFamily="18" charset="0"/>
              </a:rPr>
              <a:t>Infrastructure &amp; Natural Resources</a:t>
            </a:r>
          </a:p>
        </p:txBody>
      </p:sp>
      <p:pic>
        <p:nvPicPr>
          <p:cNvPr id="36" name="Graphic 35">
            <a:extLst>
              <a:ext uri="{FF2B5EF4-FFF2-40B4-BE49-F238E27FC236}">
                <a16:creationId xmlns:a16="http://schemas.microsoft.com/office/drawing/2014/main" id="{877BA635-0575-702B-BEB5-4DD9843EF13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6161" y="2710725"/>
            <a:ext cx="720337" cy="810379"/>
          </a:xfrm>
          <a:prstGeom prst="rect">
            <a:avLst/>
          </a:prstGeom>
        </p:spPr>
      </p:pic>
      <p:sp>
        <p:nvSpPr>
          <p:cNvPr id="37" name="TextBox 36">
            <a:extLst>
              <a:ext uri="{FF2B5EF4-FFF2-40B4-BE49-F238E27FC236}">
                <a16:creationId xmlns:a16="http://schemas.microsoft.com/office/drawing/2014/main" id="{E5C8B2B5-3877-8CE3-6E0E-85F1EC2696FA}"/>
              </a:ext>
            </a:extLst>
          </p:cNvPr>
          <p:cNvSpPr txBox="1"/>
          <p:nvPr/>
        </p:nvSpPr>
        <p:spPr>
          <a:xfrm>
            <a:off x="1150110" y="2708400"/>
            <a:ext cx="2052001"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prstClr val="white"/>
                </a:solidFill>
                <a:effectLst/>
                <a:uLnTx/>
                <a:uFillTx/>
                <a:latin typeface="Arial" panose="020B0604020202020204"/>
                <a:ea typeface="+mn-ea"/>
                <a:cs typeface="Times New Roman" pitchFamily="18" charset="0"/>
              </a:rPr>
              <a:t>Manufacturing, Agriculture &amp; Services</a:t>
            </a:r>
          </a:p>
        </p:txBody>
      </p:sp>
      <p:pic>
        <p:nvPicPr>
          <p:cNvPr id="38" name="Graphic 37">
            <a:extLst>
              <a:ext uri="{FF2B5EF4-FFF2-40B4-BE49-F238E27FC236}">
                <a16:creationId xmlns:a16="http://schemas.microsoft.com/office/drawing/2014/main" id="{3CDC5E6A-EA7D-C2EA-0D9E-E0F1E55331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0065" y="4078011"/>
            <a:ext cx="776433" cy="569384"/>
          </a:xfrm>
          <a:prstGeom prst="rect">
            <a:avLst/>
          </a:prstGeom>
        </p:spPr>
      </p:pic>
      <p:sp>
        <p:nvSpPr>
          <p:cNvPr id="39" name="TextBox 38">
            <a:extLst>
              <a:ext uri="{FF2B5EF4-FFF2-40B4-BE49-F238E27FC236}">
                <a16:creationId xmlns:a16="http://schemas.microsoft.com/office/drawing/2014/main" id="{BFB35DCA-7933-392F-3972-04D2B73BA90D}"/>
              </a:ext>
            </a:extLst>
          </p:cNvPr>
          <p:cNvSpPr txBox="1"/>
          <p:nvPr/>
        </p:nvSpPr>
        <p:spPr>
          <a:xfrm>
            <a:off x="1150109" y="4069410"/>
            <a:ext cx="2052001"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prstClr val="white"/>
                </a:solidFill>
                <a:effectLst/>
                <a:uLnTx/>
                <a:uFillTx/>
                <a:latin typeface="Arial" panose="020B0604020202020204"/>
                <a:ea typeface="+mn-ea"/>
                <a:cs typeface="Times New Roman" pitchFamily="18" charset="0"/>
              </a:rPr>
              <a:t>Financial Institutions</a:t>
            </a:r>
          </a:p>
        </p:txBody>
      </p:sp>
      <p:pic>
        <p:nvPicPr>
          <p:cNvPr id="40" name="Graphic 39">
            <a:extLst>
              <a:ext uri="{FF2B5EF4-FFF2-40B4-BE49-F238E27FC236}">
                <a16:creationId xmlns:a16="http://schemas.microsoft.com/office/drawing/2014/main" id="{212F41FE-A4DE-1B9F-1186-4F19CF00E54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7241" y="5154054"/>
            <a:ext cx="638175" cy="638175"/>
          </a:xfrm>
          <a:prstGeom prst="rect">
            <a:avLst/>
          </a:prstGeom>
        </p:spPr>
      </p:pic>
      <p:sp>
        <p:nvSpPr>
          <p:cNvPr id="41" name="TextBox 40">
            <a:extLst>
              <a:ext uri="{FF2B5EF4-FFF2-40B4-BE49-F238E27FC236}">
                <a16:creationId xmlns:a16="http://schemas.microsoft.com/office/drawing/2014/main" id="{D9F1C093-58F9-AAE5-E663-0B170AEB28B1}"/>
              </a:ext>
            </a:extLst>
          </p:cNvPr>
          <p:cNvSpPr txBox="1"/>
          <p:nvPr/>
        </p:nvSpPr>
        <p:spPr>
          <a:xfrm>
            <a:off x="1150109" y="5154798"/>
            <a:ext cx="2052001"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prstClr val="white"/>
                </a:solidFill>
                <a:effectLst/>
                <a:uLnTx/>
                <a:uFillTx/>
                <a:latin typeface="Arial" panose="020B0604020202020204"/>
                <a:ea typeface="+mn-ea"/>
                <a:cs typeface="Times New Roman" pitchFamily="18" charset="0"/>
              </a:rPr>
              <a:t>Private Equity &amp; Venture Capital</a:t>
            </a:r>
          </a:p>
        </p:txBody>
      </p:sp>
      <p:sp>
        <p:nvSpPr>
          <p:cNvPr id="42" name="Text Placeholder 1">
            <a:extLst>
              <a:ext uri="{FF2B5EF4-FFF2-40B4-BE49-F238E27FC236}">
                <a16:creationId xmlns:a16="http://schemas.microsoft.com/office/drawing/2014/main" id="{144E6579-00BC-E1B1-758B-C6BB18DE1DC6}"/>
              </a:ext>
            </a:extLst>
          </p:cNvPr>
          <p:cNvSpPr txBox="1">
            <a:spLocks/>
          </p:cNvSpPr>
          <p:nvPr/>
        </p:nvSpPr>
        <p:spPr>
          <a:xfrm>
            <a:off x="3648572" y="915744"/>
            <a:ext cx="8138160" cy="360363"/>
          </a:xfrm>
          <a:prstGeom prst="rect">
            <a:avLst/>
          </a:prstGeom>
        </p:spPr>
        <p:txBody>
          <a:bodyPr vert="horz" lIns="0" tIns="0" rIns="0" bIns="0" rtlCol="0" anchor="ctr">
            <a:noAutofit/>
          </a:bodyPr>
          <a:lstStyle>
            <a:lvl1pPr marL="0" indent="0" algn="just" rtl="0" eaLnBrk="1" fontAlgn="base" hangingPunct="1">
              <a:lnSpc>
                <a:spcPct val="110000"/>
              </a:lnSpc>
              <a:spcBef>
                <a:spcPts val="600"/>
              </a:spcBef>
              <a:spcAft>
                <a:spcPts val="300"/>
              </a:spcAft>
              <a:buClr>
                <a:srgbClr val="404040"/>
              </a:buClr>
              <a:buNone/>
              <a:defRPr lang="en-US" sz="1400" b="0" i="1" kern="1200">
                <a:solidFill>
                  <a:schemeClr val="bg1">
                    <a:lumMod val="50000"/>
                  </a:schemeClr>
                </a:solidFill>
                <a:latin typeface="+mn-lt"/>
                <a:ea typeface="+mn-ea"/>
                <a:cs typeface="+mn-cs"/>
              </a:defRPr>
            </a:lvl1pPr>
            <a:lvl2pPr marL="270000" indent="-270000" algn="just" rtl="0" eaLnBrk="1" fontAlgn="base" hangingPunct="1">
              <a:lnSpc>
                <a:spcPct val="110000"/>
              </a:lnSpc>
              <a:spcBef>
                <a:spcPts val="0"/>
              </a:spcBef>
              <a:spcAft>
                <a:spcPts val="300"/>
              </a:spcAft>
              <a:buClr>
                <a:schemeClr val="tx1"/>
              </a:buClr>
              <a:buFont typeface="Wingdings" panose="05000000000000000000" pitchFamily="2" charset="2"/>
              <a:buChar char="§"/>
              <a:defRPr lang="en-US" sz="1200" kern="1200" dirty="0">
                <a:solidFill>
                  <a:schemeClr val="tx2"/>
                </a:solidFill>
                <a:latin typeface="+mn-lt"/>
                <a:ea typeface="+mn-ea"/>
                <a:cs typeface="+mn-cs"/>
              </a:defRPr>
            </a:lvl2pPr>
            <a:lvl3pPr marL="540000" indent="-270000" algn="just" rtl="0" eaLnBrk="1" fontAlgn="base" hangingPunct="1">
              <a:lnSpc>
                <a:spcPct val="110000"/>
              </a:lnSpc>
              <a:spcBef>
                <a:spcPts val="0"/>
              </a:spcBef>
              <a:spcAft>
                <a:spcPts val="300"/>
              </a:spcAft>
              <a:buClr>
                <a:schemeClr val="tx1"/>
              </a:buClr>
              <a:buFont typeface="Arial" panose="020B0604020202020204" pitchFamily="34" charset="0"/>
              <a:buChar char="‒"/>
              <a:defRPr lang="en-US" sz="1200" kern="1200" dirty="0">
                <a:solidFill>
                  <a:schemeClr val="tx2"/>
                </a:solidFill>
                <a:latin typeface="+mn-lt"/>
                <a:ea typeface="+mn-ea"/>
                <a:cs typeface="+mn-cs"/>
              </a:defRPr>
            </a:lvl3pPr>
            <a:lvl4pPr marL="810000" indent="-270000" algn="just" rtl="0" eaLnBrk="1" fontAlgn="base" hangingPunct="1">
              <a:lnSpc>
                <a:spcPct val="110000"/>
              </a:lnSpc>
              <a:spcBef>
                <a:spcPts val="0"/>
              </a:spcBef>
              <a:spcAft>
                <a:spcPts val="300"/>
              </a:spcAft>
              <a:buClr>
                <a:schemeClr val="tx1"/>
              </a:buClr>
              <a:buFont typeface="Arial" panose="020B0604020202020204" pitchFamily="34" charset="0"/>
              <a:buChar char="•"/>
              <a:defRPr lang="en-US" sz="1200" kern="1200" dirty="0">
                <a:solidFill>
                  <a:schemeClr val="tx2"/>
                </a:solidFill>
                <a:latin typeface="+mn-lt"/>
                <a:ea typeface="+mn-ea"/>
                <a:cs typeface="+mn-cs"/>
              </a:defRPr>
            </a:lvl4pPr>
            <a:lvl5pPr marL="0" indent="0" algn="just" defTabSz="893763" rtl="0" eaLnBrk="1" fontAlgn="base" hangingPunct="1">
              <a:lnSpc>
                <a:spcPct val="110000"/>
              </a:lnSpc>
              <a:spcBef>
                <a:spcPts val="1200"/>
              </a:spcBef>
              <a:spcAft>
                <a:spcPts val="300"/>
              </a:spcAft>
              <a:buClr>
                <a:srgbClr val="595959"/>
              </a:buClr>
              <a:buFont typeface="Wingdings" panose="05000000000000000000" pitchFamily="2" charset="2"/>
              <a:buNone/>
              <a:defRPr lang="en-US" sz="1200" b="1" kern="1200" dirty="0">
                <a:solidFill>
                  <a:schemeClr val="bg2"/>
                </a:solidFill>
                <a:latin typeface="+mn-lt"/>
                <a:ea typeface="+mn-ea"/>
                <a:cs typeface="+mn-cs"/>
              </a:defRPr>
            </a:lvl5pPr>
            <a:lvl6pPr marL="315450" indent="-171450" algn="just" rtl="0" eaLnBrk="1" fontAlgn="base" hangingPunct="1">
              <a:lnSpc>
                <a:spcPct val="150000"/>
              </a:lnSpc>
              <a:spcBef>
                <a:spcPct val="20000"/>
              </a:spcBef>
              <a:spcAft>
                <a:spcPct val="0"/>
              </a:spcAft>
              <a:buClr>
                <a:schemeClr val="tx2">
                  <a:lumMod val="65000"/>
                  <a:lumOff val="35000"/>
                </a:schemeClr>
              </a:buClr>
              <a:buFont typeface="Wingdings" panose="05000000000000000000" pitchFamily="2" charset="2"/>
              <a:buChar char="§"/>
              <a:defRPr sz="1200">
                <a:solidFill>
                  <a:srgbClr val="262626"/>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a:lstStyle>
          <a:p>
            <a:pPr marL="0" marR="0" lvl="0" indent="0" algn="just" defTabSz="914400" rtl="0" eaLnBrk="1" fontAlgn="base" latinLnBrk="0" hangingPunct="1">
              <a:lnSpc>
                <a:spcPct val="110000"/>
              </a:lnSpc>
              <a:spcBef>
                <a:spcPts val="600"/>
              </a:spcBef>
              <a:spcAft>
                <a:spcPts val="300"/>
              </a:spcAft>
              <a:buClr>
                <a:srgbClr val="404040"/>
              </a:buClr>
              <a:buSzTx/>
              <a:buFontTx/>
              <a:buNone/>
              <a:tabLst/>
              <a:defRPr/>
            </a:pPr>
            <a:r>
              <a:rPr kumimoji="0" lang="en-US" sz="1400" b="0" i="1" u="none" strike="noStrike" kern="1200" cap="none" spc="0" normalizeH="0" baseline="0" noProof="0">
                <a:ln>
                  <a:noFill/>
                </a:ln>
                <a:solidFill>
                  <a:prstClr val="white">
                    <a:lumMod val="50000"/>
                  </a:prstClr>
                </a:solidFill>
                <a:effectLst/>
                <a:uLnTx/>
                <a:uFillTx/>
                <a:latin typeface="Arial"/>
                <a:ea typeface="+mn-ea"/>
                <a:cs typeface="+mn-cs"/>
              </a:rPr>
              <a:t>A one stop-shop from debt to equity</a:t>
            </a:r>
          </a:p>
        </p:txBody>
      </p:sp>
      <p:sp>
        <p:nvSpPr>
          <p:cNvPr id="43" name="Title 4">
            <a:extLst>
              <a:ext uri="{FF2B5EF4-FFF2-40B4-BE49-F238E27FC236}">
                <a16:creationId xmlns:a16="http://schemas.microsoft.com/office/drawing/2014/main" id="{27FCF6E7-106C-A9C0-7AE4-42DE923FDB32}"/>
              </a:ext>
            </a:extLst>
          </p:cNvPr>
          <p:cNvSpPr txBox="1">
            <a:spLocks/>
          </p:cNvSpPr>
          <p:nvPr/>
        </p:nvSpPr>
        <p:spPr bwMode="auto">
          <a:xfrm>
            <a:off x="3648348" y="511193"/>
            <a:ext cx="8138160" cy="39305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b" anchorCtr="0">
            <a:noAutofit/>
          </a:bodyPr>
          <a:lstStyle>
            <a:lvl1pPr marL="0" indent="0" algn="l" rtl="0" eaLnBrk="1" fontAlgn="base" hangingPunct="1">
              <a:lnSpc>
                <a:spcPct val="100000"/>
              </a:lnSpc>
              <a:spcBef>
                <a:spcPct val="0"/>
              </a:spcBef>
              <a:spcAft>
                <a:spcPct val="0"/>
              </a:spcAft>
              <a:buFont typeface="Arial" charset="0"/>
              <a:defRPr kumimoji="0" sz="2200" b="1" i="0" u="none" cap="all" baseline="0">
                <a:solidFill>
                  <a:srgbClr val="002345"/>
                </a:solidFill>
                <a:latin typeface="Arial" panose="020B0604020202020204" pitchFamily="34" charset="0"/>
                <a:ea typeface="ＭＳ Ｐゴシック" charset="0"/>
                <a:cs typeface="Arial" panose="020B0604020202020204" pitchFamily="34" charset="0"/>
              </a:defRPr>
            </a:lvl1pPr>
            <a:lvl2pPr algn="l" rtl="0" eaLnBrk="1" fontAlgn="base" hangingPunct="1">
              <a:spcBef>
                <a:spcPct val="0"/>
              </a:spcBef>
              <a:spcAft>
                <a:spcPct val="0"/>
              </a:spcAft>
              <a:buFont typeface="Arial" charset="0"/>
              <a:defRPr sz="2200">
                <a:solidFill>
                  <a:srgbClr val="595959"/>
                </a:solidFill>
                <a:latin typeface="Arial" charset="0"/>
                <a:ea typeface="ＭＳ Ｐゴシック" charset="0"/>
              </a:defRPr>
            </a:lvl2pPr>
            <a:lvl3pPr algn="l" rtl="0" eaLnBrk="1" fontAlgn="base" hangingPunct="1">
              <a:spcBef>
                <a:spcPct val="0"/>
              </a:spcBef>
              <a:spcAft>
                <a:spcPct val="0"/>
              </a:spcAft>
              <a:buFont typeface="Arial" charset="0"/>
              <a:defRPr sz="2200">
                <a:solidFill>
                  <a:srgbClr val="595959"/>
                </a:solidFill>
                <a:latin typeface="Arial" charset="0"/>
                <a:ea typeface="ＭＳ Ｐゴシック" charset="0"/>
              </a:defRPr>
            </a:lvl3pPr>
            <a:lvl4pPr algn="l" rtl="0" eaLnBrk="1" fontAlgn="base" hangingPunct="1">
              <a:spcBef>
                <a:spcPct val="0"/>
              </a:spcBef>
              <a:spcAft>
                <a:spcPct val="0"/>
              </a:spcAft>
              <a:buFont typeface="Arial" charset="0"/>
              <a:defRPr sz="2200">
                <a:solidFill>
                  <a:srgbClr val="595959"/>
                </a:solidFill>
                <a:latin typeface="Arial" charset="0"/>
                <a:ea typeface="ＭＳ Ｐゴシック" charset="0"/>
              </a:defRPr>
            </a:lvl4pPr>
            <a:lvl5pPr algn="l" rtl="0" eaLnBrk="1" fontAlgn="base" hangingPunct="1">
              <a:spcBef>
                <a:spcPct val="0"/>
              </a:spcBef>
              <a:spcAft>
                <a:spcPct val="0"/>
              </a:spcAft>
              <a:buFont typeface="Arial" charset="0"/>
              <a:defRPr sz="2200">
                <a:solidFill>
                  <a:srgbClr val="595959"/>
                </a:solidFill>
                <a:latin typeface="Arial" charset="0"/>
                <a:ea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sz="1800" b="1" i="0" u="none" strike="noStrike" kern="0" cap="all" spc="0" normalizeH="0" baseline="0" noProof="0">
                <a:ln>
                  <a:noFill/>
                </a:ln>
                <a:solidFill>
                  <a:srgbClr val="002345"/>
                </a:solidFill>
                <a:effectLst/>
                <a:uLnTx/>
                <a:uFillTx/>
                <a:latin typeface="Arial" panose="020B0604020202020204" pitchFamily="34" charset="0"/>
                <a:ea typeface="ＭＳ Ｐゴシック" charset="0"/>
                <a:cs typeface="Arial" panose="020B0604020202020204" pitchFamily="34" charset="0"/>
              </a:rPr>
              <a:t>Our Products </a:t>
            </a:r>
            <a:r>
              <a:rPr kumimoji="0" lang="en-US" sz="1800" b="1" i="0" u="none" strike="noStrike" kern="0" cap="all" spc="0" normalizeH="0" baseline="0" noProof="0">
                <a:ln>
                  <a:noFill/>
                </a:ln>
                <a:solidFill>
                  <a:srgbClr val="00B0F0"/>
                </a:solidFill>
                <a:effectLst/>
                <a:uLnTx/>
                <a:uFillTx/>
                <a:latin typeface="Arial" panose="020B0604020202020204" pitchFamily="34" charset="0"/>
                <a:ea typeface="ＭＳ Ｐゴシック" charset="0"/>
                <a:cs typeface="Arial" panose="020B0604020202020204" pitchFamily="34" charset="0"/>
              </a:rPr>
              <a:t>and Services</a:t>
            </a:r>
          </a:p>
        </p:txBody>
      </p:sp>
      <p:sp>
        <p:nvSpPr>
          <p:cNvPr id="44" name="Title 4">
            <a:extLst>
              <a:ext uri="{FF2B5EF4-FFF2-40B4-BE49-F238E27FC236}">
                <a16:creationId xmlns:a16="http://schemas.microsoft.com/office/drawing/2014/main" id="{A5573CC4-FABD-2515-802B-CDF6C8373103}"/>
              </a:ext>
            </a:extLst>
          </p:cNvPr>
          <p:cNvSpPr txBox="1">
            <a:spLocks/>
          </p:cNvSpPr>
          <p:nvPr/>
        </p:nvSpPr>
        <p:spPr bwMode="auto">
          <a:xfrm>
            <a:off x="273377" y="511193"/>
            <a:ext cx="3108960" cy="39305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53640926-AAD7-44D8-BBD7-CCE9431645EC}">
              <a14:shadowObscured xmlns:a14="http://schemas.microsoft.com/office/drawing/2010/main"/>
            </a:ext>
          </a:extLst>
        </p:spPr>
        <p:txBody>
          <a:bodyPr vert="horz" wrap="square" lIns="0" tIns="0" rIns="0" bIns="0" rtlCol="0" anchor="b" anchorCtr="0">
            <a:noAutofit/>
          </a:bodyPr>
          <a:lstStyle>
            <a:lvl1pPr marL="0" indent="0" algn="l" rtl="0" eaLnBrk="1" fontAlgn="base" hangingPunct="1">
              <a:lnSpc>
                <a:spcPct val="100000"/>
              </a:lnSpc>
              <a:spcBef>
                <a:spcPct val="0"/>
              </a:spcBef>
              <a:spcAft>
                <a:spcPct val="0"/>
              </a:spcAft>
              <a:buFont typeface="Arial" charset="0"/>
              <a:defRPr kumimoji="0" sz="2200" b="1" i="0" u="none" cap="all" baseline="0">
                <a:solidFill>
                  <a:srgbClr val="002345"/>
                </a:solidFill>
                <a:latin typeface="Arial" panose="020B0604020202020204" pitchFamily="34" charset="0"/>
                <a:ea typeface="ＭＳ Ｐゴシック" charset="0"/>
                <a:cs typeface="Arial" panose="020B0604020202020204" pitchFamily="34" charset="0"/>
              </a:defRPr>
            </a:lvl1pPr>
            <a:lvl2pPr algn="l" rtl="0" eaLnBrk="1" fontAlgn="base" hangingPunct="1">
              <a:spcBef>
                <a:spcPct val="0"/>
              </a:spcBef>
              <a:spcAft>
                <a:spcPct val="0"/>
              </a:spcAft>
              <a:buFont typeface="Arial" charset="0"/>
              <a:defRPr sz="2200">
                <a:solidFill>
                  <a:srgbClr val="595959"/>
                </a:solidFill>
                <a:latin typeface="Arial" charset="0"/>
                <a:ea typeface="ＭＳ Ｐゴシック" charset="0"/>
              </a:defRPr>
            </a:lvl2pPr>
            <a:lvl3pPr algn="l" rtl="0" eaLnBrk="1" fontAlgn="base" hangingPunct="1">
              <a:spcBef>
                <a:spcPct val="0"/>
              </a:spcBef>
              <a:spcAft>
                <a:spcPct val="0"/>
              </a:spcAft>
              <a:buFont typeface="Arial" charset="0"/>
              <a:defRPr sz="2200">
                <a:solidFill>
                  <a:srgbClr val="595959"/>
                </a:solidFill>
                <a:latin typeface="Arial" charset="0"/>
                <a:ea typeface="ＭＳ Ｐゴシック" charset="0"/>
              </a:defRPr>
            </a:lvl3pPr>
            <a:lvl4pPr algn="l" rtl="0" eaLnBrk="1" fontAlgn="base" hangingPunct="1">
              <a:spcBef>
                <a:spcPct val="0"/>
              </a:spcBef>
              <a:spcAft>
                <a:spcPct val="0"/>
              </a:spcAft>
              <a:buFont typeface="Arial" charset="0"/>
              <a:defRPr sz="2200">
                <a:solidFill>
                  <a:srgbClr val="595959"/>
                </a:solidFill>
                <a:latin typeface="Arial" charset="0"/>
                <a:ea typeface="ＭＳ Ｐゴシック" charset="0"/>
              </a:defRPr>
            </a:lvl4pPr>
            <a:lvl5pPr algn="l" rtl="0" eaLnBrk="1" fontAlgn="base" hangingPunct="1">
              <a:spcBef>
                <a:spcPct val="0"/>
              </a:spcBef>
              <a:spcAft>
                <a:spcPct val="0"/>
              </a:spcAft>
              <a:buFont typeface="Arial" charset="0"/>
              <a:defRPr sz="2200">
                <a:solidFill>
                  <a:srgbClr val="595959"/>
                </a:solidFill>
                <a:latin typeface="Arial" charset="0"/>
                <a:ea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sz="1800" b="1" i="0" u="none" strike="noStrike" kern="0" cap="all" spc="0" normalizeH="0" baseline="0" noProof="0">
                <a:ln>
                  <a:noFill/>
                </a:ln>
                <a:solidFill>
                  <a:prstClr val="white"/>
                </a:solidFill>
                <a:effectLst/>
                <a:uLnTx/>
                <a:uFillTx/>
                <a:latin typeface="Arial" panose="020B0604020202020204" pitchFamily="34" charset="0"/>
                <a:ea typeface="ＭＳ Ｐゴシック" charset="0"/>
                <a:cs typeface="Arial" panose="020B0604020202020204" pitchFamily="34" charset="0"/>
              </a:rPr>
              <a:t>Industry divisions</a:t>
            </a:r>
          </a:p>
        </p:txBody>
      </p:sp>
      <p:sp>
        <p:nvSpPr>
          <p:cNvPr id="45" name="TextBox 44">
            <a:extLst>
              <a:ext uri="{FF2B5EF4-FFF2-40B4-BE49-F238E27FC236}">
                <a16:creationId xmlns:a16="http://schemas.microsoft.com/office/drawing/2014/main" id="{2FCC620B-6FBB-DB25-98E8-FD716946C6EE}"/>
              </a:ext>
            </a:extLst>
          </p:cNvPr>
          <p:cNvSpPr txBox="1"/>
          <p:nvPr/>
        </p:nvSpPr>
        <p:spPr>
          <a:xfrm>
            <a:off x="3612550" y="1338627"/>
            <a:ext cx="14029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ADEE"/>
                </a:solidFill>
                <a:effectLst/>
                <a:uLnTx/>
                <a:uFillTx/>
                <a:latin typeface="Arial" panose="020B0604020202020204"/>
                <a:ea typeface="+mn-ea"/>
                <a:cs typeface="Times New Roman" pitchFamily="18" charset="0"/>
              </a:rPr>
              <a:t>Investment</a:t>
            </a:r>
          </a:p>
        </p:txBody>
      </p:sp>
      <p:graphicFrame>
        <p:nvGraphicFramePr>
          <p:cNvPr id="46" name="Table 31">
            <a:extLst>
              <a:ext uri="{FF2B5EF4-FFF2-40B4-BE49-F238E27FC236}">
                <a16:creationId xmlns:a16="http://schemas.microsoft.com/office/drawing/2014/main" id="{12EC847A-6CE2-3FD3-FC0C-7C9B3064293A}"/>
              </a:ext>
            </a:extLst>
          </p:cNvPr>
          <p:cNvGraphicFramePr>
            <a:graphicFrameLocks noGrp="1"/>
          </p:cNvGraphicFramePr>
          <p:nvPr/>
        </p:nvGraphicFramePr>
        <p:xfrm>
          <a:off x="3666400" y="1738864"/>
          <a:ext cx="8128001" cy="1744980"/>
        </p:xfrm>
        <a:graphic>
          <a:graphicData uri="http://schemas.openxmlformats.org/drawingml/2006/table">
            <a:tbl>
              <a:tblPr firstRow="1" bandRow="1"/>
              <a:tblGrid>
                <a:gridCol w="1906400">
                  <a:extLst>
                    <a:ext uri="{9D8B030D-6E8A-4147-A177-3AD203B41FA5}">
                      <a16:colId xmlns:a16="http://schemas.microsoft.com/office/drawing/2014/main" val="1898690110"/>
                    </a:ext>
                  </a:extLst>
                </a:gridCol>
                <a:gridCol w="1260000">
                  <a:extLst>
                    <a:ext uri="{9D8B030D-6E8A-4147-A177-3AD203B41FA5}">
                      <a16:colId xmlns:a16="http://schemas.microsoft.com/office/drawing/2014/main" val="2515958203"/>
                    </a:ext>
                  </a:extLst>
                </a:gridCol>
                <a:gridCol w="1653867">
                  <a:extLst>
                    <a:ext uri="{9D8B030D-6E8A-4147-A177-3AD203B41FA5}">
                      <a16:colId xmlns:a16="http://schemas.microsoft.com/office/drawing/2014/main" val="3710924012"/>
                    </a:ext>
                  </a:extLst>
                </a:gridCol>
                <a:gridCol w="1653867">
                  <a:extLst>
                    <a:ext uri="{9D8B030D-6E8A-4147-A177-3AD203B41FA5}">
                      <a16:colId xmlns:a16="http://schemas.microsoft.com/office/drawing/2014/main" val="1632987681"/>
                    </a:ext>
                  </a:extLst>
                </a:gridCol>
                <a:gridCol w="1653867">
                  <a:extLst>
                    <a:ext uri="{9D8B030D-6E8A-4147-A177-3AD203B41FA5}">
                      <a16:colId xmlns:a16="http://schemas.microsoft.com/office/drawing/2014/main" val="43434884"/>
                    </a:ext>
                  </a:extLst>
                </a:gridCol>
              </a:tblGrid>
              <a:tr h="370840">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GB" sz="1200">
                          <a:solidFill>
                            <a:schemeClr val="tx1"/>
                          </a:solidFill>
                        </a:rPr>
                        <a:t>Loans</a:t>
                      </a:r>
                    </a:p>
                  </a:txBody>
                  <a:tcPr anchor="ct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solidFill>
                      <a:srgbClr val="EBEEF1"/>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GB" sz="1200">
                          <a:solidFill>
                            <a:schemeClr val="tx1"/>
                          </a:solidFill>
                        </a:rPr>
                        <a:t>Equity</a:t>
                      </a:r>
                    </a:p>
                  </a:txBody>
                  <a:tcPr anchor="ct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solidFill>
                      <a:srgbClr val="EBEEF1"/>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GB" sz="1200">
                          <a:solidFill>
                            <a:schemeClr val="tx1"/>
                          </a:solidFill>
                        </a:rPr>
                        <a:t>Trade &amp; Commodity Finance</a:t>
                      </a:r>
                    </a:p>
                  </a:txBody>
                  <a:tcPr anchor="ct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solidFill>
                      <a:srgbClr val="EBEEF1"/>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GB" sz="1200">
                          <a:solidFill>
                            <a:schemeClr val="tx1"/>
                          </a:solidFill>
                        </a:rPr>
                        <a:t>Derivative &amp; Structured Finance</a:t>
                      </a:r>
                    </a:p>
                  </a:txBody>
                  <a:tcPr anchor="ct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solidFill>
                      <a:srgbClr val="EBEEF1"/>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GB" sz="1200">
                          <a:solidFill>
                            <a:schemeClr val="tx1"/>
                          </a:solidFill>
                        </a:rPr>
                        <a:t>Blended Finance</a:t>
                      </a:r>
                    </a:p>
                  </a:txBody>
                  <a:tcPr anchor="ct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solidFill>
                      <a:srgbClr val="EBEEF1"/>
                    </a:solidFill>
                  </a:tcPr>
                </a:tc>
                <a:extLst>
                  <a:ext uri="{0D108BD9-81ED-4DB2-BD59-A6C34878D82A}">
                    <a16:rowId xmlns:a16="http://schemas.microsoft.com/office/drawing/2014/main" val="1161322047"/>
                  </a:ext>
                </a:extLst>
              </a:tr>
              <a:tr h="37084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indent="-171450">
                        <a:spcAft>
                          <a:spcPts val="300"/>
                        </a:spcAft>
                        <a:buFont typeface="Arial" panose="020B0604020202020204" pitchFamily="34" charset="0"/>
                        <a:buChar char="•"/>
                      </a:pPr>
                      <a:r>
                        <a:rPr lang="en-GB" sz="1050"/>
                        <a:t>Corporate and project financing</a:t>
                      </a:r>
                    </a:p>
                    <a:p>
                      <a:pPr marL="171450" indent="-171450">
                        <a:spcAft>
                          <a:spcPts val="300"/>
                        </a:spcAft>
                        <a:buFont typeface="Arial" panose="020B0604020202020204" pitchFamily="34" charset="0"/>
                        <a:buChar char="•"/>
                      </a:pPr>
                      <a:r>
                        <a:rPr lang="en-GB" sz="1050"/>
                        <a:t>On-lending through intermediary institutions</a:t>
                      </a:r>
                    </a:p>
                    <a:p>
                      <a:pPr marL="171450" indent="-171450">
                        <a:spcAft>
                          <a:spcPts val="300"/>
                        </a:spcAft>
                        <a:buFont typeface="Arial" panose="020B0604020202020204" pitchFamily="34" charset="0"/>
                        <a:buChar char="•"/>
                      </a:pPr>
                      <a:r>
                        <a:rPr lang="en-GB" sz="1050"/>
                        <a:t>Sustainable and climate finance linked loans and bonds</a:t>
                      </a:r>
                    </a:p>
                  </a:txBody>
                  <a:tcP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050" b="0" i="0" u="none" strike="noStrike" kern="1200" cap="none" spc="0" normalizeH="0" baseline="0" noProof="0">
                          <a:ln>
                            <a:noFill/>
                          </a:ln>
                          <a:solidFill>
                            <a:srgbClr val="021F43"/>
                          </a:solidFill>
                          <a:effectLst/>
                          <a:uLnTx/>
                          <a:uFillTx/>
                          <a:latin typeface="+mn-lt"/>
                          <a:ea typeface="+mn-ea"/>
                          <a:cs typeface="+mn-cs"/>
                        </a:rPr>
                        <a:t>Direct equity investments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050" b="0" i="0" u="none" strike="noStrike" kern="1200" cap="none" spc="0" normalizeH="0" baseline="0" noProof="0">
                          <a:ln>
                            <a:noFill/>
                          </a:ln>
                          <a:solidFill>
                            <a:srgbClr val="021F43"/>
                          </a:solidFill>
                          <a:effectLst/>
                          <a:uLnTx/>
                          <a:uFillTx/>
                          <a:latin typeface="+mn-lt"/>
                          <a:ea typeface="+mn-ea"/>
                          <a:cs typeface="+mn-cs"/>
                        </a:rPr>
                        <a:t>Private equity funds</a:t>
                      </a:r>
                    </a:p>
                  </a:txBody>
                  <a:tcP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050" b="0" i="0" u="none" strike="noStrike" kern="1200" cap="none" spc="0" normalizeH="0" baseline="0" noProof="0">
                          <a:ln>
                            <a:noFill/>
                          </a:ln>
                          <a:solidFill>
                            <a:srgbClr val="021F43"/>
                          </a:solidFill>
                          <a:effectLst/>
                          <a:uLnTx/>
                          <a:uFillTx/>
                          <a:latin typeface="+mn-lt"/>
                          <a:ea typeface="+mn-ea"/>
                          <a:cs typeface="+mn-cs"/>
                        </a:rPr>
                        <a:t>Guarantee of trade-related payment obligations of approved financial institutions</a:t>
                      </a:r>
                    </a:p>
                  </a:txBody>
                  <a:tcP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050" b="0" i="0" u="none" strike="noStrike" kern="1200" cap="none" spc="0" normalizeH="0" baseline="0" noProof="0">
                          <a:ln>
                            <a:noFill/>
                          </a:ln>
                          <a:solidFill>
                            <a:srgbClr val="021F43"/>
                          </a:solidFill>
                          <a:effectLst/>
                          <a:uLnTx/>
                          <a:uFillTx/>
                          <a:latin typeface="+mn-lt"/>
                          <a:ea typeface="+mn-ea"/>
                          <a:cs typeface="+mn-cs"/>
                        </a:rPr>
                        <a:t>Derivative products to hedge interest rate, currency, or commodity-price exposures of IFC clients</a:t>
                      </a:r>
                    </a:p>
                  </a:txBody>
                  <a:tcP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050" b="0" i="0" u="none" strike="noStrike" kern="1200" cap="none" spc="0" normalizeH="0" baseline="0" noProof="0">
                          <a:ln>
                            <a:noFill/>
                          </a:ln>
                          <a:solidFill>
                            <a:srgbClr val="021F43"/>
                          </a:solidFill>
                          <a:effectLst/>
                          <a:uLnTx/>
                          <a:uFillTx/>
                          <a:latin typeface="+mn-lt"/>
                          <a:ea typeface="+mn-ea"/>
                          <a:cs typeface="+mn-cs"/>
                        </a:rPr>
                        <a:t>Using donor funds to crowd in private financing</a:t>
                      </a:r>
                    </a:p>
                  </a:txBody>
                  <a:tcP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0875239"/>
                  </a:ext>
                </a:extLst>
              </a:tr>
            </a:tbl>
          </a:graphicData>
        </a:graphic>
      </p:graphicFrame>
      <p:sp>
        <p:nvSpPr>
          <p:cNvPr id="47" name="TextBox 46">
            <a:extLst>
              <a:ext uri="{FF2B5EF4-FFF2-40B4-BE49-F238E27FC236}">
                <a16:creationId xmlns:a16="http://schemas.microsoft.com/office/drawing/2014/main" id="{0B0F0952-C347-AA76-8237-E5A5085F1251}"/>
              </a:ext>
            </a:extLst>
          </p:cNvPr>
          <p:cNvSpPr txBox="1"/>
          <p:nvPr/>
        </p:nvSpPr>
        <p:spPr>
          <a:xfrm>
            <a:off x="3612550" y="3593104"/>
            <a:ext cx="11721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ADEE"/>
                </a:solidFill>
                <a:effectLst/>
                <a:uLnTx/>
                <a:uFillTx/>
                <a:latin typeface="Arial" panose="020B0604020202020204"/>
                <a:ea typeface="+mn-ea"/>
                <a:cs typeface="Times New Roman" pitchFamily="18" charset="0"/>
              </a:rPr>
              <a:t>Advisory</a:t>
            </a:r>
          </a:p>
        </p:txBody>
      </p:sp>
      <p:graphicFrame>
        <p:nvGraphicFramePr>
          <p:cNvPr id="48" name="Table 31">
            <a:extLst>
              <a:ext uri="{FF2B5EF4-FFF2-40B4-BE49-F238E27FC236}">
                <a16:creationId xmlns:a16="http://schemas.microsoft.com/office/drawing/2014/main" id="{EE592786-436F-7FDB-06DF-E216BA2311DD}"/>
              </a:ext>
            </a:extLst>
          </p:cNvPr>
          <p:cNvGraphicFramePr>
            <a:graphicFrameLocks noGrp="1"/>
          </p:cNvGraphicFramePr>
          <p:nvPr/>
        </p:nvGraphicFramePr>
        <p:xfrm>
          <a:off x="3666400" y="3993341"/>
          <a:ext cx="8128000" cy="1498600"/>
        </p:xfrm>
        <a:graphic>
          <a:graphicData uri="http://schemas.openxmlformats.org/drawingml/2006/table">
            <a:tbl>
              <a:tblPr firstRow="1" bandRow="1"/>
              <a:tblGrid>
                <a:gridCol w="2885600">
                  <a:extLst>
                    <a:ext uri="{9D8B030D-6E8A-4147-A177-3AD203B41FA5}">
                      <a16:colId xmlns:a16="http://schemas.microsoft.com/office/drawing/2014/main" val="1898690110"/>
                    </a:ext>
                  </a:extLst>
                </a:gridCol>
                <a:gridCol w="2621200">
                  <a:extLst>
                    <a:ext uri="{9D8B030D-6E8A-4147-A177-3AD203B41FA5}">
                      <a16:colId xmlns:a16="http://schemas.microsoft.com/office/drawing/2014/main" val="1632987681"/>
                    </a:ext>
                  </a:extLst>
                </a:gridCol>
                <a:gridCol w="2621200">
                  <a:extLst>
                    <a:ext uri="{9D8B030D-6E8A-4147-A177-3AD203B41FA5}">
                      <a16:colId xmlns:a16="http://schemas.microsoft.com/office/drawing/2014/main" val="43434884"/>
                    </a:ext>
                  </a:extLst>
                </a:gridCol>
              </a:tblGrid>
              <a:tr h="370840">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GB" sz="1200">
                          <a:solidFill>
                            <a:schemeClr val="tx1"/>
                          </a:solidFill>
                        </a:rPr>
                        <a:t>Creating Markets</a:t>
                      </a:r>
                    </a:p>
                  </a:txBody>
                  <a:tcPr anchor="ct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solidFill>
                      <a:srgbClr val="EBEEF1"/>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GB" sz="1200">
                          <a:solidFill>
                            <a:schemeClr val="tx1"/>
                          </a:solidFill>
                        </a:rPr>
                        <a:t>Firm level</a:t>
                      </a:r>
                    </a:p>
                  </a:txBody>
                  <a:tcPr anchor="ct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solidFill>
                      <a:srgbClr val="EBEEF1"/>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GB" sz="1200">
                          <a:solidFill>
                            <a:schemeClr val="tx1"/>
                          </a:solidFill>
                        </a:rPr>
                        <a:t>Project Development</a:t>
                      </a:r>
                    </a:p>
                  </a:txBody>
                  <a:tcPr anchor="ct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solidFill>
                      <a:srgbClr val="EBEEF1"/>
                    </a:solidFill>
                  </a:tcPr>
                </a:tc>
                <a:extLst>
                  <a:ext uri="{0D108BD9-81ED-4DB2-BD59-A6C34878D82A}">
                    <a16:rowId xmlns:a16="http://schemas.microsoft.com/office/drawing/2014/main" val="1161322047"/>
                  </a:ext>
                </a:extLst>
              </a:tr>
              <a:tr h="37084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indent="-171450">
                        <a:spcAft>
                          <a:spcPts val="300"/>
                        </a:spcAft>
                        <a:buFont typeface="Arial" panose="020B0604020202020204" pitchFamily="34" charset="0"/>
                        <a:buChar char="•"/>
                      </a:pPr>
                      <a:r>
                        <a:rPr lang="en-GB" sz="1050"/>
                        <a:t>Expertise in creating enabling business environment in specific industries</a:t>
                      </a:r>
                    </a:p>
                    <a:p>
                      <a:pPr marL="171450" indent="-171450">
                        <a:spcAft>
                          <a:spcPts val="300"/>
                        </a:spcAft>
                        <a:buFont typeface="Arial" panose="020B0604020202020204" pitchFamily="34" charset="0"/>
                        <a:buChar char="•"/>
                      </a:pPr>
                      <a:r>
                        <a:rPr lang="en-GB" sz="1050"/>
                        <a:t>Track record on working with governments on implementing reforms</a:t>
                      </a:r>
                    </a:p>
                    <a:p>
                      <a:pPr marL="171450" indent="-171450">
                        <a:spcAft>
                          <a:spcPts val="300"/>
                        </a:spcAft>
                        <a:buFont typeface="Arial" panose="020B0604020202020204" pitchFamily="34" charset="0"/>
                        <a:buChar char="•"/>
                      </a:pPr>
                      <a:r>
                        <a:rPr lang="en-GB" sz="1050"/>
                        <a:t>Deep relationships across WBG help to improve coordination and delivery</a:t>
                      </a:r>
                    </a:p>
                  </a:txBody>
                  <a:tcP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050" b="0" i="0" u="none" strike="noStrike" kern="1200" cap="none" spc="0" normalizeH="0" baseline="0" noProof="0">
                          <a:ln>
                            <a:noFill/>
                          </a:ln>
                          <a:solidFill>
                            <a:srgbClr val="021F43"/>
                          </a:solidFill>
                          <a:effectLst/>
                          <a:uLnTx/>
                          <a:uFillTx/>
                          <a:latin typeface="+mn-lt"/>
                          <a:ea typeface="+mn-ea"/>
                          <a:cs typeface="+mn-cs"/>
                        </a:rPr>
                        <a:t>Strengthen clients’ performance and impact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050" b="0" i="0" u="none" strike="noStrike" kern="1200" cap="none" spc="0" normalizeH="0" baseline="0" noProof="0">
                          <a:ln>
                            <a:noFill/>
                          </a:ln>
                          <a:solidFill>
                            <a:srgbClr val="021F43"/>
                          </a:solidFill>
                          <a:effectLst/>
                          <a:uLnTx/>
                          <a:uFillTx/>
                          <a:latin typeface="+mn-lt"/>
                          <a:ea typeface="+mn-ea"/>
                          <a:cs typeface="+mn-cs"/>
                        </a:rPr>
                        <a:t>Strengthen capacity of suppliers (e.g. farmers) and distributors (SMEs)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050" b="0" i="0" u="none" strike="noStrike" kern="1200" cap="none" spc="0" normalizeH="0" baseline="0" noProof="0">
                          <a:ln>
                            <a:noFill/>
                          </a:ln>
                          <a:solidFill>
                            <a:srgbClr val="021F43"/>
                          </a:solidFill>
                          <a:effectLst/>
                          <a:uLnTx/>
                          <a:uFillTx/>
                          <a:latin typeface="+mn-lt"/>
                          <a:ea typeface="+mn-ea"/>
                          <a:cs typeface="+mn-cs"/>
                        </a:rPr>
                        <a:t>Sector-specific advisory including PPP Transaction Advisory</a:t>
                      </a:r>
                    </a:p>
                  </a:txBody>
                  <a:tcP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050" b="0" i="0" u="none" strike="noStrike" kern="1200" cap="none" spc="0" normalizeH="0" baseline="0" noProof="0">
                          <a:ln>
                            <a:noFill/>
                          </a:ln>
                          <a:solidFill>
                            <a:srgbClr val="021F43"/>
                          </a:solidFill>
                          <a:effectLst/>
                          <a:uLnTx/>
                          <a:uFillTx/>
                          <a:latin typeface="Arial" panose="020B0604020202020204"/>
                          <a:ea typeface="+mn-ea"/>
                          <a:cs typeface="+mn-cs"/>
                        </a:rPr>
                        <a:t>Co-develop early-stage projects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050" b="0" i="0" u="none" strike="noStrike" kern="1200" cap="none" spc="0" normalizeH="0" baseline="0" noProof="0">
                          <a:ln>
                            <a:noFill/>
                          </a:ln>
                          <a:solidFill>
                            <a:srgbClr val="021F43"/>
                          </a:solidFill>
                          <a:effectLst/>
                          <a:uLnTx/>
                          <a:uFillTx/>
                          <a:latin typeface="+mn-lt"/>
                          <a:ea typeface="+mn-ea"/>
                          <a:cs typeface="+mn-cs"/>
                        </a:rPr>
                        <a:t>Help pilot new markets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050" b="0" i="0" u="none" strike="noStrike" kern="1200" cap="none" spc="0" normalizeH="0" baseline="0" noProof="0">
                          <a:ln>
                            <a:noFill/>
                          </a:ln>
                          <a:solidFill>
                            <a:srgbClr val="021F43"/>
                          </a:solidFill>
                          <a:effectLst/>
                          <a:uLnTx/>
                          <a:uFillTx/>
                          <a:latin typeface="+mn-lt"/>
                          <a:ea typeface="+mn-ea"/>
                          <a:cs typeface="+mn-cs"/>
                        </a:rPr>
                        <a:t>Unlock investment opportunities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050" b="0" i="0" u="none" strike="noStrike" kern="1200" cap="none" spc="0" normalizeH="0" baseline="0" noProof="0">
                          <a:ln>
                            <a:noFill/>
                          </a:ln>
                          <a:solidFill>
                            <a:srgbClr val="021F43"/>
                          </a:solidFill>
                          <a:effectLst/>
                          <a:uLnTx/>
                          <a:uFillTx/>
                          <a:latin typeface="+mn-lt"/>
                          <a:ea typeface="+mn-ea"/>
                          <a:cs typeface="+mn-cs"/>
                        </a:rPr>
                        <a:t>Improve ESG standards</a:t>
                      </a:r>
                    </a:p>
                  </a:txBody>
                  <a:tcPr>
                    <a:lnL w="6350" cap="flat" cmpd="sng" algn="ctr">
                      <a:solidFill>
                        <a:srgbClr val="021F43"/>
                      </a:solidFill>
                      <a:prstDash val="solid"/>
                      <a:round/>
                      <a:headEnd type="none" w="med" len="med"/>
                      <a:tailEnd type="none" w="med" len="med"/>
                    </a:lnL>
                    <a:lnR w="6350" cap="flat" cmpd="sng" algn="ctr">
                      <a:solidFill>
                        <a:srgbClr val="021F43"/>
                      </a:solidFill>
                      <a:prstDash val="solid"/>
                      <a:round/>
                      <a:headEnd type="none" w="med" len="med"/>
                      <a:tailEnd type="none" w="med" len="med"/>
                    </a:lnR>
                    <a:lnT w="6350" cap="flat" cmpd="sng" algn="ctr">
                      <a:solidFill>
                        <a:srgbClr val="021F43"/>
                      </a:solidFill>
                      <a:prstDash val="solid"/>
                      <a:round/>
                      <a:headEnd type="none" w="med" len="med"/>
                      <a:tailEnd type="none" w="med" len="med"/>
                    </a:lnT>
                    <a:lnB w="6350" cap="flat" cmpd="sng" algn="ctr">
                      <a:solidFill>
                        <a:srgbClr val="021F4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0875239"/>
                  </a:ext>
                </a:extLst>
              </a:tr>
            </a:tbl>
          </a:graphicData>
        </a:graphic>
      </p:graphicFrame>
      <p:sp>
        <p:nvSpPr>
          <p:cNvPr id="49" name="TextBox 48">
            <a:extLst>
              <a:ext uri="{FF2B5EF4-FFF2-40B4-BE49-F238E27FC236}">
                <a16:creationId xmlns:a16="http://schemas.microsoft.com/office/drawing/2014/main" id="{A753010D-6429-B3E5-79D3-8A43EF9645E2}"/>
              </a:ext>
            </a:extLst>
          </p:cNvPr>
          <p:cNvSpPr txBox="1"/>
          <p:nvPr/>
        </p:nvSpPr>
        <p:spPr>
          <a:xfrm>
            <a:off x="3666400" y="5632106"/>
            <a:ext cx="15183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ADEE"/>
                </a:solidFill>
                <a:effectLst/>
                <a:uLnTx/>
                <a:uFillTx/>
                <a:latin typeface="Arial" panose="020B0604020202020204"/>
                <a:ea typeface="+mn-ea"/>
                <a:cs typeface="Times New Roman" pitchFamily="18" charset="0"/>
              </a:rPr>
              <a:t>Mobilization</a:t>
            </a:r>
          </a:p>
        </p:txBody>
      </p:sp>
      <p:sp>
        <p:nvSpPr>
          <p:cNvPr id="50" name="TextBox 49">
            <a:extLst>
              <a:ext uri="{FF2B5EF4-FFF2-40B4-BE49-F238E27FC236}">
                <a16:creationId xmlns:a16="http://schemas.microsoft.com/office/drawing/2014/main" id="{7A3A34E6-9C69-10BC-05EE-B046CFB836E4}"/>
              </a:ext>
            </a:extLst>
          </p:cNvPr>
          <p:cNvSpPr txBox="1"/>
          <p:nvPr/>
        </p:nvSpPr>
        <p:spPr>
          <a:xfrm>
            <a:off x="3666400" y="6021100"/>
            <a:ext cx="506741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21F43"/>
                </a:solidFill>
                <a:effectLst/>
                <a:uLnTx/>
                <a:uFillTx/>
                <a:latin typeface="Arial" panose="020B0604020202020204"/>
                <a:ea typeface="+mn-ea"/>
                <a:cs typeface="Times New Roman" pitchFamily="18" charset="0"/>
              </a:rPr>
              <a:t>Over 80 co-financiers: </a:t>
            </a:r>
            <a:r>
              <a:rPr kumimoji="0" lang="en-GB" sz="1200" b="0" i="0" u="none" strike="noStrike" kern="1200" cap="none" spc="0" normalizeH="0" baseline="0" noProof="0">
                <a:ln>
                  <a:noFill/>
                </a:ln>
                <a:solidFill>
                  <a:srgbClr val="021F43"/>
                </a:solidFill>
                <a:effectLst/>
                <a:uLnTx/>
                <a:uFillTx/>
                <a:latin typeface="Arial" panose="020B0604020202020204"/>
                <a:ea typeface="+mn-ea"/>
                <a:cs typeface="Times New Roman" pitchFamily="18" charset="0"/>
              </a:rPr>
              <a:t>banks, funds, development finance institutions</a:t>
            </a:r>
          </a:p>
        </p:txBody>
      </p:sp>
    </p:spTree>
    <p:extLst>
      <p:ext uri="{BB962C8B-B14F-4D97-AF65-F5344CB8AC3E}">
        <p14:creationId xmlns:p14="http://schemas.microsoft.com/office/powerpoint/2010/main" val="3043036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B298692-9360-4E53-ADEC-4E1364CA1CD1}"/>
              </a:ext>
            </a:extLst>
          </p:cNvPr>
          <p:cNvSpPr>
            <a:spLocks noGrp="1"/>
          </p:cNvSpPr>
          <p:nvPr>
            <p:ph type="sldNum" sz="quarter" idx="10"/>
          </p:nvPr>
        </p:nvSpPr>
        <p:spPr>
          <a:xfrm>
            <a:off x="274320" y="6350000"/>
            <a:ext cx="365760" cy="16927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D782E16-99D3-D743-B442-BEC2B47D5716}" type="slidenum">
              <a:rPr kumimoji="0" lang="en-US" sz="1100" b="0" i="0" u="none" strike="noStrike" kern="1200" cap="none" spc="0" normalizeH="0" baseline="0" noProof="0" smtClean="0">
                <a:ln>
                  <a:noFill/>
                </a:ln>
                <a:solidFill>
                  <a:srgbClr val="7E7E7E"/>
                </a:solidFill>
                <a:effectLst/>
                <a:uLnTx/>
                <a:uFillTx/>
                <a:latin typeface="Calibri Light" panose="020F0302020204030204" pitchFamily="34" charset="0"/>
                <a:ea typeface="+mn-ea"/>
                <a:cs typeface="Calibri Light" panose="020F03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100" b="0" i="0" u="none" strike="noStrike" kern="1200" cap="none" spc="0" normalizeH="0" baseline="0" noProof="0" dirty="0">
              <a:ln>
                <a:noFill/>
              </a:ln>
              <a:solidFill>
                <a:srgbClr val="7E7E7E"/>
              </a:solidFill>
              <a:effectLst/>
              <a:uLnTx/>
              <a:uFillTx/>
              <a:latin typeface="Calibri Light" panose="020F0302020204030204" pitchFamily="34" charset="0"/>
              <a:ea typeface="+mn-ea"/>
              <a:cs typeface="Calibri Light" panose="020F0302020204030204" pitchFamily="34" charset="0"/>
            </a:endParaRPr>
          </a:p>
        </p:txBody>
      </p:sp>
      <p:sp>
        <p:nvSpPr>
          <p:cNvPr id="13" name="Rectangle 12">
            <a:extLst>
              <a:ext uri="{FF2B5EF4-FFF2-40B4-BE49-F238E27FC236}">
                <a16:creationId xmlns:a16="http://schemas.microsoft.com/office/drawing/2014/main" id="{EF854210-01AA-47C8-8B5A-EE6DF2AC69CA}"/>
              </a:ext>
            </a:extLst>
          </p:cNvPr>
          <p:cNvSpPr>
            <a:spLocks noChangeArrowheads="1"/>
          </p:cNvSpPr>
          <p:nvPr/>
        </p:nvSpPr>
        <p:spPr bwMode="auto">
          <a:xfrm>
            <a:off x="274319" y="1356014"/>
            <a:ext cx="11640312" cy="45719"/>
          </a:xfrm>
          <a:prstGeom prst="rect">
            <a:avLst/>
          </a:prstGeom>
          <a:solidFill>
            <a:srgbClr val="129AEF"/>
          </a:solidFill>
          <a:ln>
            <a:noFill/>
          </a:ln>
        </p:spPr>
        <p:txBody>
          <a:bodyPr/>
          <a:lstStyle/>
          <a:p>
            <a:pPr marL="115888" marR="0" lvl="0" indent="-115888" algn="l" defTabSz="914400" rtl="0" eaLnBrk="1" fontAlgn="auto" latinLnBrk="0" hangingPunct="1">
              <a:lnSpc>
                <a:spcPct val="100000"/>
              </a:lnSpc>
              <a:spcBef>
                <a:spcPct val="50000"/>
              </a:spcBef>
              <a:spcAft>
                <a:spcPts val="0"/>
              </a:spcAft>
              <a:buClrTx/>
              <a:buSzTx/>
              <a:buFontTx/>
              <a:buChar char="•"/>
              <a:tabLst/>
              <a:defRPr/>
            </a:pPr>
            <a:endParaRPr kumimoji="0" lang="en-US" sz="12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14" name="Rectangle 13">
            <a:extLst>
              <a:ext uri="{FF2B5EF4-FFF2-40B4-BE49-F238E27FC236}">
                <a16:creationId xmlns:a16="http://schemas.microsoft.com/office/drawing/2014/main" id="{F6C4873E-F823-4BDD-B703-133F0D6F343A}"/>
              </a:ext>
            </a:extLst>
          </p:cNvPr>
          <p:cNvSpPr/>
          <p:nvPr/>
        </p:nvSpPr>
        <p:spPr>
          <a:xfrm>
            <a:off x="283460" y="2069438"/>
            <a:ext cx="11640312" cy="4157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24" name="Rounded Rectangle 30">
            <a:extLst>
              <a:ext uri="{FF2B5EF4-FFF2-40B4-BE49-F238E27FC236}">
                <a16:creationId xmlns:a16="http://schemas.microsoft.com/office/drawing/2014/main" id="{FFC3308C-397D-4CBF-90A6-9D92B4C5FD49}"/>
              </a:ext>
            </a:extLst>
          </p:cNvPr>
          <p:cNvSpPr/>
          <p:nvPr/>
        </p:nvSpPr>
        <p:spPr>
          <a:xfrm>
            <a:off x="283460" y="5952156"/>
            <a:ext cx="11640312" cy="230930"/>
          </a:xfrm>
          <a:prstGeom prst="homePlate">
            <a:avLst/>
          </a:prstGeom>
          <a:noFill/>
          <a:ln>
            <a:solidFill>
              <a:srgbClr val="D9D9D9"/>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IFC provides technical assistance and capacity building throughout the project-development cycle </a:t>
            </a:r>
            <a:endParaRPr kumimoji="0" lang="id-ID" sz="13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endParaRPr>
          </a:p>
        </p:txBody>
      </p:sp>
      <p:sp>
        <p:nvSpPr>
          <p:cNvPr id="25" name="Arrow: Pentagon 24">
            <a:extLst>
              <a:ext uri="{FF2B5EF4-FFF2-40B4-BE49-F238E27FC236}">
                <a16:creationId xmlns:a16="http://schemas.microsoft.com/office/drawing/2014/main" id="{F18029AA-8136-4E1D-BCAA-DA4ED883BAF3}"/>
              </a:ext>
            </a:extLst>
          </p:cNvPr>
          <p:cNvSpPr/>
          <p:nvPr/>
        </p:nvSpPr>
        <p:spPr bwMode="auto">
          <a:xfrm>
            <a:off x="274319" y="1500648"/>
            <a:ext cx="3291840" cy="274320"/>
          </a:xfrm>
          <a:prstGeom prst="homePlate">
            <a:avLst/>
          </a:prstGeom>
          <a:solidFill>
            <a:srgbClr val="70C2F6"/>
          </a:solidFill>
          <a:ln w="12700" cap="flat" cmpd="sng" algn="ctr">
            <a:noFill/>
            <a:prstDash val="solid"/>
            <a:headEnd type="none" w="med" len="med"/>
            <a:tailEnd type="none" w="med" len="med"/>
          </a:ln>
          <a:effectLst/>
        </p:spPr>
        <p:txBody>
          <a:bodyPr vert="horz" wrap="square" lIns="274320" tIns="45720" rIns="36576"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Predevelopment</a:t>
            </a:r>
          </a:p>
        </p:txBody>
      </p:sp>
      <p:sp>
        <p:nvSpPr>
          <p:cNvPr id="26" name="Arrow: Chevron 25">
            <a:extLst>
              <a:ext uri="{FF2B5EF4-FFF2-40B4-BE49-F238E27FC236}">
                <a16:creationId xmlns:a16="http://schemas.microsoft.com/office/drawing/2014/main" id="{32823857-0BA4-4E3D-81B9-DE7E410EC5F4}"/>
              </a:ext>
            </a:extLst>
          </p:cNvPr>
          <p:cNvSpPr/>
          <p:nvPr/>
        </p:nvSpPr>
        <p:spPr bwMode="auto">
          <a:xfrm>
            <a:off x="3487016" y="1500648"/>
            <a:ext cx="5228831" cy="274320"/>
          </a:xfrm>
          <a:prstGeom prst="chevron">
            <a:avLst/>
          </a:prstGeom>
          <a:solidFill>
            <a:srgbClr val="129AE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Development</a:t>
            </a:r>
          </a:p>
        </p:txBody>
      </p:sp>
      <p:sp>
        <p:nvSpPr>
          <p:cNvPr id="27" name="Arrow: Chevron 26">
            <a:extLst>
              <a:ext uri="{FF2B5EF4-FFF2-40B4-BE49-F238E27FC236}">
                <a16:creationId xmlns:a16="http://schemas.microsoft.com/office/drawing/2014/main" id="{029D2FFB-616C-4CC5-B3BE-807FA340A65C}"/>
              </a:ext>
            </a:extLst>
          </p:cNvPr>
          <p:cNvSpPr/>
          <p:nvPr/>
        </p:nvSpPr>
        <p:spPr bwMode="auto">
          <a:xfrm>
            <a:off x="8636703" y="1500648"/>
            <a:ext cx="3277930" cy="274320"/>
          </a:xfrm>
          <a:prstGeom prst="chevron">
            <a:avLst/>
          </a:prstGeom>
          <a:solidFill>
            <a:srgbClr val="0551A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Financing</a:t>
            </a:r>
          </a:p>
        </p:txBody>
      </p:sp>
      <p:sp>
        <p:nvSpPr>
          <p:cNvPr id="6" name="TextBox 5">
            <a:extLst>
              <a:ext uri="{FF2B5EF4-FFF2-40B4-BE49-F238E27FC236}">
                <a16:creationId xmlns:a16="http://schemas.microsoft.com/office/drawing/2014/main" id="{71A63629-C861-4DBC-95FC-C352E8D3698D}"/>
              </a:ext>
            </a:extLst>
          </p:cNvPr>
          <p:cNvSpPr txBox="1"/>
          <p:nvPr/>
        </p:nvSpPr>
        <p:spPr>
          <a:xfrm>
            <a:off x="274320" y="1797067"/>
            <a:ext cx="3200400" cy="892552"/>
          </a:xfrm>
          <a:prstGeom prst="rect">
            <a:avLst/>
          </a:prstGeom>
          <a:noFill/>
          <a:ln>
            <a:solidFill>
              <a:srgbClr val="ADDCF9"/>
            </a:solidFill>
            <a:prstDash val="dash"/>
          </a:ln>
        </p:spPr>
        <p:txBody>
          <a:bodyPr wrap="square" lIns="91440" tIns="45720" rIns="91440" bIns="45720" rtlCol="0" anchor="t">
            <a:spAutoFit/>
          </a:bodyPr>
          <a:lstStyle/>
          <a:p>
            <a:pPr>
              <a:defRPr/>
            </a:pPr>
            <a:r>
              <a:rPr kumimoji="0" lang="en-US" sz="1300" b="0" i="0" u="none" strike="noStrike" kern="1200" cap="none" spc="0" normalizeH="0" baseline="0" noProof="0">
                <a:ln>
                  <a:noFill/>
                </a:ln>
                <a:effectLst/>
                <a:uLnTx/>
                <a:uFillTx/>
                <a:latin typeface="Calibri Light"/>
                <a:cs typeface="Calibri Light"/>
              </a:rPr>
              <a:t>IFC supports early-stage generation by leading or supporting funding for</a:t>
            </a:r>
            <a:r>
              <a:rPr lang="en-US" sz="1300">
                <a:latin typeface="Calibri Light"/>
                <a:cs typeface="Calibri Light"/>
              </a:rPr>
              <a:t> feasibility</a:t>
            </a:r>
            <a:r>
              <a:rPr kumimoji="0" lang="en-US" sz="1300" b="0" i="0" u="none" strike="noStrike" kern="1200" cap="none" spc="0" normalizeH="0" baseline="0" noProof="0">
                <a:ln>
                  <a:noFill/>
                </a:ln>
                <a:effectLst/>
                <a:uLnTx/>
                <a:uFillTx/>
                <a:latin typeface="Calibri Light"/>
                <a:cs typeface="Calibri Light"/>
              </a:rPr>
              <a:t> studies, market scoping, diagnostics, market/company surveys</a:t>
            </a:r>
            <a:r>
              <a:rPr lang="en-US" sz="1300">
                <a:latin typeface="Calibri Light"/>
                <a:cs typeface="Calibri Light"/>
              </a:rPr>
              <a:t>.</a:t>
            </a:r>
            <a:endParaRPr kumimoji="0" lang="en-US" sz="1300" b="0" i="0" u="none" strike="noStrike" kern="1200" cap="none" spc="0" normalizeH="0" baseline="0" noProof="0">
              <a:ln>
                <a:noFill/>
              </a:ln>
              <a:effectLst/>
              <a:uLnTx/>
              <a:uFillTx/>
              <a:latin typeface="Calibri Light"/>
              <a:cs typeface="Calibri Light"/>
            </a:endParaRPr>
          </a:p>
        </p:txBody>
      </p:sp>
      <p:sp>
        <p:nvSpPr>
          <p:cNvPr id="29" name="TextBox 28">
            <a:extLst>
              <a:ext uri="{FF2B5EF4-FFF2-40B4-BE49-F238E27FC236}">
                <a16:creationId xmlns:a16="http://schemas.microsoft.com/office/drawing/2014/main" id="{97539BB5-3892-4DB6-A569-7460D3156641}"/>
              </a:ext>
            </a:extLst>
          </p:cNvPr>
          <p:cNvSpPr txBox="1"/>
          <p:nvPr/>
        </p:nvSpPr>
        <p:spPr>
          <a:xfrm>
            <a:off x="3541712" y="1797063"/>
            <a:ext cx="5009719" cy="892552"/>
          </a:xfrm>
          <a:prstGeom prst="rect">
            <a:avLst/>
          </a:prstGeom>
          <a:noFill/>
          <a:ln>
            <a:solidFill>
              <a:srgbClr val="129AEF"/>
            </a:solidFill>
            <a:prstDash val="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IFC supports development of projects following confirmation of their feasibility by contributing resources and/or funding for the execution of development activities. IFC’s value-add is in ensuring that projects are bankable.</a:t>
            </a:r>
          </a:p>
        </p:txBody>
      </p:sp>
      <p:sp>
        <p:nvSpPr>
          <p:cNvPr id="30" name="TextBox 29">
            <a:extLst>
              <a:ext uri="{FF2B5EF4-FFF2-40B4-BE49-F238E27FC236}">
                <a16:creationId xmlns:a16="http://schemas.microsoft.com/office/drawing/2014/main" id="{C3DB1B77-A964-4AD2-9E61-4DACE411E88B}"/>
              </a:ext>
            </a:extLst>
          </p:cNvPr>
          <p:cNvSpPr txBox="1"/>
          <p:nvPr/>
        </p:nvSpPr>
        <p:spPr>
          <a:xfrm>
            <a:off x="8630608" y="1797061"/>
            <a:ext cx="3277932" cy="892552"/>
          </a:xfrm>
          <a:prstGeom prst="rect">
            <a:avLst/>
          </a:prstGeom>
          <a:noFill/>
          <a:ln>
            <a:solidFill>
              <a:srgbClr val="0551AE"/>
            </a:solidFill>
            <a:prstDash val="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IFC provides debt and/or equity financing and helps mobilize third-party capital required to fund and execute the project.</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endParaRPr>
          </a:p>
        </p:txBody>
      </p:sp>
      <p:cxnSp>
        <p:nvCxnSpPr>
          <p:cNvPr id="43" name="Straight Connector 42">
            <a:extLst>
              <a:ext uri="{FF2B5EF4-FFF2-40B4-BE49-F238E27FC236}">
                <a16:creationId xmlns:a16="http://schemas.microsoft.com/office/drawing/2014/main" id="{9625661E-A47F-471B-9F32-9FF8DDAC92B5}"/>
              </a:ext>
            </a:extLst>
          </p:cNvPr>
          <p:cNvCxnSpPr>
            <a:cxnSpLocks/>
          </p:cNvCxnSpPr>
          <p:nvPr/>
        </p:nvCxnSpPr>
        <p:spPr>
          <a:xfrm flipV="1">
            <a:off x="3529655" y="2869083"/>
            <a:ext cx="5018893" cy="23812"/>
          </a:xfrm>
          <a:prstGeom prst="line">
            <a:avLst/>
          </a:prstGeom>
          <a:ln>
            <a:solidFill>
              <a:srgbClr val="129AEF"/>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62B9A25-43C8-459E-B46B-8E25757B9051}"/>
              </a:ext>
            </a:extLst>
          </p:cNvPr>
          <p:cNvSpPr txBox="1"/>
          <p:nvPr/>
        </p:nvSpPr>
        <p:spPr bwMode="gray">
          <a:xfrm>
            <a:off x="4815775" y="2771949"/>
            <a:ext cx="2313414" cy="230351"/>
          </a:xfrm>
          <a:prstGeom prst="rect">
            <a:avLst/>
          </a:prstGeom>
          <a:solidFill>
            <a:schemeClr val="bg1"/>
          </a:solidFill>
          <a:ln w="12700">
            <a:solidFill>
              <a:srgbClr val="129AEF"/>
            </a:solidFill>
          </a:ln>
        </p:spPr>
        <p:txBody>
          <a:bodyPr vert="horz" wrap="square" lIns="0" tIns="0" rIns="0" bIns="0" rtlCol="0" anchor="t">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Project preparation</a:t>
            </a:r>
          </a:p>
        </p:txBody>
      </p:sp>
      <p:cxnSp>
        <p:nvCxnSpPr>
          <p:cNvPr id="45" name="Straight Connector 44">
            <a:extLst>
              <a:ext uri="{FF2B5EF4-FFF2-40B4-BE49-F238E27FC236}">
                <a16:creationId xmlns:a16="http://schemas.microsoft.com/office/drawing/2014/main" id="{8919DF5D-7AF0-4C48-B170-D3358533C02B}"/>
              </a:ext>
            </a:extLst>
          </p:cNvPr>
          <p:cNvCxnSpPr>
            <a:cxnSpLocks/>
          </p:cNvCxnSpPr>
          <p:nvPr/>
        </p:nvCxnSpPr>
        <p:spPr>
          <a:xfrm flipV="1">
            <a:off x="3523018" y="2766932"/>
            <a:ext cx="0" cy="255470"/>
          </a:xfrm>
          <a:prstGeom prst="line">
            <a:avLst/>
          </a:prstGeom>
          <a:ln>
            <a:solidFill>
              <a:srgbClr val="129AE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35AB8A4-AEC7-42DD-93F5-5A819CD12573}"/>
              </a:ext>
            </a:extLst>
          </p:cNvPr>
          <p:cNvCxnSpPr>
            <a:cxnSpLocks/>
          </p:cNvCxnSpPr>
          <p:nvPr/>
        </p:nvCxnSpPr>
        <p:spPr>
          <a:xfrm flipV="1">
            <a:off x="8548547" y="2736452"/>
            <a:ext cx="0" cy="255765"/>
          </a:xfrm>
          <a:prstGeom prst="line">
            <a:avLst/>
          </a:prstGeom>
          <a:ln>
            <a:solidFill>
              <a:srgbClr val="129AEF"/>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E2D84345-8E80-4858-9A92-C3755D989CA5}"/>
              </a:ext>
            </a:extLst>
          </p:cNvPr>
          <p:cNvSpPr/>
          <p:nvPr/>
        </p:nvSpPr>
        <p:spPr>
          <a:xfrm>
            <a:off x="1965956" y="3786947"/>
            <a:ext cx="1525395" cy="268102"/>
          </a:xfrm>
          <a:prstGeom prst="rect">
            <a:avLst/>
          </a:prstGeom>
          <a:solidFill>
            <a:srgbClr val="70C2F6"/>
          </a:solidFill>
          <a:ln w="12700" cap="flat" cmpd="sng" algn="ctr">
            <a:noFill/>
            <a:prstDash val="solid"/>
            <a:headEnd type="none" w="med" len="med"/>
            <a:tailEnd type="none" w="med" len="med"/>
          </a:ln>
          <a:effectLst/>
        </p:spPr>
        <p:txBody>
          <a:bodyPr vert="horz" wrap="square" lIns="274320" tIns="45720" rIns="36576" bIns="45720" numCol="1" rtlCol="0" anchor="ctr" anchorCtr="0" compatLnSpc="1">
            <a:prstTxWarp prst="textNoShape">
              <a:avLst/>
            </a:prstTxWarp>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300">
                <a:solidFill>
                  <a:schemeClr val="bg1"/>
                </a:solidFill>
                <a:latin typeface="Calibri Light"/>
                <a:cs typeface="Calibri Light"/>
              </a:rPr>
              <a:t>Feasibility</a:t>
            </a:r>
            <a:endParaRPr kumimoji="0" lang="id-ID" sz="1300" b="0" i="0" u="none" strike="noStrike" kern="1200" cap="none" spc="0" normalizeH="0" baseline="0" noProof="0">
              <a:ln>
                <a:noFill/>
              </a:ln>
              <a:solidFill>
                <a:schemeClr val="bg1"/>
              </a:solidFill>
              <a:effectLst/>
              <a:uLnTx/>
              <a:uFillTx/>
              <a:latin typeface="Calibri Light" panose="020F0302020204030204" pitchFamily="34" charset="0"/>
              <a:cs typeface="Calibri Light" panose="020F0302020204030204" pitchFamily="34" charset="0"/>
            </a:endParaRPr>
          </a:p>
        </p:txBody>
      </p:sp>
      <p:sp>
        <p:nvSpPr>
          <p:cNvPr id="54" name="Rectangle 53">
            <a:extLst>
              <a:ext uri="{FF2B5EF4-FFF2-40B4-BE49-F238E27FC236}">
                <a16:creationId xmlns:a16="http://schemas.microsoft.com/office/drawing/2014/main" id="{7CADF243-7137-4DC2-975E-B947EB5E730B}"/>
              </a:ext>
            </a:extLst>
          </p:cNvPr>
          <p:cNvSpPr/>
          <p:nvPr/>
        </p:nvSpPr>
        <p:spPr>
          <a:xfrm>
            <a:off x="3603345" y="3121512"/>
            <a:ext cx="4885669" cy="274940"/>
          </a:xfrm>
          <a:prstGeom prst="rect">
            <a:avLst/>
          </a:prstGeom>
          <a:solidFill>
            <a:srgbClr val="129A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457200" marR="0" lvl="1" indent="0"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Technical assessment, engineering, design, FEED</a:t>
            </a:r>
          </a:p>
        </p:txBody>
      </p:sp>
      <p:sp>
        <p:nvSpPr>
          <p:cNvPr id="59" name="Rectangle 58">
            <a:extLst>
              <a:ext uri="{FF2B5EF4-FFF2-40B4-BE49-F238E27FC236}">
                <a16:creationId xmlns:a16="http://schemas.microsoft.com/office/drawing/2014/main" id="{D506A7C0-AED6-41DA-9EAB-9477250D23ED}"/>
              </a:ext>
            </a:extLst>
          </p:cNvPr>
          <p:cNvSpPr/>
          <p:nvPr/>
        </p:nvSpPr>
        <p:spPr>
          <a:xfrm>
            <a:off x="3603345" y="3456323"/>
            <a:ext cx="4885669" cy="274940"/>
          </a:xfrm>
          <a:prstGeom prst="rect">
            <a:avLst/>
          </a:prstGeom>
          <a:solidFill>
            <a:srgbClr val="129A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457200" marR="0" lvl="1" indent="0"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Project structuring and planning</a:t>
            </a:r>
          </a:p>
        </p:txBody>
      </p:sp>
      <p:sp>
        <p:nvSpPr>
          <p:cNvPr id="60" name="Rectangle 59">
            <a:extLst>
              <a:ext uri="{FF2B5EF4-FFF2-40B4-BE49-F238E27FC236}">
                <a16:creationId xmlns:a16="http://schemas.microsoft.com/office/drawing/2014/main" id="{B626D8C1-D361-4601-8A73-F4B405750698}"/>
              </a:ext>
            </a:extLst>
          </p:cNvPr>
          <p:cNvSpPr/>
          <p:nvPr/>
        </p:nvSpPr>
        <p:spPr>
          <a:xfrm>
            <a:off x="3603345" y="3792396"/>
            <a:ext cx="4885669" cy="274940"/>
          </a:xfrm>
          <a:prstGeom prst="rect">
            <a:avLst/>
          </a:prstGeom>
          <a:solidFill>
            <a:srgbClr val="129A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457200" marR="0" lvl="1" indent="0"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Economic assessment (and alternatives)</a:t>
            </a:r>
          </a:p>
        </p:txBody>
      </p:sp>
      <p:sp>
        <p:nvSpPr>
          <p:cNvPr id="61" name="Rectangle 60">
            <a:extLst>
              <a:ext uri="{FF2B5EF4-FFF2-40B4-BE49-F238E27FC236}">
                <a16:creationId xmlns:a16="http://schemas.microsoft.com/office/drawing/2014/main" id="{F568C213-8BD3-4FFA-9723-B50F2137DB4E}"/>
              </a:ext>
            </a:extLst>
          </p:cNvPr>
          <p:cNvSpPr/>
          <p:nvPr/>
        </p:nvSpPr>
        <p:spPr>
          <a:xfrm>
            <a:off x="3603345" y="4136308"/>
            <a:ext cx="4885669" cy="274940"/>
          </a:xfrm>
          <a:prstGeom prst="rect">
            <a:avLst/>
          </a:prstGeom>
          <a:solidFill>
            <a:srgbClr val="129A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457200" marR="0" lvl="1" indent="0"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Legal and regulatory assessment and engagement </a:t>
            </a:r>
          </a:p>
        </p:txBody>
      </p:sp>
      <p:sp>
        <p:nvSpPr>
          <p:cNvPr id="62" name="Rectangle 61">
            <a:extLst>
              <a:ext uri="{FF2B5EF4-FFF2-40B4-BE49-F238E27FC236}">
                <a16:creationId xmlns:a16="http://schemas.microsoft.com/office/drawing/2014/main" id="{8EAA6B37-D17D-470F-A1C5-D84A2ED95569}"/>
              </a:ext>
            </a:extLst>
          </p:cNvPr>
          <p:cNvSpPr/>
          <p:nvPr/>
        </p:nvSpPr>
        <p:spPr>
          <a:xfrm>
            <a:off x="3603345" y="4482707"/>
            <a:ext cx="4885669" cy="274940"/>
          </a:xfrm>
          <a:prstGeom prst="rect">
            <a:avLst/>
          </a:prstGeom>
          <a:solidFill>
            <a:srgbClr val="129A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457200" marR="0" lvl="1" indent="0"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Environmental and social-impact assessment, etc.</a:t>
            </a:r>
          </a:p>
        </p:txBody>
      </p:sp>
      <p:sp>
        <p:nvSpPr>
          <p:cNvPr id="64" name="Rectangle 63">
            <a:extLst>
              <a:ext uri="{FF2B5EF4-FFF2-40B4-BE49-F238E27FC236}">
                <a16:creationId xmlns:a16="http://schemas.microsoft.com/office/drawing/2014/main" id="{75FA29E3-AD95-44A8-83EC-F901F5DF69EA}"/>
              </a:ext>
            </a:extLst>
          </p:cNvPr>
          <p:cNvSpPr/>
          <p:nvPr/>
        </p:nvSpPr>
        <p:spPr>
          <a:xfrm>
            <a:off x="5601425" y="4822166"/>
            <a:ext cx="2887589" cy="256787"/>
          </a:xfrm>
          <a:prstGeom prst="rect">
            <a:avLst/>
          </a:prstGeom>
          <a:solidFill>
            <a:srgbClr val="129A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Business Model/Financial Structuring</a:t>
            </a:r>
            <a:endParaRPr kumimoji="0" lang="id-ID" sz="13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66" name="Rectangle 65">
            <a:extLst>
              <a:ext uri="{FF2B5EF4-FFF2-40B4-BE49-F238E27FC236}">
                <a16:creationId xmlns:a16="http://schemas.microsoft.com/office/drawing/2014/main" id="{29288E3D-BDA7-45EF-992A-AD1A356F16E3}"/>
              </a:ext>
            </a:extLst>
          </p:cNvPr>
          <p:cNvSpPr/>
          <p:nvPr/>
        </p:nvSpPr>
        <p:spPr>
          <a:xfrm>
            <a:off x="7346979" y="5170534"/>
            <a:ext cx="2887589" cy="278066"/>
          </a:xfrm>
          <a:prstGeom prst="rect">
            <a:avLst/>
          </a:prstGeom>
          <a:solidFill>
            <a:srgbClr val="129A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Proof of Concept/Piloting</a:t>
            </a:r>
          </a:p>
        </p:txBody>
      </p:sp>
      <p:sp>
        <p:nvSpPr>
          <p:cNvPr id="67" name="Rectangle 66">
            <a:extLst>
              <a:ext uri="{FF2B5EF4-FFF2-40B4-BE49-F238E27FC236}">
                <a16:creationId xmlns:a16="http://schemas.microsoft.com/office/drawing/2014/main" id="{1762FFBB-6F8A-4908-8B34-80FB04A3F484}"/>
              </a:ext>
            </a:extLst>
          </p:cNvPr>
          <p:cNvSpPr/>
          <p:nvPr/>
        </p:nvSpPr>
        <p:spPr>
          <a:xfrm>
            <a:off x="8773109" y="5510632"/>
            <a:ext cx="3135431" cy="265247"/>
          </a:xfrm>
          <a:prstGeom prst="rect">
            <a:avLst/>
          </a:prstGeom>
          <a:solidFill>
            <a:srgbClr val="0551A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rtl="0" eaLnBrk="1" fontAlgn="base" latinLnBrk="0" hangingPunct="1">
              <a:lnSpc>
                <a:spcPct val="100000"/>
              </a:lnSpc>
              <a:spcBef>
                <a:spcPct val="50000"/>
              </a:spcBef>
              <a:spcAft>
                <a:spcPct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Financing &amp; Mobilization of Capital</a:t>
            </a:r>
            <a:endParaRPr kumimoji="0" lang="id-ID" sz="13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32" name="Rectangle 31">
            <a:extLst>
              <a:ext uri="{FF2B5EF4-FFF2-40B4-BE49-F238E27FC236}">
                <a16:creationId xmlns:a16="http://schemas.microsoft.com/office/drawing/2014/main" id="{D135B49D-A377-472E-B5B1-4E9322FEB020}"/>
              </a:ext>
            </a:extLst>
          </p:cNvPr>
          <p:cNvSpPr/>
          <p:nvPr/>
        </p:nvSpPr>
        <p:spPr>
          <a:xfrm>
            <a:off x="283460" y="3457585"/>
            <a:ext cx="1682497" cy="268102"/>
          </a:xfrm>
          <a:prstGeom prst="rect">
            <a:avLst/>
          </a:prstGeom>
          <a:solidFill>
            <a:srgbClr val="70C2F6"/>
          </a:solidFill>
          <a:ln w="12700" cap="flat" cmpd="sng" algn="ctr">
            <a:noFill/>
            <a:prstDash val="solid"/>
            <a:headEnd type="none" w="med" len="med"/>
            <a:tailEnd type="none" w="med" len="med"/>
          </a:ln>
          <a:effectLst/>
        </p:spPr>
        <p:txBody>
          <a:bodyPr vert="horz" wrap="square" lIns="274320" tIns="45720" rIns="36576" bIns="45720" numCol="1" rtlCol="0" anchor="ctr" anchorCtr="0" compatLnSpc="1">
            <a:prstTxWarp prst="textNoShape">
              <a:avLst/>
            </a:prstTxWarp>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Legal &amp; Regulatory</a:t>
            </a:r>
            <a:endParaRPr kumimoji="0" lang="id-ID" sz="13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34" name="Rectangle 33">
            <a:extLst>
              <a:ext uri="{FF2B5EF4-FFF2-40B4-BE49-F238E27FC236}">
                <a16:creationId xmlns:a16="http://schemas.microsoft.com/office/drawing/2014/main" id="{D27AB29D-7FB9-48E2-BDA4-35F751AB544B}"/>
              </a:ext>
            </a:extLst>
          </p:cNvPr>
          <p:cNvSpPr/>
          <p:nvPr/>
        </p:nvSpPr>
        <p:spPr>
          <a:xfrm>
            <a:off x="283460" y="3129901"/>
            <a:ext cx="1682497" cy="268102"/>
          </a:xfrm>
          <a:prstGeom prst="rect">
            <a:avLst/>
          </a:prstGeom>
          <a:solidFill>
            <a:srgbClr val="70C2F6"/>
          </a:solidFill>
          <a:ln w="12700" cap="flat" cmpd="sng" algn="ctr">
            <a:noFill/>
            <a:prstDash val="solid"/>
            <a:headEnd type="none" w="med" len="med"/>
            <a:tailEnd type="none" w="med" len="med"/>
          </a:ln>
          <a:effectLst/>
        </p:spPr>
        <p:txBody>
          <a:bodyPr vert="horz" wrap="square" lIns="274320" tIns="45720" rIns="36576" bIns="45720" numCol="1" rtlCol="0" anchor="ctr" anchorCtr="0" compatLnSpc="1">
            <a:prstTxWarp prst="textNoShape">
              <a:avLst/>
            </a:prstTxWarp>
          </a:bodyPr>
          <a:lstStyle/>
          <a:p>
            <a:pPr lvl="0">
              <a:defRPr/>
            </a:pPr>
            <a:r>
              <a:rPr lang="en-US" sz="1300">
                <a:solidFill>
                  <a:prstClr val="white"/>
                </a:solidFill>
                <a:latin typeface="Calibri Light" panose="020F0302020204030204" pitchFamily="34" charset="0"/>
                <a:cs typeface="Calibri Light" panose="020F0302020204030204" pitchFamily="34" charset="0"/>
              </a:rPr>
              <a:t>Market Scoping</a:t>
            </a:r>
            <a:endParaRPr lang="id-ID" sz="1300">
              <a:solidFill>
                <a:prstClr val="white"/>
              </a:solidFill>
              <a:latin typeface="Calibri Light" panose="020F0302020204030204" pitchFamily="34" charset="0"/>
              <a:cs typeface="Calibri Light" panose="020F0302020204030204" pitchFamily="34" charset="0"/>
            </a:endParaRPr>
          </a:p>
        </p:txBody>
      </p:sp>
      <p:sp>
        <p:nvSpPr>
          <p:cNvPr id="4" name="Title 1">
            <a:extLst>
              <a:ext uri="{FF2B5EF4-FFF2-40B4-BE49-F238E27FC236}">
                <a16:creationId xmlns:a16="http://schemas.microsoft.com/office/drawing/2014/main" id="{8041D1B7-FB6F-C98E-4419-D5738BD935EB}"/>
              </a:ext>
            </a:extLst>
          </p:cNvPr>
          <p:cNvSpPr txBox="1">
            <a:spLocks/>
          </p:cNvSpPr>
          <p:nvPr/>
        </p:nvSpPr>
        <p:spPr>
          <a:xfrm>
            <a:off x="355435" y="140021"/>
            <a:ext cx="11640312" cy="39305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solidFill>
                  <a:srgbClr val="03336D"/>
                </a:solidFill>
                <a:latin typeface="Arial" panose="020B0604020202020204" pitchFamily="34" charset="0"/>
                <a:cs typeface="Arial" panose="020B0604020202020204" pitchFamily="34" charset="0"/>
              </a:rPr>
              <a:t>IFC’S UPSTREAM – FROM SCOPING TO INVESTMENT</a:t>
            </a:r>
          </a:p>
        </p:txBody>
      </p:sp>
      <p:sp>
        <p:nvSpPr>
          <p:cNvPr id="5" name="TextBox 4">
            <a:extLst>
              <a:ext uri="{FF2B5EF4-FFF2-40B4-BE49-F238E27FC236}">
                <a16:creationId xmlns:a16="http://schemas.microsoft.com/office/drawing/2014/main" id="{8C8C2D0F-B546-7A1F-9808-48032D60FDB6}"/>
              </a:ext>
            </a:extLst>
          </p:cNvPr>
          <p:cNvSpPr txBox="1"/>
          <p:nvPr/>
        </p:nvSpPr>
        <p:spPr>
          <a:xfrm>
            <a:off x="260855" y="413293"/>
            <a:ext cx="11206909" cy="646331"/>
          </a:xfrm>
          <a:prstGeom prst="rect">
            <a:avLst/>
          </a:prstGeom>
          <a:noFill/>
        </p:spPr>
        <p:txBody>
          <a:bodyPr wrap="square">
            <a:spAutoFit/>
          </a:bodyPr>
          <a:lstStyle/>
          <a:p>
            <a:r>
              <a:rPr lang="en-US" i="1" dirty="0">
                <a:solidFill>
                  <a:srgbClr val="7F7F7F"/>
                </a:solidFill>
                <a:latin typeface="Arial" panose="020B0604020202020204" pitchFamily="34" charset="0"/>
                <a:cs typeface="Arial" panose="020B0604020202020204" pitchFamily="34" charset="0"/>
              </a:rPr>
              <a:t>IFC early-stage project development takes a comprehensive lens starting from market scoping to project preparation and culminating in investment making. The clear goal is to generate a bankable deal.</a:t>
            </a:r>
          </a:p>
        </p:txBody>
      </p:sp>
    </p:spTree>
    <p:extLst>
      <p:ext uri="{BB962C8B-B14F-4D97-AF65-F5344CB8AC3E}">
        <p14:creationId xmlns:p14="http://schemas.microsoft.com/office/powerpoint/2010/main" val="59268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C337AF-3002-9030-D151-A18F9D91E9CC}"/>
              </a:ext>
            </a:extLst>
          </p:cNvPr>
          <p:cNvSpPr txBox="1">
            <a:spLocks/>
          </p:cNvSpPr>
          <p:nvPr/>
        </p:nvSpPr>
        <p:spPr>
          <a:xfrm>
            <a:off x="649850" y="2068861"/>
            <a:ext cx="8659403" cy="830997"/>
          </a:xfrm>
          <a:prstGeom prst="rect">
            <a:avLst/>
          </a:prstGeom>
        </p:spPr>
        <p:txBody>
          <a:bodyPr vert="horz" wrap="square" lIns="0" tIns="0" rIns="0" bIns="0" rtlCol="0" anchor="t" anchorCtr="0">
            <a:spAutoFit/>
          </a:bodyPr>
          <a:lstStyle>
            <a:lvl1pPr marL="0" lvl="0" indent="0" defTabSz="1218026" eaLnBrk="1" latinLnBrk="0" hangingPunct="1">
              <a:buClr>
                <a:schemeClr val="tx2"/>
              </a:buClr>
              <a:buSzPct val="100000"/>
              <a:defRPr lang="x-none" sz="1600" baseline="0">
                <a:latin typeface="+mn-lt"/>
              </a:defRPr>
            </a:lvl1pPr>
            <a:lvl2pPr marL="193675" lvl="1" indent="-192088" defTabSz="1218026" eaLnBrk="1" latinLnBrk="0" hangingPunct="1">
              <a:buClr>
                <a:schemeClr val="tx2"/>
              </a:buClr>
              <a:buSzPct val="125000"/>
              <a:buFont typeface="Arial" panose="020B0604020202020204" pitchFamily="34" charset="0"/>
              <a:buChar char="▪"/>
              <a:defRPr lang="x-none" sz="1600" baseline="0">
                <a:latin typeface="+mn-lt"/>
              </a:defRPr>
            </a:lvl2pPr>
            <a:lvl3pPr marL="457200" lvl="2" indent="-265176" defTabSz="1218026" eaLnBrk="1" latinLnBrk="0" hangingPunct="1">
              <a:buClr>
                <a:schemeClr val="tx2"/>
              </a:buClr>
              <a:buSzPct val="120000"/>
              <a:buFont typeface="Arial" panose="020B0604020202020204" pitchFamily="34" charset="0"/>
              <a:buChar char="–"/>
              <a:defRPr lang="x-none" sz="1600" baseline="0">
                <a:latin typeface="+mn-lt"/>
              </a:defRPr>
            </a:lvl3pPr>
            <a:lvl4pPr marL="612648" lvl="3" indent="-155448" defTabSz="1218026" eaLnBrk="1" latinLnBrk="0" hangingPunct="1">
              <a:buClr>
                <a:schemeClr val="tx2"/>
              </a:buClr>
              <a:buSzPct val="120000"/>
              <a:buFont typeface="Arial" panose="020B0604020202020204" pitchFamily="34" charset="0"/>
              <a:buChar char="▫"/>
              <a:defRPr lang="x-none" sz="1600" baseline="0">
                <a:latin typeface="+mn-lt"/>
              </a:defRPr>
            </a:lvl4pPr>
            <a:lvl5pPr marL="749808" lvl="4" indent="-128016" defTabSz="1218026" eaLnBrk="1" latinLnBrk="0" hangingPunct="1">
              <a:buClr>
                <a:schemeClr val="tx2"/>
              </a:buClr>
              <a:buSzPct val="89000"/>
              <a:buFont typeface="Arial" panose="020B0604020202020204" pitchFamily="34" charset="0"/>
              <a:buChar char="-"/>
              <a:defRPr lang="x-none" sz="1600" baseline="0">
                <a:latin typeface="+mn-lt"/>
              </a:defRPr>
            </a:lvl5pPr>
            <a:lvl6pPr marL="1020030" indent="-177089" defTabSz="1218026" fontAlgn="base">
              <a:spcBef>
                <a:spcPct val="0"/>
              </a:spcBef>
              <a:spcAft>
                <a:spcPct val="0"/>
              </a:spcAft>
              <a:buClr>
                <a:schemeClr val="tx2"/>
              </a:buClr>
              <a:buSzPct val="89000"/>
              <a:buFont typeface="Arial" charset="0"/>
              <a:buChar char="-"/>
              <a:defRPr lang="x-none" sz="2176" baseline="0">
                <a:latin typeface="+mn-lt"/>
              </a:defRPr>
            </a:lvl6pPr>
            <a:lvl7pPr marL="1020030" indent="-177089" defTabSz="1218026" fontAlgn="base">
              <a:spcBef>
                <a:spcPct val="0"/>
              </a:spcBef>
              <a:spcAft>
                <a:spcPct val="0"/>
              </a:spcAft>
              <a:buClr>
                <a:schemeClr val="tx2"/>
              </a:buClr>
              <a:buSzPct val="89000"/>
              <a:buFont typeface="Arial" charset="0"/>
              <a:buChar char="-"/>
              <a:defRPr lang="x-none" sz="2176" baseline="0">
                <a:latin typeface="+mn-lt"/>
              </a:defRPr>
            </a:lvl7pPr>
            <a:lvl8pPr marL="1020030" indent="-177089" defTabSz="1218026" fontAlgn="base">
              <a:spcBef>
                <a:spcPct val="0"/>
              </a:spcBef>
              <a:spcAft>
                <a:spcPct val="0"/>
              </a:spcAft>
              <a:buClr>
                <a:schemeClr val="tx2"/>
              </a:buClr>
              <a:buSzPct val="89000"/>
              <a:buFont typeface="Arial" charset="0"/>
              <a:buChar char="-"/>
              <a:defRPr lang="x-none" sz="2176" baseline="0">
                <a:latin typeface="+mn-lt"/>
              </a:defRPr>
            </a:lvl8pPr>
            <a:lvl9pPr marL="1020030" indent="-177089" defTabSz="1218026" fontAlgn="base">
              <a:spcBef>
                <a:spcPct val="0"/>
              </a:spcBef>
              <a:spcAft>
                <a:spcPct val="0"/>
              </a:spcAft>
              <a:buClr>
                <a:schemeClr val="tx2"/>
              </a:buClr>
              <a:buSzPct val="89000"/>
              <a:buFont typeface="Arial" charset="0"/>
              <a:buChar char="-"/>
              <a:defRPr lang="x-none" sz="2176" baseline="0">
                <a:latin typeface="+mn-lt"/>
              </a:defRPr>
            </a:lvl9pPr>
          </a:lstStyle>
          <a:p>
            <a:pPr fontAlgn="base">
              <a:spcBef>
                <a:spcPct val="0"/>
              </a:spcBef>
              <a:spcAft>
                <a:spcPct val="0"/>
              </a:spcAft>
              <a:buClr>
                <a:srgbClr val="002F54"/>
              </a:buClr>
            </a:pPr>
            <a:r>
              <a:rPr lang="en-US" sz="1800" b="0" dirty="0">
                <a:ea typeface="ＭＳ Ｐゴシック" charset="0"/>
                <a:cs typeface="Arial" panose="020B0604020202020204" pitchFamily="34" charset="0"/>
              </a:rPr>
              <a:t>IFC acts and invests as a </a:t>
            </a:r>
            <a:r>
              <a:rPr lang="en-US" sz="1800" b="0" u="sng" dirty="0">
                <a:ea typeface="ＭＳ Ｐゴシック" charset="0"/>
                <a:cs typeface="Arial" panose="020B0604020202020204" pitchFamily="34" charset="0"/>
              </a:rPr>
              <a:t>co-sponsor</a:t>
            </a:r>
            <a:r>
              <a:rPr lang="en-US" sz="1800" b="0" dirty="0">
                <a:ea typeface="ＭＳ Ｐゴシック" charset="0"/>
                <a:cs typeface="Arial" panose="020B0604020202020204" pitchFamily="34" charset="0"/>
              </a:rPr>
              <a:t> of a specific and </a:t>
            </a:r>
            <a:r>
              <a:rPr lang="en-US" sz="1800" b="0" u="sng" dirty="0">
                <a:ea typeface="ＭＳ Ｐゴシック" charset="0"/>
                <a:cs typeface="Arial" panose="020B0604020202020204" pitchFamily="34" charset="0"/>
              </a:rPr>
              <a:t>well-defined project </a:t>
            </a:r>
            <a:r>
              <a:rPr lang="en-US" sz="1800" b="0" dirty="0">
                <a:ea typeface="ＭＳ Ｐゴシック" charset="0"/>
                <a:cs typeface="Arial" panose="020B0604020202020204" pitchFamily="34" charset="0"/>
              </a:rPr>
              <a:t>or</a:t>
            </a:r>
            <a:r>
              <a:rPr lang="en-US" sz="1800" b="0" u="sng" dirty="0">
                <a:ea typeface="ＭＳ Ｐゴシック" charset="0"/>
                <a:cs typeface="Arial" panose="020B0604020202020204" pitchFamily="34" charset="0"/>
              </a:rPr>
              <a:t> pilot </a:t>
            </a:r>
            <a:r>
              <a:rPr lang="en-US" sz="1800" b="0" dirty="0">
                <a:ea typeface="ＭＳ Ｐゴシック" charset="0"/>
                <a:cs typeface="Arial" panose="020B0604020202020204" pitchFamily="34" charset="0"/>
              </a:rPr>
              <a:t>of a project that would be scaled if successful and as such can secure certain rights for the mainstream financing. IFC typically enters a </a:t>
            </a:r>
            <a:r>
              <a:rPr lang="en-US" sz="1800" b="0" u="sng" dirty="0">
                <a:ea typeface="ＭＳ Ｐゴシック" charset="0"/>
                <a:cs typeface="Arial" panose="020B0604020202020204" pitchFamily="34" charset="0"/>
              </a:rPr>
              <a:t>Joint Development Agreement (JDA).</a:t>
            </a:r>
          </a:p>
        </p:txBody>
      </p:sp>
      <p:sp>
        <p:nvSpPr>
          <p:cNvPr id="6" name="Rectangle 5">
            <a:extLst>
              <a:ext uri="{FF2B5EF4-FFF2-40B4-BE49-F238E27FC236}">
                <a16:creationId xmlns:a16="http://schemas.microsoft.com/office/drawing/2014/main" id="{A0106109-45D8-B4D7-82B9-61E5B635ACA3}"/>
              </a:ext>
            </a:extLst>
          </p:cNvPr>
          <p:cNvSpPr/>
          <p:nvPr/>
        </p:nvSpPr>
        <p:spPr>
          <a:xfrm>
            <a:off x="649850" y="1417627"/>
            <a:ext cx="8659403" cy="340587"/>
          </a:xfrm>
          <a:prstGeom prst="rect">
            <a:avLst/>
          </a:prstGeom>
          <a:solidFill>
            <a:srgbClr val="00B0F0"/>
          </a:solidFill>
          <a:ln w="9525"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panose="020B0604020202020204" pitchFamily="34" charset="0"/>
                <a:ea typeface="ＭＳ Ｐゴシック"/>
                <a:cs typeface="Arial" panose="020B0604020202020204" pitchFamily="34" charset="0"/>
              </a:rPr>
              <a:t>Co-Development</a:t>
            </a:r>
          </a:p>
        </p:txBody>
      </p:sp>
      <p:sp>
        <p:nvSpPr>
          <p:cNvPr id="7" name="TextBox 6">
            <a:extLst>
              <a:ext uri="{FF2B5EF4-FFF2-40B4-BE49-F238E27FC236}">
                <a16:creationId xmlns:a16="http://schemas.microsoft.com/office/drawing/2014/main" id="{0688432C-A178-FAEE-91BF-E5770E3FA9EB}"/>
              </a:ext>
            </a:extLst>
          </p:cNvPr>
          <p:cNvSpPr txBox="1">
            <a:spLocks/>
          </p:cNvSpPr>
          <p:nvPr/>
        </p:nvSpPr>
        <p:spPr>
          <a:xfrm>
            <a:off x="649850" y="4571965"/>
            <a:ext cx="8659403" cy="1107996"/>
          </a:xfrm>
          <a:prstGeom prst="rect">
            <a:avLst/>
          </a:prstGeom>
        </p:spPr>
        <p:txBody>
          <a:bodyPr vert="horz" wrap="square" lIns="0" tIns="0" rIns="0" bIns="0" rtlCol="0" anchor="t" anchorCtr="0">
            <a:spAutoFit/>
          </a:bodyPr>
          <a:lstStyle>
            <a:lvl1pPr marL="0" lvl="0" indent="0" defTabSz="1218026" eaLnBrk="1" latinLnBrk="0" hangingPunct="1">
              <a:buClr>
                <a:schemeClr val="tx2"/>
              </a:buClr>
              <a:buSzPct val="100000"/>
              <a:defRPr lang="x-none" sz="1600" baseline="0">
                <a:latin typeface="+mn-lt"/>
              </a:defRPr>
            </a:lvl1pPr>
            <a:lvl2pPr marL="193675" lvl="1" indent="-192088" defTabSz="1218026" eaLnBrk="1" latinLnBrk="0" hangingPunct="1">
              <a:buClr>
                <a:schemeClr val="tx2"/>
              </a:buClr>
              <a:buSzPct val="125000"/>
              <a:buFont typeface="Arial" panose="020B0604020202020204" pitchFamily="34" charset="0"/>
              <a:buChar char="▪"/>
              <a:defRPr lang="x-none" sz="1600" baseline="0">
                <a:latin typeface="+mn-lt"/>
              </a:defRPr>
            </a:lvl2pPr>
            <a:lvl3pPr marL="457200" lvl="2" indent="-265176" defTabSz="1218026" eaLnBrk="1" latinLnBrk="0" hangingPunct="1">
              <a:buClr>
                <a:schemeClr val="tx2"/>
              </a:buClr>
              <a:buSzPct val="120000"/>
              <a:buFont typeface="Arial" panose="020B0604020202020204" pitchFamily="34" charset="0"/>
              <a:buChar char="–"/>
              <a:defRPr lang="x-none" sz="1600" baseline="0">
                <a:latin typeface="+mn-lt"/>
              </a:defRPr>
            </a:lvl3pPr>
            <a:lvl4pPr marL="612648" lvl="3" indent="-155448" defTabSz="1218026" eaLnBrk="1" latinLnBrk="0" hangingPunct="1">
              <a:buClr>
                <a:schemeClr val="tx2"/>
              </a:buClr>
              <a:buSzPct val="120000"/>
              <a:buFont typeface="Arial" panose="020B0604020202020204" pitchFamily="34" charset="0"/>
              <a:buChar char="▫"/>
              <a:defRPr lang="x-none" sz="1600" baseline="0">
                <a:latin typeface="+mn-lt"/>
              </a:defRPr>
            </a:lvl4pPr>
            <a:lvl5pPr marL="749808" lvl="4" indent="-128016" defTabSz="1218026" eaLnBrk="1" latinLnBrk="0" hangingPunct="1">
              <a:buClr>
                <a:schemeClr val="tx2"/>
              </a:buClr>
              <a:buSzPct val="89000"/>
              <a:buFont typeface="Arial" panose="020B0604020202020204" pitchFamily="34" charset="0"/>
              <a:buChar char="-"/>
              <a:defRPr lang="x-none" sz="1600" baseline="0">
                <a:latin typeface="+mn-lt"/>
              </a:defRPr>
            </a:lvl5pPr>
            <a:lvl6pPr marL="1020030" indent="-177089" defTabSz="1218026" fontAlgn="base">
              <a:spcBef>
                <a:spcPct val="0"/>
              </a:spcBef>
              <a:spcAft>
                <a:spcPct val="0"/>
              </a:spcAft>
              <a:buClr>
                <a:schemeClr val="tx2"/>
              </a:buClr>
              <a:buSzPct val="89000"/>
              <a:buFont typeface="Arial" charset="0"/>
              <a:buChar char="-"/>
              <a:defRPr lang="x-none" sz="2176" baseline="0">
                <a:latin typeface="+mn-lt"/>
              </a:defRPr>
            </a:lvl6pPr>
            <a:lvl7pPr marL="1020030" indent="-177089" defTabSz="1218026" fontAlgn="base">
              <a:spcBef>
                <a:spcPct val="0"/>
              </a:spcBef>
              <a:spcAft>
                <a:spcPct val="0"/>
              </a:spcAft>
              <a:buClr>
                <a:schemeClr val="tx2"/>
              </a:buClr>
              <a:buSzPct val="89000"/>
              <a:buFont typeface="Arial" charset="0"/>
              <a:buChar char="-"/>
              <a:defRPr lang="x-none" sz="2176" baseline="0">
                <a:latin typeface="+mn-lt"/>
              </a:defRPr>
            </a:lvl7pPr>
            <a:lvl8pPr marL="1020030" indent="-177089" defTabSz="1218026" fontAlgn="base">
              <a:spcBef>
                <a:spcPct val="0"/>
              </a:spcBef>
              <a:spcAft>
                <a:spcPct val="0"/>
              </a:spcAft>
              <a:buClr>
                <a:schemeClr val="tx2"/>
              </a:buClr>
              <a:buSzPct val="89000"/>
              <a:buFont typeface="Arial" charset="0"/>
              <a:buChar char="-"/>
              <a:defRPr lang="x-none" sz="2176" baseline="0">
                <a:latin typeface="+mn-lt"/>
              </a:defRPr>
            </a:lvl8pPr>
            <a:lvl9pPr marL="1020030" indent="-177089" defTabSz="1218026" fontAlgn="base">
              <a:spcBef>
                <a:spcPct val="0"/>
              </a:spcBef>
              <a:spcAft>
                <a:spcPct val="0"/>
              </a:spcAft>
              <a:buClr>
                <a:schemeClr val="tx2"/>
              </a:buClr>
              <a:buSzPct val="89000"/>
              <a:buFont typeface="Arial" charset="0"/>
              <a:buChar char="-"/>
              <a:defRPr lang="x-none" sz="2176" baseline="0">
                <a:latin typeface="+mn-lt"/>
              </a:defRPr>
            </a:lvl9pPr>
          </a:lstStyle>
          <a:p>
            <a:pPr algn="just" fontAlgn="base">
              <a:spcBef>
                <a:spcPct val="0"/>
              </a:spcBef>
              <a:spcAft>
                <a:spcPct val="0"/>
              </a:spcAft>
              <a:buClr>
                <a:srgbClr val="002F54"/>
              </a:buClr>
            </a:pPr>
            <a:r>
              <a:rPr lang="en-US" sz="1800" b="0" u="sng" dirty="0">
                <a:ea typeface="ＭＳ Ｐゴシック" charset="0"/>
                <a:cs typeface="Arial" panose="020B0604020202020204" pitchFamily="34" charset="0"/>
              </a:rPr>
              <a:t>Lighter touch </a:t>
            </a:r>
            <a:r>
              <a:rPr lang="en-US" sz="1800" b="0" dirty="0">
                <a:ea typeface="ＭＳ Ｐゴシック" charset="0"/>
                <a:cs typeface="Arial" panose="020B0604020202020204" pitchFamily="34" charset="0"/>
              </a:rPr>
              <a:t>approach to enable IFC to cost-share specific </a:t>
            </a:r>
            <a:r>
              <a:rPr lang="en-US" sz="1800" b="0" u="sng" dirty="0">
                <a:ea typeface="ＭＳ Ｐゴシック" charset="0"/>
                <a:cs typeface="Arial" panose="020B0604020202020204" pitchFamily="34" charset="0"/>
              </a:rPr>
              <a:t>limited scope </a:t>
            </a:r>
            <a:r>
              <a:rPr lang="en-US" sz="1800" b="0" dirty="0">
                <a:ea typeface="ＭＳ Ｐゴシック" charset="0"/>
                <a:cs typeface="Arial" panose="020B0604020202020204" pitchFamily="34" charset="0"/>
              </a:rPr>
              <a:t>studies/activities in coordination with other prospective investors to </a:t>
            </a:r>
            <a:r>
              <a:rPr lang="en-US" sz="1800" b="0" u="sng" dirty="0">
                <a:ea typeface="ＭＳ Ｐゴシック" charset="0"/>
                <a:cs typeface="Arial" panose="020B0604020202020204" pitchFamily="34" charset="0"/>
              </a:rPr>
              <a:t>assess potential project(s) </a:t>
            </a:r>
            <a:r>
              <a:rPr lang="en-US" sz="1800" b="0" dirty="0">
                <a:ea typeface="ＭＳ Ｐゴシック" charset="0"/>
                <a:cs typeface="Arial" panose="020B0604020202020204" pitchFamily="34" charset="0"/>
              </a:rPr>
              <a:t>in return for certain future co-investment rights. IFC typically uses a </a:t>
            </a:r>
            <a:r>
              <a:rPr lang="en-US" sz="1800" b="0" u="sng" dirty="0">
                <a:ea typeface="ＭＳ Ｐゴシック" charset="0"/>
                <a:cs typeface="Arial" panose="020B0604020202020204" pitchFamily="34" charset="0"/>
              </a:rPr>
              <a:t>Collaboration or Letter Agreement</a:t>
            </a:r>
            <a:r>
              <a:rPr lang="en-US" sz="1800" b="0" dirty="0">
                <a:ea typeface="ＭＳ Ｐゴシック" charset="0"/>
                <a:cs typeface="Arial" panose="020B0604020202020204" pitchFamily="34" charset="0"/>
              </a:rPr>
              <a:t>.</a:t>
            </a:r>
          </a:p>
        </p:txBody>
      </p:sp>
      <p:pic>
        <p:nvPicPr>
          <p:cNvPr id="8" name="Graphic 7" descr="Group brainstorm">
            <a:extLst>
              <a:ext uri="{FF2B5EF4-FFF2-40B4-BE49-F238E27FC236}">
                <a16:creationId xmlns:a16="http://schemas.microsoft.com/office/drawing/2014/main" id="{628ADF70-1BF4-CE79-369F-75C0D7E6CA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97029" y="3911839"/>
            <a:ext cx="1629661" cy="1629661"/>
          </a:xfrm>
          <a:prstGeom prst="rect">
            <a:avLst/>
          </a:prstGeom>
        </p:spPr>
      </p:pic>
      <p:pic>
        <p:nvPicPr>
          <p:cNvPr id="9" name="Graphic 8" descr="Handshake">
            <a:extLst>
              <a:ext uri="{FF2B5EF4-FFF2-40B4-BE49-F238E27FC236}">
                <a16:creationId xmlns:a16="http://schemas.microsoft.com/office/drawing/2014/main" id="{E5AC9E9D-966C-5667-9593-F369AC05BDA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44041" y="1515864"/>
            <a:ext cx="1805214" cy="1805214"/>
          </a:xfrm>
          <a:prstGeom prst="rect">
            <a:avLst/>
          </a:prstGeom>
        </p:spPr>
      </p:pic>
      <p:sp>
        <p:nvSpPr>
          <p:cNvPr id="11" name="Rectangle 10">
            <a:extLst>
              <a:ext uri="{FF2B5EF4-FFF2-40B4-BE49-F238E27FC236}">
                <a16:creationId xmlns:a16="http://schemas.microsoft.com/office/drawing/2014/main" id="{5BCB327D-25B3-F4A3-3BAA-85534FC349AB}"/>
              </a:ext>
            </a:extLst>
          </p:cNvPr>
          <p:cNvSpPr/>
          <p:nvPr/>
        </p:nvSpPr>
        <p:spPr>
          <a:xfrm>
            <a:off x="649851" y="3911839"/>
            <a:ext cx="8659402" cy="365447"/>
          </a:xfrm>
          <a:prstGeom prst="rect">
            <a:avLst/>
          </a:prstGeom>
          <a:solidFill>
            <a:srgbClr val="00B0F0"/>
          </a:solidFill>
          <a:ln w="9525"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Arial" panose="020B0604020202020204" pitchFamily="34" charset="0"/>
                <a:ea typeface="ＭＳ Ｐゴシック"/>
                <a:cs typeface="Arial" panose="020B0604020202020204" pitchFamily="34" charset="0"/>
              </a:rPr>
              <a:t>Collaboration</a:t>
            </a:r>
          </a:p>
        </p:txBody>
      </p:sp>
      <p:sp>
        <p:nvSpPr>
          <p:cNvPr id="14" name="Content Placeholder 5">
            <a:extLst>
              <a:ext uri="{FF2B5EF4-FFF2-40B4-BE49-F238E27FC236}">
                <a16:creationId xmlns:a16="http://schemas.microsoft.com/office/drawing/2014/main" id="{363F65D1-AE9D-7D63-62A3-1566FF6B4358}"/>
              </a:ext>
            </a:extLst>
          </p:cNvPr>
          <p:cNvSpPr txBox="1">
            <a:spLocks/>
          </p:cNvSpPr>
          <p:nvPr/>
        </p:nvSpPr>
        <p:spPr>
          <a:xfrm>
            <a:off x="649850" y="1001826"/>
            <a:ext cx="11640311" cy="3374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91EB16F2-CE7E-C393-8B2C-FDC05EC0F1DC}"/>
              </a:ext>
            </a:extLst>
          </p:cNvPr>
          <p:cNvSpPr txBox="1">
            <a:spLocks/>
          </p:cNvSpPr>
          <p:nvPr/>
        </p:nvSpPr>
        <p:spPr>
          <a:xfrm>
            <a:off x="355435" y="140021"/>
            <a:ext cx="11640312" cy="39305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solidFill>
                  <a:srgbClr val="03336D"/>
                </a:solidFill>
                <a:latin typeface="Arial" panose="020B0604020202020204" pitchFamily="34" charset="0"/>
                <a:cs typeface="Arial" panose="020B0604020202020204" pitchFamily="34" charset="0"/>
              </a:rPr>
              <a:t>IFC’S UPSTREAM – PRE-INVESTMENT SUPPORT</a:t>
            </a:r>
          </a:p>
        </p:txBody>
      </p:sp>
      <p:sp>
        <p:nvSpPr>
          <p:cNvPr id="12" name="TextBox 11">
            <a:extLst>
              <a:ext uri="{FF2B5EF4-FFF2-40B4-BE49-F238E27FC236}">
                <a16:creationId xmlns:a16="http://schemas.microsoft.com/office/drawing/2014/main" id="{9C541514-C8D7-CD03-1A8C-2BE536038491}"/>
              </a:ext>
            </a:extLst>
          </p:cNvPr>
          <p:cNvSpPr txBox="1"/>
          <p:nvPr/>
        </p:nvSpPr>
        <p:spPr>
          <a:xfrm>
            <a:off x="260855" y="413293"/>
            <a:ext cx="11206909" cy="369332"/>
          </a:xfrm>
          <a:prstGeom prst="rect">
            <a:avLst/>
          </a:prstGeom>
          <a:noFill/>
        </p:spPr>
        <p:txBody>
          <a:bodyPr wrap="square">
            <a:spAutoFit/>
          </a:bodyPr>
          <a:lstStyle/>
          <a:p>
            <a:r>
              <a:rPr lang="en-US" i="1" dirty="0">
                <a:solidFill>
                  <a:srgbClr val="7F7F7F"/>
                </a:solidFill>
                <a:latin typeface="Arial" panose="020B0604020202020204" pitchFamily="34" charset="0"/>
                <a:cs typeface="Arial" panose="020B0604020202020204" pitchFamily="34" charset="0"/>
              </a:rPr>
              <a:t>IFC has developed specialized tools to crystalize investments </a:t>
            </a:r>
          </a:p>
        </p:txBody>
      </p:sp>
      <p:pic>
        <p:nvPicPr>
          <p:cNvPr id="2" name="Picture 1">
            <a:extLst>
              <a:ext uri="{FF2B5EF4-FFF2-40B4-BE49-F238E27FC236}">
                <a16:creationId xmlns:a16="http://schemas.microsoft.com/office/drawing/2014/main" id="{F08A2F68-7433-8ACE-2D63-362A091CF61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02064" y="6401145"/>
            <a:ext cx="1793683" cy="456855"/>
          </a:xfrm>
          <a:prstGeom prst="rect">
            <a:avLst/>
          </a:prstGeom>
        </p:spPr>
      </p:pic>
    </p:spTree>
    <p:extLst>
      <p:ext uri="{BB962C8B-B14F-4D97-AF65-F5344CB8AC3E}">
        <p14:creationId xmlns:p14="http://schemas.microsoft.com/office/powerpoint/2010/main" val="2150137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Picture 123">
            <a:extLst>
              <a:ext uri="{FF2B5EF4-FFF2-40B4-BE49-F238E27FC236}">
                <a16:creationId xmlns:a16="http://schemas.microsoft.com/office/drawing/2014/main" id="{84F24D87-5864-4CD9-A19F-238F1AC4B791}"/>
              </a:ext>
            </a:extLst>
          </p:cNvPr>
          <p:cNvPicPr>
            <a:picLocks noChangeAspect="1"/>
          </p:cNvPicPr>
          <p:nvPr/>
        </p:nvPicPr>
        <p:blipFill>
          <a:blip r:embed="rId2"/>
          <a:stretch>
            <a:fillRect/>
          </a:stretch>
        </p:blipFill>
        <p:spPr>
          <a:xfrm>
            <a:off x="203705" y="1108311"/>
            <a:ext cx="11784589" cy="4773582"/>
          </a:xfrm>
          <a:prstGeom prst="rect">
            <a:avLst/>
          </a:prstGeom>
        </p:spPr>
      </p:pic>
      <p:sp>
        <p:nvSpPr>
          <p:cNvPr id="128" name="Title 1">
            <a:extLst>
              <a:ext uri="{FF2B5EF4-FFF2-40B4-BE49-F238E27FC236}">
                <a16:creationId xmlns:a16="http://schemas.microsoft.com/office/drawing/2014/main" id="{2AA83CB4-52A0-4053-A1AD-5EBE11C33174}"/>
              </a:ext>
            </a:extLst>
          </p:cNvPr>
          <p:cNvSpPr>
            <a:spLocks noGrp="1"/>
          </p:cNvSpPr>
          <p:nvPr>
            <p:ph type="title"/>
          </p:nvPr>
        </p:nvSpPr>
        <p:spPr>
          <a:xfrm>
            <a:off x="355435" y="140021"/>
            <a:ext cx="11640312" cy="393050"/>
          </a:xfrm>
        </p:spPr>
        <p:txBody>
          <a:bodyPr wrap="square" lIns="0" tIns="0" rIns="0" bIns="0" anchor="t">
            <a:noAutofit/>
          </a:bodyPr>
          <a:lstStyle/>
          <a:p>
            <a:r>
              <a:rPr lang="en-US" sz="2200" b="1" dirty="0">
                <a:solidFill>
                  <a:srgbClr val="03336D"/>
                </a:solidFill>
                <a:latin typeface="Arial" panose="020B0604020202020204" pitchFamily="34" charset="0"/>
                <a:cs typeface="Arial" panose="020B0604020202020204" pitchFamily="34" charset="0"/>
              </a:rPr>
              <a:t>IFC’S VALUE ADD</a:t>
            </a:r>
          </a:p>
        </p:txBody>
      </p:sp>
      <p:sp>
        <p:nvSpPr>
          <p:cNvPr id="130" name="TextBox 129">
            <a:extLst>
              <a:ext uri="{FF2B5EF4-FFF2-40B4-BE49-F238E27FC236}">
                <a16:creationId xmlns:a16="http://schemas.microsoft.com/office/drawing/2014/main" id="{7826C879-D602-4446-A53D-3A489E0E16DB}"/>
              </a:ext>
            </a:extLst>
          </p:cNvPr>
          <p:cNvSpPr txBox="1"/>
          <p:nvPr/>
        </p:nvSpPr>
        <p:spPr>
          <a:xfrm>
            <a:off x="260855" y="413293"/>
            <a:ext cx="11206909" cy="369332"/>
          </a:xfrm>
          <a:prstGeom prst="rect">
            <a:avLst/>
          </a:prstGeom>
          <a:noFill/>
        </p:spPr>
        <p:txBody>
          <a:bodyPr wrap="square">
            <a:spAutoFit/>
          </a:bodyPr>
          <a:lstStyle/>
          <a:p>
            <a:r>
              <a:rPr lang="en-GB" i="1" dirty="0">
                <a:solidFill>
                  <a:srgbClr val="7F7F7F"/>
                </a:solidFill>
                <a:latin typeface="Arial" panose="020B0604020202020204" pitchFamily="34" charset="0"/>
                <a:cs typeface="Arial" panose="020B0604020202020204" pitchFamily="34" charset="0"/>
              </a:rPr>
              <a:t>A strong, long-term strategic partner supporting companies’ expansion in emerging markets</a:t>
            </a:r>
          </a:p>
        </p:txBody>
      </p:sp>
      <p:sp>
        <p:nvSpPr>
          <p:cNvPr id="4" name="Slide Number Placeholder 3">
            <a:extLst>
              <a:ext uri="{FF2B5EF4-FFF2-40B4-BE49-F238E27FC236}">
                <a16:creationId xmlns:a16="http://schemas.microsoft.com/office/drawing/2014/main" id="{46B9A4FC-462B-1A71-03F8-C587EB9DA666}"/>
              </a:ext>
            </a:extLst>
          </p:cNvPr>
          <p:cNvSpPr>
            <a:spLocks noGrp="1"/>
          </p:cNvSpPr>
          <p:nvPr>
            <p:ph type="sldNum" sz="quarter" idx="10"/>
          </p:nvPr>
        </p:nvSpPr>
        <p:spPr/>
        <p:txBody>
          <a:bodyPr/>
          <a:lstStyle/>
          <a:p>
            <a:pPr>
              <a:defRPr/>
            </a:pPr>
            <a:fld id="{FD782E16-99D3-D743-B442-BEC2B47D5716}" type="slidenum">
              <a:rPr lang="en-US" sz="1100">
                <a:solidFill>
                  <a:srgbClr val="7E7E7E"/>
                </a:solidFill>
                <a:latin typeface="Calibri Light" panose="020F0302020204030204" pitchFamily="34" charset="0"/>
                <a:cs typeface="Calibri Light" panose="020F0302020204030204" pitchFamily="34" charset="0"/>
              </a:rPr>
              <a:pPr>
                <a:defRPr/>
              </a:pPr>
              <a:t>7</a:t>
            </a:fld>
            <a:endParaRPr lang="en-US" sz="1100" dirty="0">
              <a:solidFill>
                <a:srgbClr val="7E7E7E"/>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729959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CDDE6-2186-4AA7-B3A6-00996BE6E937}"/>
              </a:ext>
            </a:extLst>
          </p:cNvPr>
          <p:cNvSpPr>
            <a:spLocks noGrp="1"/>
          </p:cNvSpPr>
          <p:nvPr>
            <p:ph type="title"/>
          </p:nvPr>
        </p:nvSpPr>
        <p:spPr/>
        <p:txBody>
          <a:bodyPr/>
          <a:lstStyle/>
          <a:p>
            <a:r>
              <a:rPr lang="en-US" dirty="0"/>
              <a:t>What We Do: Financing Alternatives</a:t>
            </a:r>
          </a:p>
        </p:txBody>
      </p:sp>
      <p:sp>
        <p:nvSpPr>
          <p:cNvPr id="7" name="Rectangle 6">
            <a:extLst>
              <a:ext uri="{FF2B5EF4-FFF2-40B4-BE49-F238E27FC236}">
                <a16:creationId xmlns:a16="http://schemas.microsoft.com/office/drawing/2014/main" id="{C105DB07-8943-4406-BB3D-C5152A86BA91}"/>
              </a:ext>
            </a:extLst>
          </p:cNvPr>
          <p:cNvSpPr/>
          <p:nvPr/>
        </p:nvSpPr>
        <p:spPr bwMode="auto">
          <a:xfrm>
            <a:off x="273377" y="1724924"/>
            <a:ext cx="2287209" cy="4437107"/>
          </a:xfrm>
          <a:prstGeom prst="rect">
            <a:avLst/>
          </a:prstGeom>
          <a:solidFill>
            <a:schemeClr val="bg1">
              <a:lumMod val="95000"/>
            </a:schemeClr>
          </a:solidFill>
          <a:ln w="9525">
            <a:noFill/>
            <a:round/>
            <a:headEnd/>
            <a:tailEnd/>
          </a:ln>
        </p:spPr>
        <p:txBody>
          <a:bodyPr/>
          <a:lstStyle/>
          <a:p>
            <a:pPr marL="2286" lvl="1" defTabSz="457200" fontAlgn="auto">
              <a:spcBef>
                <a:spcPts val="600"/>
              </a:spcBef>
              <a:spcAft>
                <a:spcPts val="0"/>
              </a:spcAft>
            </a:pPr>
            <a:r>
              <a:rPr lang="en-US" sz="1050" kern="0" dirty="0">
                <a:latin typeface="+mn-lt"/>
                <a:ea typeface="+mn-ea"/>
                <a:cs typeface="Times New Roman" pitchFamily="18" charset="0"/>
              </a:rPr>
              <a:t>Senior debt with a tenor of 6-8 years and grace period of 1-2 years</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IFC to commit to the financing package post due diligence and internal processing</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IFC to syndicate/mobilize from other investors including other IFI and DFIs in its network, providing access to a diversified lender base</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The IFC Tranche and potentially other IFI / DFI funds may have a longer maturity than the traditional commercial lenders (up to 1-2 years)</a:t>
            </a:r>
          </a:p>
        </p:txBody>
      </p:sp>
      <p:sp>
        <p:nvSpPr>
          <p:cNvPr id="8" name="Rectangle 7">
            <a:extLst>
              <a:ext uri="{FF2B5EF4-FFF2-40B4-BE49-F238E27FC236}">
                <a16:creationId xmlns:a16="http://schemas.microsoft.com/office/drawing/2014/main" id="{78AD0FF2-C889-4E59-B40B-090DE3E403CF}"/>
              </a:ext>
            </a:extLst>
          </p:cNvPr>
          <p:cNvSpPr/>
          <p:nvPr/>
        </p:nvSpPr>
        <p:spPr bwMode="auto">
          <a:xfrm>
            <a:off x="2613418" y="1724924"/>
            <a:ext cx="2287208" cy="4437108"/>
          </a:xfrm>
          <a:prstGeom prst="rect">
            <a:avLst/>
          </a:prstGeom>
          <a:solidFill>
            <a:schemeClr val="bg1">
              <a:lumMod val="95000"/>
            </a:schemeClr>
          </a:solidFill>
          <a:ln w="9525">
            <a:noFill/>
            <a:round/>
            <a:headEnd/>
            <a:tailEnd/>
          </a:ln>
        </p:spPr>
        <p:txBody>
          <a:bodyPr/>
          <a:lstStyle/>
          <a:p>
            <a:pPr marL="2286" lvl="1" defTabSz="457200" fontAlgn="auto">
              <a:spcBef>
                <a:spcPts val="600"/>
              </a:spcBef>
              <a:spcAft>
                <a:spcPts val="0"/>
              </a:spcAft>
            </a:pPr>
            <a:r>
              <a:rPr lang="en-US" sz="1050" kern="0" dirty="0">
                <a:latin typeface="+mn-lt"/>
                <a:ea typeface="+mn-ea"/>
                <a:cs typeface="Times New Roman" pitchFamily="18" charset="0"/>
              </a:rPr>
              <a:t>Corporate loans / bonds which incentivize achievement of beyond-compliance sustainability KPIs</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As the Sustainability Coordinator, IFC will help determine the most appropriate KPIs for the financing, including threshold and timing (for example GHG emissions reduction)</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IFC will help to develop the Sustainability-Linked Financing Framework (“SLFF”) describing the KPIs  </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IFC will also coordinate the review of the SLFF by Second Opinion Providers1</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The use of proceeds is not prescribed, however, IFC would require some of the proceeds to be used towards new capex; some instruments use SDG KPI’s or ESG KPIs or third-party sustainability ratings</a:t>
            </a:r>
          </a:p>
        </p:txBody>
      </p:sp>
      <p:sp>
        <p:nvSpPr>
          <p:cNvPr id="9" name="Rectangle 8">
            <a:extLst>
              <a:ext uri="{FF2B5EF4-FFF2-40B4-BE49-F238E27FC236}">
                <a16:creationId xmlns:a16="http://schemas.microsoft.com/office/drawing/2014/main" id="{950E7AD4-B473-425E-8534-3A5CDFF66229}"/>
              </a:ext>
            </a:extLst>
          </p:cNvPr>
          <p:cNvSpPr/>
          <p:nvPr/>
        </p:nvSpPr>
        <p:spPr bwMode="auto">
          <a:xfrm>
            <a:off x="4951818" y="1724924"/>
            <a:ext cx="2287092" cy="4437107"/>
          </a:xfrm>
          <a:prstGeom prst="rect">
            <a:avLst/>
          </a:prstGeom>
          <a:solidFill>
            <a:schemeClr val="bg1">
              <a:lumMod val="95000"/>
            </a:schemeClr>
          </a:solidFill>
          <a:ln w="9525">
            <a:noFill/>
            <a:round/>
            <a:headEnd/>
            <a:tailEnd/>
          </a:ln>
        </p:spPr>
        <p:txBody>
          <a:bodyPr/>
          <a:lstStyle/>
          <a:p>
            <a:pPr marL="2286" lvl="1" defTabSz="457200" fontAlgn="auto">
              <a:spcBef>
                <a:spcPts val="600"/>
              </a:spcBef>
              <a:spcAft>
                <a:spcPts val="0"/>
              </a:spcAft>
            </a:pPr>
            <a:r>
              <a:rPr lang="en-US" sz="1050" kern="0" dirty="0">
                <a:latin typeface="+mn-lt"/>
                <a:ea typeface="+mn-ea"/>
                <a:cs typeface="Times New Roman" pitchFamily="18" charset="0"/>
              </a:rPr>
              <a:t>Green Loan / Bond with proceeds earmarked for activities that promote climate purpose</a:t>
            </a:r>
          </a:p>
          <a:p>
            <a:pPr marL="173736" lvl="1" indent="-171450" defTabSz="457200" fontAlgn="auto">
              <a:spcBef>
                <a:spcPts val="600"/>
              </a:spcBef>
              <a:spcAft>
                <a:spcPts val="0"/>
              </a:spcAft>
              <a:buFont typeface="Wingdings" panose="05000000000000000000" pitchFamily="2" charset="2"/>
              <a:buChar char="ü"/>
            </a:pPr>
            <a:r>
              <a:rPr lang="en-US" sz="1050" b="0" kern="0">
                <a:latin typeface="+mn-lt"/>
                <a:ea typeface="+mn-ea"/>
                <a:cs typeface="Times New Roman" pitchFamily="18" charset="0"/>
              </a:rPr>
              <a:t>The Company </a:t>
            </a:r>
            <a:r>
              <a:rPr lang="en-US" sz="1050" b="0" kern="0" dirty="0">
                <a:latin typeface="+mn-lt"/>
                <a:ea typeface="+mn-ea"/>
                <a:cs typeface="Times New Roman" pitchFamily="18" charset="0"/>
              </a:rPr>
              <a:t>to work with IFC to identify activities for which the proceeds from the bond will be used for greening assets. </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IFC to help with the green bond process, including provision of technical support such as tools to measure and report impact and necessary training. </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The issuance can be via private placement or a public bond. In case of a public issuance, the minimum issue size would be US$300m and the issuer would need to undergo a ratings process. </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IFC has in-depth knowledge of impact investors who participate in Green Bonds and can catalyze such investors along with it</a:t>
            </a:r>
          </a:p>
          <a:p>
            <a:pPr lvl="2"/>
            <a:endParaRPr lang="en-US" dirty="0"/>
          </a:p>
        </p:txBody>
      </p:sp>
      <p:sp>
        <p:nvSpPr>
          <p:cNvPr id="10" name="TextBox 9">
            <a:extLst>
              <a:ext uri="{FF2B5EF4-FFF2-40B4-BE49-F238E27FC236}">
                <a16:creationId xmlns:a16="http://schemas.microsoft.com/office/drawing/2014/main" id="{6B530256-615D-4B1C-9814-40A20A80DC9A}"/>
              </a:ext>
            </a:extLst>
          </p:cNvPr>
          <p:cNvSpPr txBox="1"/>
          <p:nvPr/>
        </p:nvSpPr>
        <p:spPr>
          <a:xfrm>
            <a:off x="273377" y="6166233"/>
            <a:ext cx="9413549" cy="461665"/>
          </a:xfrm>
          <a:prstGeom prst="rect">
            <a:avLst/>
          </a:prstGeom>
          <a:noFill/>
        </p:spPr>
        <p:txBody>
          <a:bodyPr wrap="square" rtlCol="0">
            <a:spAutoFit/>
          </a:bodyPr>
          <a:lstStyle>
            <a:defPPr>
              <a:defRPr lang="en-US"/>
            </a:defPPr>
            <a:lvl1pPr marL="228600" indent="-228600">
              <a:buAutoNum type="arabicPeriod"/>
              <a:defRPr sz="800" b="0" i="1">
                <a:solidFill>
                  <a:schemeClr val="bg1">
                    <a:lumMod val="50000"/>
                  </a:schemeClr>
                </a:solidFill>
                <a:latin typeface="+mn-lt"/>
              </a:defRPr>
            </a:lvl1pPr>
            <a:lvl2pPr marL="628650" lvl="1" indent="-171450" defTabSz="457200" fontAlgn="auto">
              <a:spcBef>
                <a:spcPts val="0"/>
              </a:spcBef>
              <a:spcAft>
                <a:spcPts val="0"/>
              </a:spcAft>
              <a:buFont typeface="Wingdings" panose="05000000000000000000" pitchFamily="2" charset="2"/>
              <a:buChar char="ü"/>
              <a:defRPr kumimoji="0" sz="1050" b="0" i="0" u="none" strike="noStrike" kern="0" cap="none" spc="0" normalizeH="0" baseline="0">
                <a:ln>
                  <a:noFill/>
                </a:ln>
                <a:solidFill>
                  <a:schemeClr val="bg1"/>
                </a:solidFill>
                <a:effectLst/>
                <a:uLnTx/>
                <a:uFillTx/>
                <a:latin typeface="+mn-lt"/>
                <a:ea typeface="+mn-ea"/>
                <a:cs typeface="Times New Roman" pitchFamily="18" charset="0"/>
              </a:defRPr>
            </a:lvl2pPr>
          </a:lstStyle>
          <a:p>
            <a:r>
              <a:rPr lang="en-US" dirty="0"/>
              <a:t>For loans, external verification is recommended. For bonds, pre-issuance Second Party opinion is recommended; but external verification of performance against KPIs is required</a:t>
            </a:r>
          </a:p>
          <a:p>
            <a:r>
              <a:rPr lang="en-US" dirty="0"/>
              <a:t>Depending on capex requirements, part of the financing can be structured in the form of green loan/bond and/ or sustainability linked loan/bond. IFC financing to be exclusively used in in emerging markets and at least partially for capital expenditure towards investment in machinery, process improvements, and maintenance capex.</a:t>
            </a:r>
          </a:p>
        </p:txBody>
      </p:sp>
      <p:sp>
        <p:nvSpPr>
          <p:cNvPr id="15" name="Freeform 5">
            <a:extLst>
              <a:ext uri="{FF2B5EF4-FFF2-40B4-BE49-F238E27FC236}">
                <a16:creationId xmlns:a16="http://schemas.microsoft.com/office/drawing/2014/main" id="{1A4D0374-16C0-4A51-B3ED-B5966E8D5077}"/>
              </a:ext>
            </a:extLst>
          </p:cNvPr>
          <p:cNvSpPr>
            <a:spLocks/>
          </p:cNvSpPr>
          <p:nvPr/>
        </p:nvSpPr>
        <p:spPr bwMode="auto">
          <a:xfrm>
            <a:off x="2613417" y="1224659"/>
            <a:ext cx="2287208" cy="438912"/>
          </a:xfrm>
          <a:custGeom>
            <a:avLst/>
            <a:gdLst>
              <a:gd name="T0" fmla="*/ 0 w 2904"/>
              <a:gd name="T1" fmla="*/ 2147483647 h 350"/>
              <a:gd name="T2" fmla="*/ 2147483647 w 2904"/>
              <a:gd name="T3" fmla="*/ 2147483647 h 350"/>
              <a:gd name="T4" fmla="*/ 2147483647 w 2904"/>
              <a:gd name="T5" fmla="*/ 0 h 350"/>
              <a:gd name="T6" fmla="*/ 0 w 2904"/>
              <a:gd name="T7" fmla="*/ 0 h 350"/>
              <a:gd name="T8" fmla="*/ 0 w 2904"/>
              <a:gd name="T9" fmla="*/ 2147483647 h 350"/>
              <a:gd name="T10" fmla="*/ 0 w 2904"/>
              <a:gd name="T11" fmla="*/ 2147483647 h 350"/>
              <a:gd name="T12" fmla="*/ 0 60000 65536"/>
              <a:gd name="T13" fmla="*/ 0 60000 65536"/>
              <a:gd name="T14" fmla="*/ 0 60000 65536"/>
              <a:gd name="T15" fmla="*/ 0 60000 65536"/>
              <a:gd name="T16" fmla="*/ 0 60000 65536"/>
              <a:gd name="T17" fmla="*/ 0 60000 65536"/>
              <a:gd name="T18" fmla="*/ 0 w 2904"/>
              <a:gd name="T19" fmla="*/ 0 h 350"/>
              <a:gd name="T20" fmla="*/ 2904 w 2904"/>
              <a:gd name="T21" fmla="*/ 350 h 350"/>
            </a:gdLst>
            <a:ahLst/>
            <a:cxnLst>
              <a:cxn ang="T12">
                <a:pos x="T0" y="T1"/>
              </a:cxn>
              <a:cxn ang="T13">
                <a:pos x="T2" y="T3"/>
              </a:cxn>
              <a:cxn ang="T14">
                <a:pos x="T4" y="T5"/>
              </a:cxn>
              <a:cxn ang="T15">
                <a:pos x="T6" y="T7"/>
              </a:cxn>
              <a:cxn ang="T16">
                <a:pos x="T8" y="T9"/>
              </a:cxn>
              <a:cxn ang="T17">
                <a:pos x="T10" y="T11"/>
              </a:cxn>
            </a:cxnLst>
            <a:rect l="T18" t="T19" r="T20" b="T21"/>
            <a:pathLst>
              <a:path w="2904" h="350">
                <a:moveTo>
                  <a:pt x="0" y="350"/>
                </a:moveTo>
                <a:lnTo>
                  <a:pt x="2904" y="350"/>
                </a:lnTo>
                <a:lnTo>
                  <a:pt x="2904" y="0"/>
                </a:lnTo>
                <a:lnTo>
                  <a:pt x="0" y="0"/>
                </a:lnTo>
                <a:lnTo>
                  <a:pt x="0" y="350"/>
                </a:lnTo>
                <a:close/>
              </a:path>
            </a:pathLst>
          </a:custGeom>
          <a:solidFill>
            <a:srgbClr val="789D4A"/>
          </a:solidFill>
          <a:ln w="9525">
            <a:noFill/>
            <a:round/>
            <a:headEnd/>
            <a:tailEn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0" dirty="0">
                <a:solidFill>
                  <a:sysClr val="window" lastClr="FFFFFF"/>
                </a:solidFill>
                <a:latin typeface="Arial"/>
                <a:ea typeface="MS PGothic" pitchFamily="34" charset="-128"/>
                <a:cs typeface="Arial" charset="0"/>
              </a:rPr>
              <a:t>Sustainability-Linked Financing</a:t>
            </a:r>
            <a:endParaRPr kumimoji="0" lang="en-US" sz="1100" b="1" i="0" u="none" strike="noStrike" kern="0" cap="none" spc="0" normalizeH="0" baseline="0" noProof="0" dirty="0">
              <a:ln>
                <a:noFill/>
              </a:ln>
              <a:solidFill>
                <a:sysClr val="window" lastClr="FFFFFF"/>
              </a:solidFill>
              <a:effectLst/>
              <a:uLnTx/>
              <a:uFillTx/>
              <a:latin typeface="Arial"/>
              <a:ea typeface="MS PGothic" pitchFamily="34" charset="-128"/>
              <a:cs typeface="Arial" charset="0"/>
            </a:endParaRPr>
          </a:p>
        </p:txBody>
      </p:sp>
      <p:sp>
        <p:nvSpPr>
          <p:cNvPr id="16" name="Freeform 4">
            <a:extLst>
              <a:ext uri="{FF2B5EF4-FFF2-40B4-BE49-F238E27FC236}">
                <a16:creationId xmlns:a16="http://schemas.microsoft.com/office/drawing/2014/main" id="{BF8F14CB-1287-4928-B0C9-9034D7C96CA7}"/>
              </a:ext>
            </a:extLst>
          </p:cNvPr>
          <p:cNvSpPr>
            <a:spLocks/>
          </p:cNvSpPr>
          <p:nvPr/>
        </p:nvSpPr>
        <p:spPr bwMode="auto">
          <a:xfrm>
            <a:off x="4951818" y="1224659"/>
            <a:ext cx="2287092" cy="438912"/>
          </a:xfrm>
          <a:custGeom>
            <a:avLst/>
            <a:gdLst>
              <a:gd name="T0" fmla="*/ 0 w 2904"/>
              <a:gd name="T1" fmla="*/ 2147483647 h 350"/>
              <a:gd name="T2" fmla="*/ 2147483647 w 2904"/>
              <a:gd name="T3" fmla="*/ 2147483647 h 350"/>
              <a:gd name="T4" fmla="*/ 2147483647 w 2904"/>
              <a:gd name="T5" fmla="*/ 0 h 350"/>
              <a:gd name="T6" fmla="*/ 0 w 2904"/>
              <a:gd name="T7" fmla="*/ 0 h 350"/>
              <a:gd name="T8" fmla="*/ 0 w 2904"/>
              <a:gd name="T9" fmla="*/ 2147483647 h 350"/>
              <a:gd name="T10" fmla="*/ 0 w 2904"/>
              <a:gd name="T11" fmla="*/ 2147483647 h 350"/>
              <a:gd name="T12" fmla="*/ 0 60000 65536"/>
              <a:gd name="T13" fmla="*/ 0 60000 65536"/>
              <a:gd name="T14" fmla="*/ 0 60000 65536"/>
              <a:gd name="T15" fmla="*/ 0 60000 65536"/>
              <a:gd name="T16" fmla="*/ 0 60000 65536"/>
              <a:gd name="T17" fmla="*/ 0 60000 65536"/>
              <a:gd name="T18" fmla="*/ 0 w 2904"/>
              <a:gd name="T19" fmla="*/ 0 h 350"/>
              <a:gd name="T20" fmla="*/ 2904 w 2904"/>
              <a:gd name="T21" fmla="*/ 350 h 350"/>
            </a:gdLst>
            <a:ahLst/>
            <a:cxnLst>
              <a:cxn ang="T12">
                <a:pos x="T0" y="T1"/>
              </a:cxn>
              <a:cxn ang="T13">
                <a:pos x="T2" y="T3"/>
              </a:cxn>
              <a:cxn ang="T14">
                <a:pos x="T4" y="T5"/>
              </a:cxn>
              <a:cxn ang="T15">
                <a:pos x="T6" y="T7"/>
              </a:cxn>
              <a:cxn ang="T16">
                <a:pos x="T8" y="T9"/>
              </a:cxn>
              <a:cxn ang="T17">
                <a:pos x="T10" y="T11"/>
              </a:cxn>
            </a:cxnLst>
            <a:rect l="T18" t="T19" r="T20" b="T21"/>
            <a:pathLst>
              <a:path w="2904" h="350">
                <a:moveTo>
                  <a:pt x="0" y="350"/>
                </a:moveTo>
                <a:lnTo>
                  <a:pt x="2904" y="350"/>
                </a:lnTo>
                <a:lnTo>
                  <a:pt x="2904" y="0"/>
                </a:lnTo>
                <a:lnTo>
                  <a:pt x="0" y="0"/>
                </a:lnTo>
                <a:lnTo>
                  <a:pt x="0" y="350"/>
                </a:lnTo>
                <a:close/>
              </a:path>
            </a:pathLst>
          </a:custGeom>
          <a:solidFill>
            <a:srgbClr val="E87722"/>
          </a:solidFill>
          <a:ln w="9525">
            <a:noFill/>
            <a:round/>
            <a:headEnd/>
            <a:tailEnd/>
          </a:ln>
        </p:spPr>
        <p:txBody>
          <a:bodyPr/>
          <a:lstStyle/>
          <a:p>
            <a:pPr marL="115888" marR="0" lvl="0" indent="-115888"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ysClr val="window" lastClr="FFFFFF"/>
                </a:solidFill>
                <a:effectLst/>
                <a:uLnTx/>
                <a:uFillTx/>
                <a:latin typeface="Arial"/>
                <a:ea typeface="MS PGothic" pitchFamily="34" charset="-128"/>
                <a:cs typeface="Arial" charset="0"/>
              </a:rPr>
              <a:t>Structuring a Green Loan/ Bond</a:t>
            </a:r>
          </a:p>
        </p:txBody>
      </p:sp>
      <p:sp>
        <p:nvSpPr>
          <p:cNvPr id="17" name="Freeform 2">
            <a:extLst>
              <a:ext uri="{FF2B5EF4-FFF2-40B4-BE49-F238E27FC236}">
                <a16:creationId xmlns:a16="http://schemas.microsoft.com/office/drawing/2014/main" id="{EC276F28-FCA2-4A30-BC91-E05696228445}"/>
              </a:ext>
            </a:extLst>
          </p:cNvPr>
          <p:cNvSpPr>
            <a:spLocks/>
          </p:cNvSpPr>
          <p:nvPr/>
        </p:nvSpPr>
        <p:spPr bwMode="auto">
          <a:xfrm>
            <a:off x="9628389" y="1224659"/>
            <a:ext cx="2287092" cy="438912"/>
          </a:xfrm>
          <a:custGeom>
            <a:avLst/>
            <a:gdLst>
              <a:gd name="T0" fmla="*/ 0 w 2904"/>
              <a:gd name="T1" fmla="*/ 2147483647 h 350"/>
              <a:gd name="T2" fmla="*/ 2147483647 w 2904"/>
              <a:gd name="T3" fmla="*/ 2147483647 h 350"/>
              <a:gd name="T4" fmla="*/ 2147483647 w 2904"/>
              <a:gd name="T5" fmla="*/ 0 h 350"/>
              <a:gd name="T6" fmla="*/ 0 w 2904"/>
              <a:gd name="T7" fmla="*/ 0 h 350"/>
              <a:gd name="T8" fmla="*/ 0 w 2904"/>
              <a:gd name="T9" fmla="*/ 2147483647 h 350"/>
              <a:gd name="T10" fmla="*/ 0 w 2904"/>
              <a:gd name="T11" fmla="*/ 2147483647 h 350"/>
              <a:gd name="T12" fmla="*/ 0 60000 65536"/>
              <a:gd name="T13" fmla="*/ 0 60000 65536"/>
              <a:gd name="T14" fmla="*/ 0 60000 65536"/>
              <a:gd name="T15" fmla="*/ 0 60000 65536"/>
              <a:gd name="T16" fmla="*/ 0 60000 65536"/>
              <a:gd name="T17" fmla="*/ 0 60000 65536"/>
              <a:gd name="T18" fmla="*/ 0 w 2904"/>
              <a:gd name="T19" fmla="*/ 0 h 350"/>
              <a:gd name="T20" fmla="*/ 2904 w 2904"/>
              <a:gd name="T21" fmla="*/ 350 h 350"/>
            </a:gdLst>
            <a:ahLst/>
            <a:cxnLst>
              <a:cxn ang="T12">
                <a:pos x="T0" y="T1"/>
              </a:cxn>
              <a:cxn ang="T13">
                <a:pos x="T2" y="T3"/>
              </a:cxn>
              <a:cxn ang="T14">
                <a:pos x="T4" y="T5"/>
              </a:cxn>
              <a:cxn ang="T15">
                <a:pos x="T6" y="T7"/>
              </a:cxn>
              <a:cxn ang="T16">
                <a:pos x="T8" y="T9"/>
              </a:cxn>
              <a:cxn ang="T17">
                <a:pos x="T10" y="T11"/>
              </a:cxn>
            </a:cxnLst>
            <a:rect l="T18" t="T19" r="T20" b="T21"/>
            <a:pathLst>
              <a:path w="2904" h="350">
                <a:moveTo>
                  <a:pt x="0" y="350"/>
                </a:moveTo>
                <a:lnTo>
                  <a:pt x="2904" y="350"/>
                </a:lnTo>
                <a:lnTo>
                  <a:pt x="2904" y="0"/>
                </a:lnTo>
                <a:lnTo>
                  <a:pt x="0" y="0"/>
                </a:lnTo>
                <a:lnTo>
                  <a:pt x="0" y="350"/>
                </a:lnTo>
                <a:close/>
              </a:path>
            </a:pathLst>
          </a:custGeom>
          <a:solidFill>
            <a:srgbClr val="107E8A"/>
          </a:solidFill>
          <a:ln w="9525">
            <a:noFill/>
            <a:round/>
            <a:headEnd/>
            <a:tailEnd/>
          </a:ln>
        </p:spPr>
        <p:txBody>
          <a:bodyPr/>
          <a:lstStyle/>
          <a:p>
            <a:pPr marL="115888" marR="0" lvl="0" indent="-115888"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ysClr val="window" lastClr="FFFFFF"/>
                </a:solidFill>
                <a:effectLst/>
                <a:uLnTx/>
                <a:uFillTx/>
                <a:latin typeface="Arial"/>
                <a:ea typeface="MS PGothic" pitchFamily="34" charset="-128"/>
                <a:cs typeface="Arial" charset="0"/>
              </a:rPr>
              <a:t>Advisory Offerings</a:t>
            </a:r>
          </a:p>
        </p:txBody>
      </p:sp>
      <p:sp>
        <p:nvSpPr>
          <p:cNvPr id="18" name="Freeform 3">
            <a:extLst>
              <a:ext uri="{FF2B5EF4-FFF2-40B4-BE49-F238E27FC236}">
                <a16:creationId xmlns:a16="http://schemas.microsoft.com/office/drawing/2014/main" id="{FFD522D5-54D4-441F-ABA1-7E2D497A6533}"/>
              </a:ext>
            </a:extLst>
          </p:cNvPr>
          <p:cNvSpPr>
            <a:spLocks/>
          </p:cNvSpPr>
          <p:nvPr/>
        </p:nvSpPr>
        <p:spPr bwMode="auto">
          <a:xfrm>
            <a:off x="7290103" y="1224659"/>
            <a:ext cx="2287092" cy="438912"/>
          </a:xfrm>
          <a:custGeom>
            <a:avLst/>
            <a:gdLst>
              <a:gd name="T0" fmla="*/ 0 w 2904"/>
              <a:gd name="T1" fmla="*/ 2147483647 h 350"/>
              <a:gd name="T2" fmla="*/ 2147483647 w 2904"/>
              <a:gd name="T3" fmla="*/ 2147483647 h 350"/>
              <a:gd name="T4" fmla="*/ 2147483647 w 2904"/>
              <a:gd name="T5" fmla="*/ 0 h 350"/>
              <a:gd name="T6" fmla="*/ 0 w 2904"/>
              <a:gd name="T7" fmla="*/ 0 h 350"/>
              <a:gd name="T8" fmla="*/ 0 w 2904"/>
              <a:gd name="T9" fmla="*/ 2147483647 h 350"/>
              <a:gd name="T10" fmla="*/ 0 w 2904"/>
              <a:gd name="T11" fmla="*/ 2147483647 h 350"/>
              <a:gd name="T12" fmla="*/ 0 60000 65536"/>
              <a:gd name="T13" fmla="*/ 0 60000 65536"/>
              <a:gd name="T14" fmla="*/ 0 60000 65536"/>
              <a:gd name="T15" fmla="*/ 0 60000 65536"/>
              <a:gd name="T16" fmla="*/ 0 60000 65536"/>
              <a:gd name="T17" fmla="*/ 0 60000 65536"/>
              <a:gd name="T18" fmla="*/ 0 w 2904"/>
              <a:gd name="T19" fmla="*/ 0 h 350"/>
              <a:gd name="T20" fmla="*/ 2904 w 2904"/>
              <a:gd name="T21" fmla="*/ 350 h 350"/>
            </a:gdLst>
            <a:ahLst/>
            <a:cxnLst>
              <a:cxn ang="T12">
                <a:pos x="T0" y="T1"/>
              </a:cxn>
              <a:cxn ang="T13">
                <a:pos x="T2" y="T3"/>
              </a:cxn>
              <a:cxn ang="T14">
                <a:pos x="T4" y="T5"/>
              </a:cxn>
              <a:cxn ang="T15">
                <a:pos x="T6" y="T7"/>
              </a:cxn>
              <a:cxn ang="T16">
                <a:pos x="T8" y="T9"/>
              </a:cxn>
              <a:cxn ang="T17">
                <a:pos x="T10" y="T11"/>
              </a:cxn>
            </a:cxnLst>
            <a:rect l="T18" t="T19" r="T20" b="T21"/>
            <a:pathLst>
              <a:path w="2904" h="350">
                <a:moveTo>
                  <a:pt x="0" y="350"/>
                </a:moveTo>
                <a:lnTo>
                  <a:pt x="2904" y="350"/>
                </a:lnTo>
                <a:lnTo>
                  <a:pt x="2904" y="0"/>
                </a:lnTo>
                <a:lnTo>
                  <a:pt x="0" y="0"/>
                </a:lnTo>
                <a:lnTo>
                  <a:pt x="0" y="350"/>
                </a:lnTo>
                <a:close/>
              </a:path>
            </a:pathLst>
          </a:custGeom>
          <a:solidFill>
            <a:srgbClr val="A90025"/>
          </a:solidFill>
          <a:ln w="9525">
            <a:noFill/>
            <a:round/>
            <a:headEnd/>
            <a:tailEnd/>
          </a:ln>
        </p:spPr>
        <p:txBody>
          <a:bodyPr/>
          <a:lstStyle/>
          <a:p>
            <a:pPr marL="115888" marR="0" lvl="0" indent="-115888"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ysClr val="window" lastClr="FFFFFF"/>
                </a:solidFill>
                <a:effectLst/>
                <a:uLnTx/>
                <a:uFillTx/>
                <a:latin typeface="Arial"/>
                <a:ea typeface="MS PGothic" pitchFamily="34" charset="-128"/>
                <a:cs typeface="Arial" charset="0"/>
              </a:rPr>
              <a:t>Anchor Investment in Bond Offering</a:t>
            </a:r>
          </a:p>
        </p:txBody>
      </p:sp>
      <p:sp>
        <p:nvSpPr>
          <p:cNvPr id="19" name="Freeform 9">
            <a:extLst>
              <a:ext uri="{FF2B5EF4-FFF2-40B4-BE49-F238E27FC236}">
                <a16:creationId xmlns:a16="http://schemas.microsoft.com/office/drawing/2014/main" id="{AB90FB52-5434-4847-B4B5-AEDF3A73AA76}"/>
              </a:ext>
            </a:extLst>
          </p:cNvPr>
          <p:cNvSpPr>
            <a:spLocks/>
          </p:cNvSpPr>
          <p:nvPr/>
        </p:nvSpPr>
        <p:spPr bwMode="auto">
          <a:xfrm>
            <a:off x="275015" y="1224659"/>
            <a:ext cx="2287209" cy="438912"/>
          </a:xfrm>
          <a:custGeom>
            <a:avLst/>
            <a:gdLst>
              <a:gd name="T0" fmla="*/ 0 w 2904"/>
              <a:gd name="T1" fmla="*/ 2147483647 h 350"/>
              <a:gd name="T2" fmla="*/ 2147483647 w 2904"/>
              <a:gd name="T3" fmla="*/ 2147483647 h 350"/>
              <a:gd name="T4" fmla="*/ 2147483647 w 2904"/>
              <a:gd name="T5" fmla="*/ 0 h 350"/>
              <a:gd name="T6" fmla="*/ 0 w 2904"/>
              <a:gd name="T7" fmla="*/ 0 h 350"/>
              <a:gd name="T8" fmla="*/ 0 w 2904"/>
              <a:gd name="T9" fmla="*/ 2147483647 h 350"/>
              <a:gd name="T10" fmla="*/ 0 w 2904"/>
              <a:gd name="T11" fmla="*/ 2147483647 h 350"/>
              <a:gd name="T12" fmla="*/ 0 60000 65536"/>
              <a:gd name="T13" fmla="*/ 0 60000 65536"/>
              <a:gd name="T14" fmla="*/ 0 60000 65536"/>
              <a:gd name="T15" fmla="*/ 0 60000 65536"/>
              <a:gd name="T16" fmla="*/ 0 60000 65536"/>
              <a:gd name="T17" fmla="*/ 0 60000 65536"/>
              <a:gd name="T18" fmla="*/ 0 w 2904"/>
              <a:gd name="T19" fmla="*/ 0 h 350"/>
              <a:gd name="T20" fmla="*/ 2904 w 2904"/>
              <a:gd name="T21" fmla="*/ 350 h 350"/>
            </a:gdLst>
            <a:ahLst/>
            <a:cxnLst>
              <a:cxn ang="T12">
                <a:pos x="T0" y="T1"/>
              </a:cxn>
              <a:cxn ang="T13">
                <a:pos x="T2" y="T3"/>
              </a:cxn>
              <a:cxn ang="T14">
                <a:pos x="T4" y="T5"/>
              </a:cxn>
              <a:cxn ang="T15">
                <a:pos x="T6" y="T7"/>
              </a:cxn>
              <a:cxn ang="T16">
                <a:pos x="T8" y="T9"/>
              </a:cxn>
              <a:cxn ang="T17">
                <a:pos x="T10" y="T11"/>
              </a:cxn>
            </a:cxnLst>
            <a:rect l="T18" t="T19" r="T20" b="T21"/>
            <a:pathLst>
              <a:path w="2904" h="350">
                <a:moveTo>
                  <a:pt x="0" y="350"/>
                </a:moveTo>
                <a:lnTo>
                  <a:pt x="2904" y="350"/>
                </a:lnTo>
                <a:lnTo>
                  <a:pt x="2904" y="0"/>
                </a:lnTo>
                <a:lnTo>
                  <a:pt x="0" y="0"/>
                </a:lnTo>
                <a:lnTo>
                  <a:pt x="0" y="350"/>
                </a:lnTo>
                <a:close/>
              </a:path>
            </a:pathLst>
          </a:custGeom>
          <a:solidFill>
            <a:srgbClr val="02336D"/>
          </a:solidFill>
          <a:ln w="9525">
            <a:noFill/>
            <a:round/>
            <a:headEnd/>
            <a:tailEnd/>
          </a:ln>
        </p:spPr>
        <p:txBody>
          <a:bodyPr/>
          <a:lstStyle/>
          <a:p>
            <a:pPr marL="115888" marR="0" lvl="0" indent="-115888"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ysClr val="window" lastClr="FFFFFF"/>
                </a:solidFill>
                <a:effectLst/>
                <a:uLnTx/>
                <a:uFillTx/>
                <a:latin typeface="Arial"/>
                <a:ea typeface="MS PGothic" pitchFamily="34" charset="-128"/>
                <a:cs typeface="Arial" charset="0"/>
              </a:rPr>
              <a:t>Senior Debt Financing with Mobilization</a:t>
            </a:r>
          </a:p>
        </p:txBody>
      </p:sp>
      <p:sp>
        <p:nvSpPr>
          <p:cNvPr id="21" name="Rectangle 20">
            <a:extLst>
              <a:ext uri="{FF2B5EF4-FFF2-40B4-BE49-F238E27FC236}">
                <a16:creationId xmlns:a16="http://schemas.microsoft.com/office/drawing/2014/main" id="{BA32BC54-9137-4E58-AC29-81A6C8DE56B1}"/>
              </a:ext>
            </a:extLst>
          </p:cNvPr>
          <p:cNvSpPr/>
          <p:nvPr/>
        </p:nvSpPr>
        <p:spPr bwMode="auto">
          <a:xfrm>
            <a:off x="9628388" y="1724924"/>
            <a:ext cx="2287092" cy="4437107"/>
          </a:xfrm>
          <a:prstGeom prst="rect">
            <a:avLst/>
          </a:prstGeom>
          <a:solidFill>
            <a:schemeClr val="bg1">
              <a:lumMod val="95000"/>
            </a:schemeClr>
          </a:solidFill>
          <a:ln w="9525">
            <a:noFill/>
            <a:round/>
            <a:headEnd/>
            <a:tailEnd/>
          </a:ln>
        </p:spPr>
        <p:txBody>
          <a:bodyPr/>
          <a:lstStyle/>
          <a:p>
            <a:pPr marL="2286" lvl="1" defTabSz="457200" fontAlgn="auto">
              <a:spcBef>
                <a:spcPts val="600"/>
              </a:spcBef>
              <a:spcAft>
                <a:spcPts val="0"/>
              </a:spcAft>
            </a:pPr>
            <a:r>
              <a:rPr lang="en-US" sz="1050" kern="0" dirty="0">
                <a:latin typeface="+mn-lt"/>
                <a:ea typeface="+mn-ea"/>
                <a:cs typeface="Times New Roman" pitchFamily="18" charset="0"/>
              </a:rPr>
              <a:t>Potential IFC Advisory Services engagements </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IFC financing can be complemented by IFC Advisory Services offerings to support sustainability efforts and develop decarbonization roadmaps </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IFC and the company may determine the scope of the engagements on key sustainability efforts of the Group</a:t>
            </a:r>
          </a:p>
          <a:p>
            <a:pPr marL="173736" lvl="1" indent="-171450" defTabSz="457200" fontAlgn="auto">
              <a:spcBef>
                <a:spcPts val="600"/>
              </a:spcBef>
              <a:spcAft>
                <a:spcPts val="0"/>
              </a:spcAft>
              <a:buFont typeface="Wingdings" panose="05000000000000000000" pitchFamily="2" charset="2"/>
              <a:buChar char="ü"/>
            </a:pPr>
            <a:endParaRPr lang="en-US" sz="1050" b="0" kern="0" dirty="0">
              <a:latin typeface="+mn-lt"/>
              <a:ea typeface="+mn-ea"/>
              <a:cs typeface="Times New Roman" pitchFamily="18" charset="0"/>
            </a:endParaRPr>
          </a:p>
          <a:p>
            <a:pPr marL="173736" lvl="1" indent="-171450" defTabSz="457200" fontAlgn="auto">
              <a:spcBef>
                <a:spcPts val="600"/>
              </a:spcBef>
              <a:spcAft>
                <a:spcPts val="0"/>
              </a:spcAft>
              <a:buFont typeface="Wingdings" panose="05000000000000000000" pitchFamily="2" charset="2"/>
              <a:buChar char="ü"/>
            </a:pPr>
            <a:endParaRPr lang="en-US" sz="1050" b="0" kern="0" dirty="0">
              <a:latin typeface="+mn-lt"/>
              <a:ea typeface="+mn-ea"/>
              <a:cs typeface="Times New Roman" pitchFamily="18" charset="0"/>
            </a:endParaRPr>
          </a:p>
          <a:p>
            <a:pPr marL="173736" lvl="1" indent="-171450" defTabSz="457200" fontAlgn="auto">
              <a:spcBef>
                <a:spcPts val="600"/>
              </a:spcBef>
              <a:spcAft>
                <a:spcPts val="0"/>
              </a:spcAft>
              <a:buFont typeface="Wingdings" panose="05000000000000000000" pitchFamily="2" charset="2"/>
              <a:buChar char="ü"/>
            </a:pPr>
            <a:endParaRPr lang="en-US" sz="1050" b="0" kern="0" dirty="0">
              <a:latin typeface="+mn-lt"/>
              <a:ea typeface="+mn-ea"/>
              <a:cs typeface="Times New Roman" pitchFamily="18" charset="0"/>
            </a:endParaRPr>
          </a:p>
        </p:txBody>
      </p:sp>
      <p:sp>
        <p:nvSpPr>
          <p:cNvPr id="22" name="Rectangle 21">
            <a:extLst>
              <a:ext uri="{FF2B5EF4-FFF2-40B4-BE49-F238E27FC236}">
                <a16:creationId xmlns:a16="http://schemas.microsoft.com/office/drawing/2014/main" id="{00DB0305-02E0-42C2-8981-692C6BEE6C30}"/>
              </a:ext>
            </a:extLst>
          </p:cNvPr>
          <p:cNvSpPr/>
          <p:nvPr/>
        </p:nvSpPr>
        <p:spPr bwMode="auto">
          <a:xfrm>
            <a:off x="7290102" y="1724924"/>
            <a:ext cx="2287093" cy="4437107"/>
          </a:xfrm>
          <a:prstGeom prst="rect">
            <a:avLst/>
          </a:prstGeom>
          <a:solidFill>
            <a:schemeClr val="bg1">
              <a:lumMod val="95000"/>
            </a:schemeClr>
          </a:solidFill>
          <a:ln w="9525">
            <a:noFill/>
            <a:round/>
            <a:headEnd/>
            <a:tailEnd/>
          </a:ln>
        </p:spPr>
        <p:txBody>
          <a:bodyPr/>
          <a:lstStyle/>
          <a:p>
            <a:pPr marL="2286" lvl="1" defTabSz="457200" fontAlgn="auto">
              <a:spcBef>
                <a:spcPts val="600"/>
              </a:spcBef>
              <a:spcAft>
                <a:spcPts val="0"/>
              </a:spcAft>
            </a:pPr>
            <a:r>
              <a:rPr lang="en-US" sz="1050" kern="0" dirty="0">
                <a:latin typeface="+mn-lt"/>
                <a:ea typeface="+mn-ea"/>
                <a:cs typeface="Times New Roman" pitchFamily="18" charset="0"/>
              </a:rPr>
              <a:t>Direct financing via purchase of a substantial portion of the bond issuance*</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IFC to commit to subscribing to a bond issuance, which can be communicated to prospective investors  during the roadshow.</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Like a partial underwriting, an IFC anchor investment ensures a successful issuance</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IFC’s public endorsement may help to boost subscription levels and contribute to pricing tension</a:t>
            </a:r>
          </a:p>
          <a:p>
            <a:pPr marL="173736" lvl="1" indent="-171450" defTabSz="457200" fontAlgn="auto">
              <a:spcBef>
                <a:spcPts val="600"/>
              </a:spcBef>
              <a:spcAft>
                <a:spcPts val="0"/>
              </a:spcAft>
              <a:buFont typeface="Wingdings" panose="05000000000000000000" pitchFamily="2" charset="2"/>
              <a:buChar char="ü"/>
            </a:pPr>
            <a:r>
              <a:rPr lang="en-US" sz="1050" b="0" kern="0" dirty="0">
                <a:latin typeface="+mn-lt"/>
                <a:ea typeface="+mn-ea"/>
                <a:cs typeface="Times New Roman" pitchFamily="18" charset="0"/>
              </a:rPr>
              <a:t>The issuance can be via private placement or a public bond. In case of a public issuance, the minimum issue size would be US$300m and the issuer would need to undergo a ratings process.</a:t>
            </a:r>
          </a:p>
          <a:p>
            <a:pPr marL="173736" lvl="1" indent="-171450" defTabSz="457200" fontAlgn="auto">
              <a:spcBef>
                <a:spcPts val="600"/>
              </a:spcBef>
              <a:spcAft>
                <a:spcPts val="0"/>
              </a:spcAft>
              <a:buFont typeface="Wingdings" panose="05000000000000000000" pitchFamily="2" charset="2"/>
              <a:buChar char="ü"/>
            </a:pPr>
            <a:endParaRPr lang="en-US" sz="1050" b="0" kern="0" dirty="0">
              <a:latin typeface="+mn-lt"/>
              <a:ea typeface="+mn-ea"/>
              <a:cs typeface="Times New Roman" pitchFamily="18" charset="0"/>
            </a:endParaRPr>
          </a:p>
          <a:p>
            <a:pPr marL="173736" lvl="1" indent="-171450" defTabSz="457200" fontAlgn="auto">
              <a:spcBef>
                <a:spcPts val="600"/>
              </a:spcBef>
              <a:spcAft>
                <a:spcPts val="0"/>
              </a:spcAft>
              <a:buFont typeface="Wingdings" panose="05000000000000000000" pitchFamily="2" charset="2"/>
              <a:buChar char="ü"/>
            </a:pPr>
            <a:endParaRPr lang="en-US" sz="1050" b="0" kern="0" dirty="0">
              <a:latin typeface="+mn-lt"/>
              <a:ea typeface="+mn-ea"/>
              <a:cs typeface="Times New Roman" pitchFamily="18" charset="0"/>
            </a:endParaRPr>
          </a:p>
        </p:txBody>
      </p:sp>
      <p:sp>
        <p:nvSpPr>
          <p:cNvPr id="23" name="Text Placeholder 3">
            <a:extLst>
              <a:ext uri="{FF2B5EF4-FFF2-40B4-BE49-F238E27FC236}">
                <a16:creationId xmlns:a16="http://schemas.microsoft.com/office/drawing/2014/main" id="{F66B6224-5562-4320-A27D-09558DF193F5}"/>
              </a:ext>
            </a:extLst>
          </p:cNvPr>
          <p:cNvSpPr txBox="1">
            <a:spLocks/>
          </p:cNvSpPr>
          <p:nvPr/>
        </p:nvSpPr>
        <p:spPr>
          <a:xfrm>
            <a:off x="273600" y="870342"/>
            <a:ext cx="11642400" cy="360363"/>
          </a:xfrm>
          <a:prstGeom prst="rect">
            <a:avLst/>
          </a:prstGeom>
        </p:spPr>
        <p:txBody>
          <a:bodyPr vert="horz" lIns="0" tIns="0" rIns="0" bIns="0" rtlCol="0" anchor="ctr">
            <a:noAutofit/>
          </a:bodyPr>
          <a:lstStyle>
            <a:defPPr>
              <a:defRPr lang="en-US"/>
            </a:defPPr>
            <a:lvl1pPr marL="0" indent="0" eaLnBrk="0" hangingPunct="0">
              <a:lnSpc>
                <a:spcPct val="110000"/>
              </a:lnSpc>
              <a:spcBef>
                <a:spcPts val="600"/>
              </a:spcBef>
              <a:spcAft>
                <a:spcPts val="300"/>
              </a:spcAft>
              <a:buClr>
                <a:srgbClr val="404040"/>
              </a:buClr>
              <a:buNone/>
              <a:defRPr sz="1400" i="1">
                <a:solidFill>
                  <a:schemeClr val="accent5">
                    <a:lumMod val="50000"/>
                  </a:schemeClr>
                </a:solidFill>
                <a:latin typeface="+mn-lt"/>
                <a:ea typeface="+mn-ea"/>
                <a:cs typeface="+mn-cs"/>
              </a:defRPr>
            </a:lvl1pPr>
            <a:lvl2pPr marL="270000" indent="-270000" algn="just" eaLnBrk="1" hangingPunct="1">
              <a:lnSpc>
                <a:spcPct val="110000"/>
              </a:lnSpc>
              <a:spcBef>
                <a:spcPts val="0"/>
              </a:spcBef>
              <a:spcAft>
                <a:spcPts val="300"/>
              </a:spcAft>
              <a:buClr>
                <a:schemeClr val="tx1"/>
              </a:buClr>
              <a:buFont typeface="Arial" panose="020B0604020202020204" pitchFamily="34" charset="0"/>
              <a:buChar char="•"/>
              <a:defRPr sz="1200">
                <a:solidFill>
                  <a:schemeClr val="tx2"/>
                </a:solidFill>
                <a:latin typeface="+mn-lt"/>
                <a:ea typeface="+mn-ea"/>
                <a:cs typeface="+mn-cs"/>
              </a:defRPr>
            </a:lvl2pPr>
            <a:lvl3pPr marL="540000" indent="-270000" algn="just" eaLnBrk="1" hangingPunct="1">
              <a:lnSpc>
                <a:spcPct val="110000"/>
              </a:lnSpc>
              <a:spcBef>
                <a:spcPts val="0"/>
              </a:spcBef>
              <a:spcAft>
                <a:spcPts val="300"/>
              </a:spcAft>
              <a:buClr>
                <a:schemeClr val="tx1"/>
              </a:buClr>
              <a:buFont typeface="Arial" charset="0"/>
              <a:buChar char="•"/>
              <a:defRPr sz="1200">
                <a:solidFill>
                  <a:schemeClr val="tx2"/>
                </a:solidFill>
                <a:latin typeface="+mn-lt"/>
                <a:ea typeface="+mn-ea"/>
                <a:cs typeface="+mn-cs"/>
              </a:defRPr>
            </a:lvl3pPr>
            <a:lvl4pPr marL="810000" indent="-270000" algn="just" eaLnBrk="1" hangingPunct="1">
              <a:lnSpc>
                <a:spcPct val="110000"/>
              </a:lnSpc>
              <a:spcBef>
                <a:spcPts val="0"/>
              </a:spcBef>
              <a:spcAft>
                <a:spcPts val="300"/>
              </a:spcAft>
              <a:buClr>
                <a:schemeClr val="tx1"/>
              </a:buClr>
              <a:buFont typeface="Arial" panose="020B0604020202020204" pitchFamily="34" charset="0"/>
              <a:buChar char="•"/>
              <a:defRPr sz="1200">
                <a:solidFill>
                  <a:schemeClr val="tx2"/>
                </a:solidFill>
                <a:latin typeface="+mn-lt"/>
                <a:ea typeface="+mn-ea"/>
                <a:cs typeface="+mn-cs"/>
              </a:defRPr>
            </a:lvl4pPr>
            <a:lvl5pPr marL="0" indent="0" algn="just" defTabSz="893763" eaLnBrk="1" hangingPunct="1">
              <a:lnSpc>
                <a:spcPct val="110000"/>
              </a:lnSpc>
              <a:spcBef>
                <a:spcPts val="1200"/>
              </a:spcBef>
              <a:spcAft>
                <a:spcPts val="300"/>
              </a:spcAft>
              <a:buClr>
                <a:srgbClr val="595959"/>
              </a:buClr>
              <a:buFont typeface="Wingdings" panose="05000000000000000000" pitchFamily="2" charset="2"/>
              <a:buNone/>
              <a:defRPr sz="1200">
                <a:solidFill>
                  <a:schemeClr val="bg2"/>
                </a:solidFill>
                <a:latin typeface="+mn-lt"/>
                <a:ea typeface="+mn-ea"/>
                <a:cs typeface="+mn-cs"/>
              </a:defRPr>
            </a:lvl5pPr>
            <a:lvl6pPr marL="315450" indent="-171450" algn="just" fontAlgn="base">
              <a:lnSpc>
                <a:spcPct val="150000"/>
              </a:lnSpc>
              <a:spcBef>
                <a:spcPct val="20000"/>
              </a:spcBef>
              <a:spcAft>
                <a:spcPct val="0"/>
              </a:spcAft>
              <a:buClr>
                <a:schemeClr val="tx2">
                  <a:lumMod val="65000"/>
                  <a:lumOff val="35000"/>
                </a:schemeClr>
              </a:buClr>
              <a:buFont typeface="Wingdings" panose="05000000000000000000" pitchFamily="2" charset="2"/>
              <a:buChar char="§"/>
              <a:defRPr sz="1200">
                <a:solidFill>
                  <a:srgbClr val="262626"/>
                </a:solidFill>
                <a:latin typeface="+mn-lt"/>
              </a:defRPr>
            </a:lvl6pPr>
            <a:lvl7pPr marL="2971800" indent="-228600" fontAlgn="base">
              <a:spcBef>
                <a:spcPct val="20000"/>
              </a:spcBef>
              <a:spcAft>
                <a:spcPct val="0"/>
              </a:spcAft>
              <a:buClr>
                <a:srgbClr val="00783C"/>
              </a:buClr>
              <a:buChar char="»"/>
              <a:defRPr>
                <a:latin typeface="+mn-lt"/>
              </a:defRPr>
            </a:lvl7pPr>
            <a:lvl8pPr marL="3429000" indent="-228600" fontAlgn="base">
              <a:spcBef>
                <a:spcPct val="20000"/>
              </a:spcBef>
              <a:spcAft>
                <a:spcPct val="0"/>
              </a:spcAft>
              <a:buClr>
                <a:srgbClr val="00783C"/>
              </a:buClr>
              <a:buChar char="»"/>
              <a:defRPr>
                <a:latin typeface="+mn-lt"/>
              </a:defRPr>
            </a:lvl8pPr>
            <a:lvl9pPr marL="3886200" indent="-228600" fontAlgn="base">
              <a:spcBef>
                <a:spcPct val="20000"/>
              </a:spcBef>
              <a:spcAft>
                <a:spcPct val="0"/>
              </a:spcAft>
              <a:buClr>
                <a:srgbClr val="00783C"/>
              </a:buClr>
              <a:buChar char="»"/>
              <a:defRPr>
                <a:latin typeface="+mn-lt"/>
              </a:defRPr>
            </a:lvl9pPr>
          </a:lstStyle>
          <a:p>
            <a:r>
              <a:rPr lang="en-US" dirty="0"/>
              <a:t>Financing options may be pursued individually or in any combination</a:t>
            </a:r>
          </a:p>
        </p:txBody>
      </p:sp>
    </p:spTree>
    <p:extLst>
      <p:ext uri="{BB962C8B-B14F-4D97-AF65-F5344CB8AC3E}">
        <p14:creationId xmlns:p14="http://schemas.microsoft.com/office/powerpoint/2010/main" val="3553345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0153E-E3AC-46A5-AEC5-67FA4A07086E}"/>
              </a:ext>
            </a:extLst>
          </p:cNvPr>
          <p:cNvSpPr>
            <a:spLocks noGrp="1"/>
          </p:cNvSpPr>
          <p:nvPr>
            <p:ph type="title"/>
          </p:nvPr>
        </p:nvSpPr>
        <p:spPr/>
        <p:txBody>
          <a:bodyPr/>
          <a:lstStyle/>
          <a:p>
            <a:r>
              <a:rPr lang="en-US"/>
              <a:t>IFC’s focus and Approach in Textiles and Apparel</a:t>
            </a:r>
          </a:p>
        </p:txBody>
      </p:sp>
      <p:sp>
        <p:nvSpPr>
          <p:cNvPr id="5" name="TextBox 4">
            <a:extLst>
              <a:ext uri="{FF2B5EF4-FFF2-40B4-BE49-F238E27FC236}">
                <a16:creationId xmlns:a16="http://schemas.microsoft.com/office/drawing/2014/main" id="{8FB7816C-ACDA-4170-A525-B3FB93086FDA}"/>
              </a:ext>
            </a:extLst>
          </p:cNvPr>
          <p:cNvSpPr txBox="1"/>
          <p:nvPr/>
        </p:nvSpPr>
        <p:spPr>
          <a:xfrm>
            <a:off x="271403" y="1568972"/>
            <a:ext cx="5667578" cy="2562456"/>
          </a:xfrm>
          <a:prstGeom prst="rect">
            <a:avLst/>
          </a:prstGeom>
          <a:solidFill>
            <a:schemeClr val="bg1">
              <a:lumMod val="95000"/>
            </a:schemeClr>
          </a:solidFill>
          <a:ln w="9525">
            <a:noFill/>
            <a:round/>
            <a:headEnd/>
            <a:tailEnd/>
          </a:ln>
        </p:spPr>
        <p:txBody>
          <a:bodyPr/>
          <a:lstStyle>
            <a:defPPr>
              <a:defRPr lang="en-US"/>
            </a:defPPr>
            <a:lvl1pPr marL="171450" marR="0" lvl="0" indent="-171450" defTabSz="457200" eaLnBrk="1" fontAlgn="auto" latinLnBrk="0" hangingPunct="1">
              <a:lnSpc>
                <a:spcPct val="100000"/>
              </a:lnSpc>
              <a:spcBef>
                <a:spcPts val="600"/>
              </a:spcBef>
              <a:spcAft>
                <a:spcPts val="0"/>
              </a:spcAft>
              <a:buClrTx/>
              <a:buSzTx/>
              <a:buFont typeface="Arial" panose="020B0604020202020204" pitchFamily="34" charset="0"/>
              <a:buChar char="•"/>
              <a:tabLst/>
              <a:defRPr kumimoji="0" sz="1050" b="0" i="0" u="none" strike="noStrike" kern="0" cap="none" spc="0" normalizeH="0" baseline="0">
                <a:ln>
                  <a:noFill/>
                </a:ln>
                <a:effectLst/>
                <a:uLnTx/>
                <a:uFillTx/>
                <a:latin typeface="+mn-lt"/>
                <a:ea typeface="+mn-ea"/>
                <a:cs typeface="Times New Roman" pitchFamily="18" charset="0"/>
              </a:defRPr>
            </a:lvl1pPr>
            <a:lvl2pPr marL="628650" lvl="1" indent="-171450" defTabSz="457200" fontAlgn="auto">
              <a:spcBef>
                <a:spcPts val="0"/>
              </a:spcBef>
              <a:spcAft>
                <a:spcPts val="0"/>
              </a:spcAft>
              <a:buFont typeface="Wingdings" panose="05000000000000000000" pitchFamily="2" charset="2"/>
              <a:buChar char="ü"/>
              <a:defRPr kumimoji="0" sz="1050" b="0" i="0" u="none" strike="noStrike" kern="0" cap="none" spc="0" normalizeH="0" baseline="0">
                <a:ln>
                  <a:noFill/>
                </a:ln>
                <a:solidFill>
                  <a:schemeClr val="bg1"/>
                </a:solidFill>
                <a:effectLst/>
                <a:uLnTx/>
                <a:uFillTx/>
                <a:latin typeface="+mn-lt"/>
                <a:ea typeface="+mn-ea"/>
                <a:cs typeface="Times New Roman" pitchFamily="18" charset="0"/>
              </a:defRPr>
            </a:lvl2pPr>
          </a:lstStyle>
          <a:p>
            <a:r>
              <a:rPr lang="en-US"/>
              <a:t>Creating and Connecting to Markets: as a key source of exports for developing countries, the textiles and apparel value chain allows local factories / suppliers to connect to global markets through integration into GVCs </a:t>
            </a:r>
          </a:p>
          <a:p>
            <a:r>
              <a:rPr lang="en-US"/>
              <a:t>Building Capabilities and Connecting Workers to Jobs: as an early industrialization sector, the textiles and apparel value chain absorbs large numbers of low skilled workers, providing them with access to their first formal jobs and an opportunity to build their skills and capabilities</a:t>
            </a:r>
          </a:p>
          <a:p>
            <a:endParaRPr lang="en-US"/>
          </a:p>
          <a:p>
            <a:endParaRPr lang="en-US"/>
          </a:p>
        </p:txBody>
      </p:sp>
      <p:sp>
        <p:nvSpPr>
          <p:cNvPr id="7" name="Freeform: Shape 6">
            <a:extLst>
              <a:ext uri="{FF2B5EF4-FFF2-40B4-BE49-F238E27FC236}">
                <a16:creationId xmlns:a16="http://schemas.microsoft.com/office/drawing/2014/main" id="{45F76A0E-E115-46D8-9C62-C4187050339E}"/>
              </a:ext>
            </a:extLst>
          </p:cNvPr>
          <p:cNvSpPr/>
          <p:nvPr/>
        </p:nvSpPr>
        <p:spPr>
          <a:xfrm>
            <a:off x="271403" y="1230705"/>
            <a:ext cx="5667578" cy="274320"/>
          </a:xfrm>
          <a:custGeom>
            <a:avLst/>
            <a:gdLst>
              <a:gd name="connsiteX0" fmla="*/ -115 w 1663994"/>
              <a:gd name="connsiteY0" fmla="*/ -501 h 213500"/>
              <a:gd name="connsiteX1" fmla="*/ 1663880 w 1663994"/>
              <a:gd name="connsiteY1" fmla="*/ -501 h 213500"/>
              <a:gd name="connsiteX2" fmla="*/ 1663880 w 1663994"/>
              <a:gd name="connsiteY2" fmla="*/ 212999 h 213500"/>
              <a:gd name="connsiteX3" fmla="*/ -115 w 1663994"/>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94" h="213500">
                <a:moveTo>
                  <a:pt x="-115" y="-501"/>
                </a:moveTo>
                <a:lnTo>
                  <a:pt x="1663880" y="-501"/>
                </a:lnTo>
                <a:lnTo>
                  <a:pt x="1663880" y="212999"/>
                </a:lnTo>
                <a:lnTo>
                  <a:pt x="-115" y="212999"/>
                </a:lnTo>
                <a:close/>
              </a:path>
            </a:pathLst>
          </a:custGeom>
          <a:solidFill>
            <a:schemeClr val="tx1"/>
          </a:solidFill>
        </p:spPr>
        <p:txBody>
          <a:bodyPr lIns="91440" tIns="45720" rIns="91440" bIns="45720" rtlCol="0" anchor="ctr">
            <a:noAutofit/>
          </a:bodyPr>
          <a:lstStyle/>
          <a:p>
            <a:pPr algn="ctr"/>
            <a:r>
              <a:rPr lang="en-GB" sz="1200">
                <a:solidFill>
                  <a:schemeClr val="bg1"/>
                </a:solidFill>
                <a:latin typeface="+mn-lt"/>
              </a:rPr>
              <a:t>Why Textiles and Apparel</a:t>
            </a:r>
          </a:p>
        </p:txBody>
      </p:sp>
      <p:sp>
        <p:nvSpPr>
          <p:cNvPr id="8" name="Freeform: Shape 7">
            <a:extLst>
              <a:ext uri="{FF2B5EF4-FFF2-40B4-BE49-F238E27FC236}">
                <a16:creationId xmlns:a16="http://schemas.microsoft.com/office/drawing/2014/main" id="{99731242-9257-4316-BF73-1B026F449994}"/>
              </a:ext>
            </a:extLst>
          </p:cNvPr>
          <p:cNvSpPr/>
          <p:nvPr/>
        </p:nvSpPr>
        <p:spPr>
          <a:xfrm>
            <a:off x="5990362" y="1230705"/>
            <a:ext cx="5925118" cy="274320"/>
          </a:xfrm>
          <a:custGeom>
            <a:avLst/>
            <a:gdLst>
              <a:gd name="connsiteX0" fmla="*/ -115 w 1663994"/>
              <a:gd name="connsiteY0" fmla="*/ -501 h 213500"/>
              <a:gd name="connsiteX1" fmla="*/ 1663880 w 1663994"/>
              <a:gd name="connsiteY1" fmla="*/ -501 h 213500"/>
              <a:gd name="connsiteX2" fmla="*/ 1663880 w 1663994"/>
              <a:gd name="connsiteY2" fmla="*/ 212999 h 213500"/>
              <a:gd name="connsiteX3" fmla="*/ -115 w 1663994"/>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94" h="213500">
                <a:moveTo>
                  <a:pt x="-115" y="-501"/>
                </a:moveTo>
                <a:lnTo>
                  <a:pt x="1663880" y="-501"/>
                </a:lnTo>
                <a:lnTo>
                  <a:pt x="1663880" y="212999"/>
                </a:lnTo>
                <a:lnTo>
                  <a:pt x="-115" y="212999"/>
                </a:lnTo>
                <a:close/>
              </a:path>
            </a:pathLst>
          </a:custGeom>
          <a:solidFill>
            <a:schemeClr val="tx1"/>
          </a:solidFill>
        </p:spPr>
        <p:txBody>
          <a:bodyPr lIns="91440" tIns="45720" rIns="91440" bIns="45720" rtlCol="0" anchor="ctr">
            <a:noAutofit/>
          </a:bodyPr>
          <a:lstStyle/>
          <a:p>
            <a:pPr algn="ctr"/>
            <a:r>
              <a:rPr lang="en-US" sz="1200">
                <a:solidFill>
                  <a:schemeClr val="bg1"/>
                </a:solidFill>
                <a:latin typeface="+mn-lt"/>
              </a:rPr>
              <a:t>Transformational Priorities for Fundamental Change</a:t>
            </a:r>
            <a:endParaRPr lang="en-GB" sz="1200">
              <a:solidFill>
                <a:schemeClr val="bg1"/>
              </a:solidFill>
              <a:latin typeface="+mn-lt"/>
            </a:endParaRPr>
          </a:p>
        </p:txBody>
      </p:sp>
      <p:sp>
        <p:nvSpPr>
          <p:cNvPr id="9" name="Freeform: Shape 8">
            <a:extLst>
              <a:ext uri="{FF2B5EF4-FFF2-40B4-BE49-F238E27FC236}">
                <a16:creationId xmlns:a16="http://schemas.microsoft.com/office/drawing/2014/main" id="{8D7D9BFE-2A00-404E-B0C2-B3161AD13E4C}"/>
              </a:ext>
            </a:extLst>
          </p:cNvPr>
          <p:cNvSpPr/>
          <p:nvPr/>
        </p:nvSpPr>
        <p:spPr>
          <a:xfrm>
            <a:off x="271400" y="4176119"/>
            <a:ext cx="5667581" cy="274320"/>
          </a:xfrm>
          <a:custGeom>
            <a:avLst/>
            <a:gdLst>
              <a:gd name="connsiteX0" fmla="*/ -115 w 1663994"/>
              <a:gd name="connsiteY0" fmla="*/ -501 h 213500"/>
              <a:gd name="connsiteX1" fmla="*/ 1663880 w 1663994"/>
              <a:gd name="connsiteY1" fmla="*/ -501 h 213500"/>
              <a:gd name="connsiteX2" fmla="*/ 1663880 w 1663994"/>
              <a:gd name="connsiteY2" fmla="*/ 212999 h 213500"/>
              <a:gd name="connsiteX3" fmla="*/ -115 w 1663994"/>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94" h="213500">
                <a:moveTo>
                  <a:pt x="-115" y="-501"/>
                </a:moveTo>
                <a:lnTo>
                  <a:pt x="1663880" y="-501"/>
                </a:lnTo>
                <a:lnTo>
                  <a:pt x="1663880" y="212999"/>
                </a:lnTo>
                <a:lnTo>
                  <a:pt x="-115" y="212999"/>
                </a:lnTo>
                <a:close/>
              </a:path>
            </a:pathLst>
          </a:custGeom>
          <a:solidFill>
            <a:schemeClr val="tx1"/>
          </a:solidFill>
        </p:spPr>
        <p:txBody>
          <a:bodyPr lIns="91440" tIns="45720" rIns="91440" bIns="45720" rtlCol="0" anchor="ctr">
            <a:noAutofit/>
          </a:bodyPr>
          <a:lstStyle/>
          <a:p>
            <a:pPr algn="ctr"/>
            <a:r>
              <a:rPr lang="en-US" sz="1200">
                <a:solidFill>
                  <a:schemeClr val="bg1"/>
                </a:solidFill>
                <a:latin typeface="+mn-lt"/>
              </a:rPr>
              <a:t>Total Active Portfolio of $276 million in 26 Different Projects</a:t>
            </a:r>
          </a:p>
        </p:txBody>
      </p:sp>
      <p:graphicFrame>
        <p:nvGraphicFramePr>
          <p:cNvPr id="13" name="Chart 12">
            <a:extLst>
              <a:ext uri="{FF2B5EF4-FFF2-40B4-BE49-F238E27FC236}">
                <a16:creationId xmlns:a16="http://schemas.microsoft.com/office/drawing/2014/main" id="{A6041CED-65C5-4917-9276-26B80F31CC48}"/>
              </a:ext>
            </a:extLst>
          </p:cNvPr>
          <p:cNvGraphicFramePr>
            <a:graphicFrameLocks/>
          </p:cNvGraphicFramePr>
          <p:nvPr/>
        </p:nvGraphicFramePr>
        <p:xfrm>
          <a:off x="982850" y="4467828"/>
          <a:ext cx="4244684" cy="1784424"/>
        </p:xfrm>
        <a:graphic>
          <a:graphicData uri="http://schemas.openxmlformats.org/drawingml/2006/chart">
            <c:chart xmlns:c="http://schemas.openxmlformats.org/drawingml/2006/chart" xmlns:r="http://schemas.openxmlformats.org/officeDocument/2006/relationships" r:id="rId2"/>
          </a:graphicData>
        </a:graphic>
      </p:graphicFrame>
      <p:sp>
        <p:nvSpPr>
          <p:cNvPr id="16" name="Rounded Rectangle 21">
            <a:extLst>
              <a:ext uri="{FF2B5EF4-FFF2-40B4-BE49-F238E27FC236}">
                <a16:creationId xmlns:a16="http://schemas.microsoft.com/office/drawing/2014/main" id="{6545CBCC-1B44-4E34-A8B6-1B1C3118DEBE}"/>
              </a:ext>
            </a:extLst>
          </p:cNvPr>
          <p:cNvSpPr/>
          <p:nvPr/>
        </p:nvSpPr>
        <p:spPr bwMode="auto">
          <a:xfrm>
            <a:off x="271404" y="4500577"/>
            <a:ext cx="5667577" cy="1655113"/>
          </a:xfrm>
          <a:prstGeom prst="rect">
            <a:avLst/>
          </a:prstGeom>
          <a:noFill/>
          <a:ln w="12700" cap="flat" cmpd="sng" algn="ctr">
            <a:solidFill>
              <a:sysClr val="windowText" lastClr="00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lvl="0" indent="-115888" defTabSz="914400" eaLnBrk="1" fontAlgn="auto" latinLnBrk="0" hangingPunct="1">
              <a:lnSpc>
                <a:spcPct val="100000"/>
              </a:lnSpc>
              <a:spcBef>
                <a:spcPct val="50000"/>
              </a:spcBef>
              <a:spcAft>
                <a:spcPts val="0"/>
              </a:spcAft>
              <a:buClrTx/>
              <a:buSzTx/>
              <a:buFontTx/>
              <a:buChar char="•"/>
              <a:tabLst/>
              <a:defRPr/>
            </a:pPr>
            <a:endParaRPr kumimoji="0" lang="en-US" sz="1300" b="0" i="0" u="none" strike="noStrike" kern="0" cap="none" spc="0" normalizeH="0" baseline="0" noProof="0">
              <a:ln>
                <a:solidFill>
                  <a:srgbClr val="FFFFFF"/>
                </a:solidFill>
              </a:ln>
              <a:solidFill>
                <a:prstClr val="black"/>
              </a:solidFill>
              <a:effectLst/>
              <a:uLnTx/>
              <a:uFillTx/>
              <a:latin typeface="Arial"/>
              <a:ea typeface="+mn-ea"/>
              <a:cs typeface="Times New Roman" pitchFamily="18" charset="0"/>
            </a:endParaRPr>
          </a:p>
        </p:txBody>
      </p:sp>
      <p:sp>
        <p:nvSpPr>
          <p:cNvPr id="18" name="TextBox 17">
            <a:extLst>
              <a:ext uri="{FF2B5EF4-FFF2-40B4-BE49-F238E27FC236}">
                <a16:creationId xmlns:a16="http://schemas.microsoft.com/office/drawing/2014/main" id="{1D80E89B-20F8-462C-BD4A-B4AD89437C00}"/>
              </a:ext>
            </a:extLst>
          </p:cNvPr>
          <p:cNvSpPr txBox="1"/>
          <p:nvPr/>
        </p:nvSpPr>
        <p:spPr>
          <a:xfrm>
            <a:off x="4676775" y="5711115"/>
            <a:ext cx="406400" cy="253916"/>
          </a:xfrm>
          <a:prstGeom prst="rect">
            <a:avLst/>
          </a:prstGeom>
          <a:noFill/>
        </p:spPr>
        <p:txBody>
          <a:bodyPr wrap="square" rtlCol="0">
            <a:spAutoFit/>
          </a:bodyPr>
          <a:lstStyle/>
          <a:p>
            <a:pPr algn="l"/>
            <a:r>
              <a:rPr lang="en-US" sz="1050">
                <a:solidFill>
                  <a:schemeClr val="bg1"/>
                </a:solidFill>
                <a:latin typeface="+mn-lt"/>
              </a:rPr>
              <a:t>5%</a:t>
            </a:r>
          </a:p>
        </p:txBody>
      </p:sp>
      <p:sp>
        <p:nvSpPr>
          <p:cNvPr id="14" name="Google Shape;1066;p57">
            <a:extLst>
              <a:ext uri="{FF2B5EF4-FFF2-40B4-BE49-F238E27FC236}">
                <a16:creationId xmlns:a16="http://schemas.microsoft.com/office/drawing/2014/main" id="{57F0243B-ADE7-4601-B0CA-39F5DF15782A}"/>
              </a:ext>
            </a:extLst>
          </p:cNvPr>
          <p:cNvSpPr>
            <a:spLocks noChangeAspect="1"/>
          </p:cNvSpPr>
          <p:nvPr/>
        </p:nvSpPr>
        <p:spPr>
          <a:xfrm>
            <a:off x="2455552" y="3202167"/>
            <a:ext cx="1290697" cy="360654"/>
          </a:xfrm>
          <a:prstGeom prst="rect">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GB" sz="1050" b="0">
                <a:solidFill>
                  <a:schemeClr val="bg1"/>
                </a:solidFill>
                <a:latin typeface="+mn-lt"/>
                <a:cs typeface="+mn-ea"/>
                <a:sym typeface="+mn-lt"/>
              </a:rPr>
              <a:t>Economic Transformation</a:t>
            </a:r>
          </a:p>
        </p:txBody>
      </p:sp>
      <p:sp>
        <p:nvSpPr>
          <p:cNvPr id="17" name="Google Shape;1066;p57">
            <a:extLst>
              <a:ext uri="{FF2B5EF4-FFF2-40B4-BE49-F238E27FC236}">
                <a16:creationId xmlns:a16="http://schemas.microsoft.com/office/drawing/2014/main" id="{40A17B38-51F6-4AE7-99AE-A293DAF92772}"/>
              </a:ext>
            </a:extLst>
          </p:cNvPr>
          <p:cNvSpPr>
            <a:spLocks noChangeAspect="1"/>
          </p:cNvSpPr>
          <p:nvPr/>
        </p:nvSpPr>
        <p:spPr>
          <a:xfrm>
            <a:off x="3242902" y="3694917"/>
            <a:ext cx="1893842" cy="360654"/>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t="100000" r="100000"/>
            </a:path>
            <a:tileRect l="-100000" b="-100000"/>
          </a:gra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GB" sz="1050" b="0">
                <a:solidFill>
                  <a:schemeClr val="bg1"/>
                </a:solidFill>
                <a:latin typeface="+mn-lt"/>
                <a:cs typeface="+mn-ea"/>
                <a:sym typeface="+mn-lt"/>
              </a:rPr>
              <a:t>Building Capabilities and Connecting Workers to Jobs</a:t>
            </a:r>
          </a:p>
        </p:txBody>
      </p:sp>
      <p:sp>
        <p:nvSpPr>
          <p:cNvPr id="20" name="Google Shape;1066;p57">
            <a:extLst>
              <a:ext uri="{FF2B5EF4-FFF2-40B4-BE49-F238E27FC236}">
                <a16:creationId xmlns:a16="http://schemas.microsoft.com/office/drawing/2014/main" id="{2B15A0C4-43D7-4792-AA6F-C48C10BE7F45}"/>
              </a:ext>
            </a:extLst>
          </p:cNvPr>
          <p:cNvSpPr>
            <a:spLocks noChangeAspect="1"/>
          </p:cNvSpPr>
          <p:nvPr/>
        </p:nvSpPr>
        <p:spPr>
          <a:xfrm>
            <a:off x="2328765" y="2717099"/>
            <a:ext cx="1544269" cy="36065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GB" sz="1050" b="0">
                <a:solidFill>
                  <a:schemeClr val="bg1"/>
                </a:solidFill>
                <a:latin typeface="+mn-lt"/>
                <a:cs typeface="+mn-ea"/>
                <a:sym typeface="+mn-lt"/>
              </a:rPr>
              <a:t>Jobs and Sustainable, Inclusive Growth</a:t>
            </a:r>
          </a:p>
        </p:txBody>
      </p:sp>
      <p:sp>
        <p:nvSpPr>
          <p:cNvPr id="22" name="Freeform: Shape 21">
            <a:extLst>
              <a:ext uri="{FF2B5EF4-FFF2-40B4-BE49-F238E27FC236}">
                <a16:creationId xmlns:a16="http://schemas.microsoft.com/office/drawing/2014/main" id="{6944562A-EB5F-43CD-918D-920DA11684BA}"/>
              </a:ext>
            </a:extLst>
          </p:cNvPr>
          <p:cNvSpPr/>
          <p:nvPr/>
        </p:nvSpPr>
        <p:spPr>
          <a:xfrm>
            <a:off x="3910808" y="3195314"/>
            <a:ext cx="1893842" cy="360654"/>
          </a:xfrm>
          <a:custGeom>
            <a:avLst/>
            <a:gdLst>
              <a:gd name="connsiteX0" fmla="*/ -115 w 1663994"/>
              <a:gd name="connsiteY0" fmla="*/ -501 h 213500"/>
              <a:gd name="connsiteX1" fmla="*/ 1663880 w 1663994"/>
              <a:gd name="connsiteY1" fmla="*/ -501 h 213500"/>
              <a:gd name="connsiteX2" fmla="*/ 1663880 w 1663994"/>
              <a:gd name="connsiteY2" fmla="*/ 212999 h 213500"/>
              <a:gd name="connsiteX3" fmla="*/ -115 w 1663994"/>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94" h="213500">
                <a:moveTo>
                  <a:pt x="-115" y="-501"/>
                </a:moveTo>
                <a:lnTo>
                  <a:pt x="1663880" y="-501"/>
                </a:lnTo>
                <a:lnTo>
                  <a:pt x="1663880" y="212999"/>
                </a:lnTo>
                <a:lnTo>
                  <a:pt x="-115" y="212999"/>
                </a:lnTo>
                <a:close/>
              </a:path>
            </a:pathLst>
          </a:custGeom>
          <a:gradFill flip="none" rotWithShape="1">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path path="circle">
              <a:fillToRect t="100000" r="100000"/>
            </a:path>
            <a:tileRect l="-100000" b="-100000"/>
          </a:gradFill>
        </p:spPr>
        <p:txBody>
          <a:bodyPr lIns="91440" tIns="45720" rIns="91440" bIns="45720" rtlCol="0" anchor="ctr">
            <a:noAutofit/>
          </a:bodyPr>
          <a:lstStyle/>
          <a:p>
            <a:pPr algn="ctr"/>
            <a:r>
              <a:rPr lang="en-GB" sz="1050" b="0">
                <a:solidFill>
                  <a:schemeClr val="bg1"/>
                </a:solidFill>
                <a:latin typeface="+mn-lt"/>
              </a:rPr>
              <a:t>More Productive Workers and Entrepreneurs</a:t>
            </a:r>
          </a:p>
        </p:txBody>
      </p:sp>
      <p:sp>
        <p:nvSpPr>
          <p:cNvPr id="23" name="Google Shape;1066;p57">
            <a:extLst>
              <a:ext uri="{FF2B5EF4-FFF2-40B4-BE49-F238E27FC236}">
                <a16:creationId xmlns:a16="http://schemas.microsoft.com/office/drawing/2014/main" id="{02BA0721-2A0E-4889-B080-935E6B6DE862}"/>
              </a:ext>
            </a:extLst>
          </p:cNvPr>
          <p:cNvSpPr>
            <a:spLocks noChangeAspect="1"/>
          </p:cNvSpPr>
          <p:nvPr/>
        </p:nvSpPr>
        <p:spPr>
          <a:xfrm>
            <a:off x="1063792" y="3694917"/>
            <a:ext cx="1893842" cy="360654"/>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t="100000" r="100000"/>
            </a:path>
            <a:tileRect l="-100000" b="-100000"/>
          </a:gra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GB" sz="1050" b="0">
                <a:solidFill>
                  <a:schemeClr val="bg1"/>
                </a:solidFill>
                <a:latin typeface="+mn-lt"/>
                <a:cs typeface="+mn-ea"/>
                <a:sym typeface="+mn-lt"/>
              </a:rPr>
              <a:t>Creating and Connecting to Markets</a:t>
            </a:r>
          </a:p>
        </p:txBody>
      </p:sp>
      <p:sp>
        <p:nvSpPr>
          <p:cNvPr id="24" name="Freeform: Shape 23">
            <a:extLst>
              <a:ext uri="{FF2B5EF4-FFF2-40B4-BE49-F238E27FC236}">
                <a16:creationId xmlns:a16="http://schemas.microsoft.com/office/drawing/2014/main" id="{9F5650C7-770F-447F-A175-0ED52BFAB7BA}"/>
              </a:ext>
            </a:extLst>
          </p:cNvPr>
          <p:cNvSpPr/>
          <p:nvPr/>
        </p:nvSpPr>
        <p:spPr>
          <a:xfrm>
            <a:off x="397151" y="3195314"/>
            <a:ext cx="1893842" cy="360654"/>
          </a:xfrm>
          <a:custGeom>
            <a:avLst/>
            <a:gdLst>
              <a:gd name="connsiteX0" fmla="*/ -115 w 1663994"/>
              <a:gd name="connsiteY0" fmla="*/ -501 h 213500"/>
              <a:gd name="connsiteX1" fmla="*/ 1663880 w 1663994"/>
              <a:gd name="connsiteY1" fmla="*/ -501 h 213500"/>
              <a:gd name="connsiteX2" fmla="*/ 1663880 w 1663994"/>
              <a:gd name="connsiteY2" fmla="*/ 212999 h 213500"/>
              <a:gd name="connsiteX3" fmla="*/ -115 w 1663994"/>
              <a:gd name="connsiteY3" fmla="*/ 212999 h 213500"/>
            </a:gdLst>
            <a:ahLst/>
            <a:cxnLst>
              <a:cxn ang="0">
                <a:pos x="connsiteX0" y="connsiteY0"/>
              </a:cxn>
              <a:cxn ang="0">
                <a:pos x="connsiteX1" y="connsiteY1"/>
              </a:cxn>
              <a:cxn ang="0">
                <a:pos x="connsiteX2" y="connsiteY2"/>
              </a:cxn>
              <a:cxn ang="0">
                <a:pos x="connsiteX3" y="connsiteY3"/>
              </a:cxn>
            </a:cxnLst>
            <a:rect l="l" t="t" r="r" b="b"/>
            <a:pathLst>
              <a:path w="1663994" h="213500">
                <a:moveTo>
                  <a:pt x="-115" y="-501"/>
                </a:moveTo>
                <a:lnTo>
                  <a:pt x="1663880" y="-501"/>
                </a:lnTo>
                <a:lnTo>
                  <a:pt x="1663880" y="212999"/>
                </a:lnTo>
                <a:lnTo>
                  <a:pt x="-115" y="212999"/>
                </a:lnTo>
                <a:close/>
              </a:path>
            </a:pathLst>
          </a:custGeom>
          <a:gradFill flip="none" rotWithShape="1">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path path="circle">
              <a:fillToRect t="100000" r="100000"/>
            </a:path>
            <a:tileRect l="-100000" b="-100000"/>
          </a:gradFill>
        </p:spPr>
        <p:txBody>
          <a:bodyPr lIns="91440" tIns="45720" rIns="91440" bIns="45720" rtlCol="0" anchor="ctr">
            <a:noAutofit/>
          </a:bodyPr>
          <a:lstStyle/>
          <a:p>
            <a:pPr algn="ctr"/>
            <a:r>
              <a:rPr lang="en-GB" sz="1050" b="0">
                <a:solidFill>
                  <a:schemeClr val="bg1"/>
                </a:solidFill>
                <a:latin typeface="+mn-lt"/>
              </a:rPr>
              <a:t>Job Creating Private Investments</a:t>
            </a:r>
          </a:p>
        </p:txBody>
      </p:sp>
      <p:sp>
        <p:nvSpPr>
          <p:cNvPr id="25" name="Text Placeholder 3">
            <a:extLst>
              <a:ext uri="{FF2B5EF4-FFF2-40B4-BE49-F238E27FC236}">
                <a16:creationId xmlns:a16="http://schemas.microsoft.com/office/drawing/2014/main" id="{7BC2123C-3F6D-468A-9C31-76EAD98E71EA}"/>
              </a:ext>
            </a:extLst>
          </p:cNvPr>
          <p:cNvSpPr txBox="1">
            <a:spLocks/>
          </p:cNvSpPr>
          <p:nvPr/>
        </p:nvSpPr>
        <p:spPr>
          <a:xfrm>
            <a:off x="273600" y="870342"/>
            <a:ext cx="11642400" cy="360363"/>
          </a:xfrm>
          <a:prstGeom prst="rect">
            <a:avLst/>
          </a:prstGeom>
        </p:spPr>
        <p:txBody>
          <a:bodyPr vert="horz" lIns="0" tIns="0" rIns="0" bIns="0" rtlCol="0" anchor="ctr">
            <a:noAutofit/>
          </a:bodyPr>
          <a:lstStyle>
            <a:defPPr>
              <a:defRPr lang="en-US"/>
            </a:defPPr>
            <a:lvl1pPr marL="0" indent="0" eaLnBrk="0" hangingPunct="0">
              <a:lnSpc>
                <a:spcPct val="110000"/>
              </a:lnSpc>
              <a:spcBef>
                <a:spcPts val="600"/>
              </a:spcBef>
              <a:spcAft>
                <a:spcPts val="300"/>
              </a:spcAft>
              <a:buClr>
                <a:srgbClr val="404040"/>
              </a:buClr>
              <a:buNone/>
              <a:defRPr sz="1400" i="1">
                <a:solidFill>
                  <a:schemeClr val="accent5">
                    <a:lumMod val="50000"/>
                  </a:schemeClr>
                </a:solidFill>
                <a:latin typeface="+mn-lt"/>
                <a:ea typeface="+mn-ea"/>
                <a:cs typeface="+mn-cs"/>
              </a:defRPr>
            </a:lvl1pPr>
            <a:lvl2pPr marL="270000" indent="-270000" algn="just" eaLnBrk="1" hangingPunct="1">
              <a:lnSpc>
                <a:spcPct val="110000"/>
              </a:lnSpc>
              <a:spcBef>
                <a:spcPts val="0"/>
              </a:spcBef>
              <a:spcAft>
                <a:spcPts val="300"/>
              </a:spcAft>
              <a:buClr>
                <a:schemeClr val="tx1"/>
              </a:buClr>
              <a:buFont typeface="Arial" panose="020B0604020202020204" pitchFamily="34" charset="0"/>
              <a:buChar char="•"/>
              <a:defRPr sz="1200">
                <a:solidFill>
                  <a:schemeClr val="tx2"/>
                </a:solidFill>
                <a:latin typeface="+mn-lt"/>
                <a:ea typeface="+mn-ea"/>
                <a:cs typeface="+mn-cs"/>
              </a:defRPr>
            </a:lvl2pPr>
            <a:lvl3pPr marL="540000" indent="-270000" algn="just" eaLnBrk="1" hangingPunct="1">
              <a:lnSpc>
                <a:spcPct val="110000"/>
              </a:lnSpc>
              <a:spcBef>
                <a:spcPts val="0"/>
              </a:spcBef>
              <a:spcAft>
                <a:spcPts val="300"/>
              </a:spcAft>
              <a:buClr>
                <a:schemeClr val="tx1"/>
              </a:buClr>
              <a:buFont typeface="Arial" charset="0"/>
              <a:buChar char="•"/>
              <a:defRPr sz="1200">
                <a:solidFill>
                  <a:schemeClr val="tx2"/>
                </a:solidFill>
                <a:latin typeface="+mn-lt"/>
                <a:ea typeface="+mn-ea"/>
                <a:cs typeface="+mn-cs"/>
              </a:defRPr>
            </a:lvl3pPr>
            <a:lvl4pPr marL="810000" indent="-270000" algn="just" eaLnBrk="1" hangingPunct="1">
              <a:lnSpc>
                <a:spcPct val="110000"/>
              </a:lnSpc>
              <a:spcBef>
                <a:spcPts val="0"/>
              </a:spcBef>
              <a:spcAft>
                <a:spcPts val="300"/>
              </a:spcAft>
              <a:buClr>
                <a:schemeClr val="tx1"/>
              </a:buClr>
              <a:buFont typeface="Arial" panose="020B0604020202020204" pitchFamily="34" charset="0"/>
              <a:buChar char="•"/>
              <a:defRPr sz="1200">
                <a:solidFill>
                  <a:schemeClr val="tx2"/>
                </a:solidFill>
                <a:latin typeface="+mn-lt"/>
                <a:ea typeface="+mn-ea"/>
                <a:cs typeface="+mn-cs"/>
              </a:defRPr>
            </a:lvl4pPr>
            <a:lvl5pPr marL="0" indent="0" algn="just" defTabSz="893763" eaLnBrk="1" hangingPunct="1">
              <a:lnSpc>
                <a:spcPct val="110000"/>
              </a:lnSpc>
              <a:spcBef>
                <a:spcPts val="1200"/>
              </a:spcBef>
              <a:spcAft>
                <a:spcPts val="300"/>
              </a:spcAft>
              <a:buClr>
                <a:srgbClr val="595959"/>
              </a:buClr>
              <a:buFont typeface="Wingdings" panose="05000000000000000000" pitchFamily="2" charset="2"/>
              <a:buNone/>
              <a:defRPr sz="1200">
                <a:solidFill>
                  <a:schemeClr val="bg2"/>
                </a:solidFill>
                <a:latin typeface="+mn-lt"/>
                <a:ea typeface="+mn-ea"/>
                <a:cs typeface="+mn-cs"/>
              </a:defRPr>
            </a:lvl5pPr>
            <a:lvl6pPr marL="315450" indent="-171450" algn="just" fontAlgn="base">
              <a:lnSpc>
                <a:spcPct val="150000"/>
              </a:lnSpc>
              <a:spcBef>
                <a:spcPct val="20000"/>
              </a:spcBef>
              <a:spcAft>
                <a:spcPct val="0"/>
              </a:spcAft>
              <a:buClr>
                <a:schemeClr val="tx2">
                  <a:lumMod val="65000"/>
                  <a:lumOff val="35000"/>
                </a:schemeClr>
              </a:buClr>
              <a:buFont typeface="Wingdings" panose="05000000000000000000" pitchFamily="2" charset="2"/>
              <a:buChar char="§"/>
              <a:defRPr sz="1200">
                <a:solidFill>
                  <a:srgbClr val="262626"/>
                </a:solidFill>
                <a:latin typeface="+mn-lt"/>
              </a:defRPr>
            </a:lvl6pPr>
            <a:lvl7pPr marL="2971800" indent="-228600" fontAlgn="base">
              <a:spcBef>
                <a:spcPct val="20000"/>
              </a:spcBef>
              <a:spcAft>
                <a:spcPct val="0"/>
              </a:spcAft>
              <a:buClr>
                <a:srgbClr val="00783C"/>
              </a:buClr>
              <a:buChar char="»"/>
              <a:defRPr>
                <a:latin typeface="+mn-lt"/>
              </a:defRPr>
            </a:lvl7pPr>
            <a:lvl8pPr marL="3429000" indent="-228600" fontAlgn="base">
              <a:spcBef>
                <a:spcPct val="20000"/>
              </a:spcBef>
              <a:spcAft>
                <a:spcPct val="0"/>
              </a:spcAft>
              <a:buClr>
                <a:srgbClr val="00783C"/>
              </a:buClr>
              <a:buChar char="»"/>
              <a:defRPr>
                <a:latin typeface="+mn-lt"/>
              </a:defRPr>
            </a:lvl8pPr>
            <a:lvl9pPr marL="3886200" indent="-228600" fontAlgn="base">
              <a:spcBef>
                <a:spcPct val="20000"/>
              </a:spcBef>
              <a:spcAft>
                <a:spcPct val="0"/>
              </a:spcAft>
              <a:buClr>
                <a:srgbClr val="00783C"/>
              </a:buClr>
              <a:buChar char="»"/>
              <a:defRPr>
                <a:latin typeface="+mn-lt"/>
              </a:defRPr>
            </a:lvl9pPr>
          </a:lstStyle>
          <a:p>
            <a:r>
              <a:rPr lang="en-US"/>
              <a:t>Textiles and apparel value chain is key to economic transformation and creation of jobs in developing countries</a:t>
            </a:r>
          </a:p>
        </p:txBody>
      </p:sp>
      <p:cxnSp>
        <p:nvCxnSpPr>
          <p:cNvPr id="6" name="Straight Arrow Connector 5">
            <a:extLst>
              <a:ext uri="{FF2B5EF4-FFF2-40B4-BE49-F238E27FC236}">
                <a16:creationId xmlns:a16="http://schemas.microsoft.com/office/drawing/2014/main" id="{8C942410-FEC5-47B7-8662-56CB05AD39C4}"/>
              </a:ext>
            </a:extLst>
          </p:cNvPr>
          <p:cNvCxnSpPr>
            <a:cxnSpLocks/>
            <a:endCxn id="14" idx="1"/>
          </p:cNvCxnSpPr>
          <p:nvPr/>
        </p:nvCxnSpPr>
        <p:spPr bwMode="auto">
          <a:xfrm>
            <a:off x="2288716" y="3382494"/>
            <a:ext cx="166836" cy="0"/>
          </a:xfrm>
          <a:prstGeom prst="straightConnector1">
            <a:avLst/>
          </a:prstGeom>
          <a:noFill/>
          <a:ln w="9525" cap="flat" cmpd="sng" algn="ctr">
            <a:solidFill>
              <a:schemeClr val="tx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1E671F32-BBE1-41C0-B41A-CCAC595B59A5}"/>
              </a:ext>
            </a:extLst>
          </p:cNvPr>
          <p:cNvCxnSpPr>
            <a:cxnSpLocks/>
          </p:cNvCxnSpPr>
          <p:nvPr/>
        </p:nvCxnSpPr>
        <p:spPr bwMode="auto">
          <a:xfrm flipH="1">
            <a:off x="3746249" y="3382494"/>
            <a:ext cx="158715" cy="0"/>
          </a:xfrm>
          <a:prstGeom prst="straightConnector1">
            <a:avLst/>
          </a:prstGeom>
          <a:noFill/>
          <a:ln w="9525" cap="flat" cmpd="sng" algn="ctr">
            <a:solidFill>
              <a:schemeClr val="tx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1C439D26-4F38-46E0-82CE-A013A8655A40}"/>
              </a:ext>
            </a:extLst>
          </p:cNvPr>
          <p:cNvCxnSpPr>
            <a:cxnSpLocks/>
            <a:endCxn id="20" idx="2"/>
          </p:cNvCxnSpPr>
          <p:nvPr/>
        </p:nvCxnSpPr>
        <p:spPr bwMode="auto">
          <a:xfrm flipV="1">
            <a:off x="3100899" y="3077753"/>
            <a:ext cx="1" cy="117562"/>
          </a:xfrm>
          <a:prstGeom prst="straightConnector1">
            <a:avLst/>
          </a:prstGeom>
          <a:noFill/>
          <a:ln w="9525" cap="flat" cmpd="sng" algn="ctr">
            <a:solidFill>
              <a:schemeClr val="tx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3C8566DB-606B-4227-A555-331ACCEAB608}"/>
              </a:ext>
            </a:extLst>
          </p:cNvPr>
          <p:cNvCxnSpPr>
            <a:cxnSpLocks/>
          </p:cNvCxnSpPr>
          <p:nvPr/>
        </p:nvCxnSpPr>
        <p:spPr bwMode="auto">
          <a:xfrm flipV="1">
            <a:off x="2005589" y="3567267"/>
            <a:ext cx="1" cy="117562"/>
          </a:xfrm>
          <a:prstGeom prst="straightConnector1">
            <a:avLst/>
          </a:prstGeom>
          <a:noFill/>
          <a:ln w="9525" cap="flat" cmpd="sng" algn="ctr">
            <a:solidFill>
              <a:schemeClr val="tx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45023D06-DBDC-42B1-B3EA-1C8ECCE42C97}"/>
              </a:ext>
            </a:extLst>
          </p:cNvPr>
          <p:cNvCxnSpPr>
            <a:cxnSpLocks/>
          </p:cNvCxnSpPr>
          <p:nvPr/>
        </p:nvCxnSpPr>
        <p:spPr bwMode="auto">
          <a:xfrm flipV="1">
            <a:off x="4285239" y="3570405"/>
            <a:ext cx="1" cy="117562"/>
          </a:xfrm>
          <a:prstGeom prst="straightConnector1">
            <a:avLst/>
          </a:prstGeom>
          <a:noFill/>
          <a:ln w="9525" cap="flat" cmpd="sng" algn="ctr">
            <a:solidFill>
              <a:schemeClr val="tx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09315F34-61D2-4468-9CF2-59A2809F9AE1}"/>
              </a:ext>
            </a:extLst>
          </p:cNvPr>
          <p:cNvCxnSpPr>
            <a:cxnSpLocks/>
          </p:cNvCxnSpPr>
          <p:nvPr/>
        </p:nvCxnSpPr>
        <p:spPr bwMode="auto">
          <a:xfrm flipV="1">
            <a:off x="3100268" y="3562821"/>
            <a:ext cx="0" cy="312423"/>
          </a:xfrm>
          <a:prstGeom prst="straightConnector1">
            <a:avLst/>
          </a:prstGeom>
          <a:noFill/>
          <a:ln w="9525" cap="flat" cmpd="sng" algn="ctr">
            <a:solidFill>
              <a:schemeClr val="tx1"/>
            </a:solidFill>
            <a:prstDash val="solid"/>
            <a:round/>
            <a:headEnd type="none" w="med" len="med"/>
            <a:tailEnd type="triangle"/>
          </a:ln>
          <a:effectLst/>
        </p:spPr>
      </p:cxnSp>
      <p:cxnSp>
        <p:nvCxnSpPr>
          <p:cNvPr id="36" name="Straight Connector 35">
            <a:extLst>
              <a:ext uri="{FF2B5EF4-FFF2-40B4-BE49-F238E27FC236}">
                <a16:creationId xmlns:a16="http://schemas.microsoft.com/office/drawing/2014/main" id="{6FE81682-5CED-4FF1-AFB0-ABB70FCF5007}"/>
              </a:ext>
            </a:extLst>
          </p:cNvPr>
          <p:cNvCxnSpPr/>
          <p:nvPr/>
        </p:nvCxnSpPr>
        <p:spPr bwMode="auto">
          <a:xfrm>
            <a:off x="2957634" y="3875244"/>
            <a:ext cx="285268" cy="0"/>
          </a:xfrm>
          <a:prstGeom prst="line">
            <a:avLst/>
          </a:prstGeom>
          <a:noFill/>
          <a:ln w="9525" cap="flat" cmpd="sng" algn="ctr">
            <a:solidFill>
              <a:schemeClr val="tx1"/>
            </a:solidFill>
            <a:prstDash val="solid"/>
            <a:round/>
            <a:headEnd type="none" w="med" len="med"/>
            <a:tailEnd type="none" w="med" len="med"/>
          </a:ln>
          <a:effectLst/>
        </p:spPr>
      </p:cxnSp>
      <p:sp>
        <p:nvSpPr>
          <p:cNvPr id="38" name="Google Shape;1066;p57">
            <a:extLst>
              <a:ext uri="{FF2B5EF4-FFF2-40B4-BE49-F238E27FC236}">
                <a16:creationId xmlns:a16="http://schemas.microsoft.com/office/drawing/2014/main" id="{6C90DB95-4232-4E5F-A9DA-26360637FBFA}"/>
              </a:ext>
            </a:extLst>
          </p:cNvPr>
          <p:cNvSpPr>
            <a:spLocks noChangeAspect="1"/>
          </p:cNvSpPr>
          <p:nvPr/>
        </p:nvSpPr>
        <p:spPr>
          <a:xfrm>
            <a:off x="5990362" y="1565606"/>
            <a:ext cx="1454054" cy="41148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GB" sz="1050">
                <a:solidFill>
                  <a:schemeClr val="bg1"/>
                </a:solidFill>
                <a:latin typeface="+mn-lt"/>
                <a:cs typeface="+mn-ea"/>
                <a:sym typeface="+mn-lt"/>
              </a:rPr>
              <a:t>Supply Chain Traceability</a:t>
            </a:r>
          </a:p>
        </p:txBody>
      </p:sp>
      <p:sp>
        <p:nvSpPr>
          <p:cNvPr id="39" name="Google Shape;1066;p57">
            <a:extLst>
              <a:ext uri="{FF2B5EF4-FFF2-40B4-BE49-F238E27FC236}">
                <a16:creationId xmlns:a16="http://schemas.microsoft.com/office/drawing/2014/main" id="{27B08021-E44C-4A46-905A-0D98E83CB5B2}"/>
              </a:ext>
            </a:extLst>
          </p:cNvPr>
          <p:cNvSpPr>
            <a:spLocks noChangeAspect="1"/>
          </p:cNvSpPr>
          <p:nvPr/>
        </p:nvSpPr>
        <p:spPr>
          <a:xfrm>
            <a:off x="7491518" y="1565606"/>
            <a:ext cx="1454054" cy="41148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GB" sz="1050">
                <a:solidFill>
                  <a:schemeClr val="bg1"/>
                </a:solidFill>
                <a:latin typeface="+mn-lt"/>
                <a:cs typeface="+mn-ea"/>
                <a:sym typeface="+mn-lt"/>
              </a:rPr>
              <a:t>Combating Climate Change</a:t>
            </a:r>
          </a:p>
        </p:txBody>
      </p:sp>
      <p:sp>
        <p:nvSpPr>
          <p:cNvPr id="40" name="Google Shape;1066;p57">
            <a:extLst>
              <a:ext uri="{FF2B5EF4-FFF2-40B4-BE49-F238E27FC236}">
                <a16:creationId xmlns:a16="http://schemas.microsoft.com/office/drawing/2014/main" id="{949C88C6-3D21-4E0F-8E35-DD88DE374C85}"/>
              </a:ext>
            </a:extLst>
          </p:cNvPr>
          <p:cNvSpPr>
            <a:spLocks noChangeAspect="1"/>
          </p:cNvSpPr>
          <p:nvPr/>
        </p:nvSpPr>
        <p:spPr>
          <a:xfrm>
            <a:off x="8992674" y="1565606"/>
            <a:ext cx="1454054" cy="41148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US" sz="1050">
                <a:solidFill>
                  <a:schemeClr val="bg1"/>
                </a:solidFill>
                <a:latin typeface="+mn-lt"/>
                <a:cs typeface="+mn-ea"/>
                <a:sym typeface="+mn-lt"/>
              </a:rPr>
              <a:t>Efficient Use of Resources</a:t>
            </a:r>
          </a:p>
        </p:txBody>
      </p:sp>
      <p:sp>
        <p:nvSpPr>
          <p:cNvPr id="41" name="Google Shape;1066;p57">
            <a:extLst>
              <a:ext uri="{FF2B5EF4-FFF2-40B4-BE49-F238E27FC236}">
                <a16:creationId xmlns:a16="http://schemas.microsoft.com/office/drawing/2014/main" id="{766F272D-1AB2-41F5-9A9A-1316E634C1B2}"/>
              </a:ext>
            </a:extLst>
          </p:cNvPr>
          <p:cNvSpPr>
            <a:spLocks noChangeAspect="1"/>
          </p:cNvSpPr>
          <p:nvPr/>
        </p:nvSpPr>
        <p:spPr>
          <a:xfrm>
            <a:off x="10493829" y="1565606"/>
            <a:ext cx="1421651" cy="41148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US" sz="1050">
                <a:solidFill>
                  <a:schemeClr val="bg1"/>
                </a:solidFill>
                <a:latin typeface="+mn-lt"/>
                <a:cs typeface="+mn-ea"/>
                <a:sym typeface="+mn-lt"/>
              </a:rPr>
              <a:t>Respectful, Secure </a:t>
            </a:r>
            <a:r>
              <a:rPr lang="en-US" sz="1050">
                <a:solidFill>
                  <a:schemeClr val="bg1"/>
                </a:solidFill>
                <a:cs typeface="+mn-ea"/>
                <a:sym typeface="+mn-lt"/>
              </a:rPr>
              <a:t>W</a:t>
            </a:r>
            <a:r>
              <a:rPr lang="en-US" sz="1050">
                <a:solidFill>
                  <a:schemeClr val="bg1"/>
                </a:solidFill>
                <a:latin typeface="+mn-lt"/>
                <a:cs typeface="+mn-ea"/>
                <a:sym typeface="+mn-lt"/>
              </a:rPr>
              <a:t>ork </a:t>
            </a:r>
            <a:r>
              <a:rPr lang="en-US" sz="1050">
                <a:solidFill>
                  <a:schemeClr val="bg1"/>
                </a:solidFill>
                <a:cs typeface="+mn-ea"/>
                <a:sym typeface="+mn-lt"/>
              </a:rPr>
              <a:t>E</a:t>
            </a:r>
            <a:r>
              <a:rPr lang="en-US" sz="1050">
                <a:solidFill>
                  <a:schemeClr val="bg1"/>
                </a:solidFill>
                <a:latin typeface="+mn-lt"/>
                <a:cs typeface="+mn-ea"/>
                <a:sym typeface="+mn-lt"/>
              </a:rPr>
              <a:t>nvironment</a:t>
            </a:r>
          </a:p>
        </p:txBody>
      </p:sp>
      <p:sp>
        <p:nvSpPr>
          <p:cNvPr id="44" name="Google Shape;1066;p57">
            <a:extLst>
              <a:ext uri="{FF2B5EF4-FFF2-40B4-BE49-F238E27FC236}">
                <a16:creationId xmlns:a16="http://schemas.microsoft.com/office/drawing/2014/main" id="{DF71FD61-81AA-4C81-BCF8-A004B5DF907E}"/>
              </a:ext>
            </a:extLst>
          </p:cNvPr>
          <p:cNvSpPr>
            <a:spLocks noChangeAspect="1"/>
          </p:cNvSpPr>
          <p:nvPr/>
        </p:nvSpPr>
        <p:spPr>
          <a:xfrm>
            <a:off x="5990362" y="3971124"/>
            <a:ext cx="1454054" cy="41148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GB" sz="1050">
                <a:solidFill>
                  <a:schemeClr val="bg1"/>
                </a:solidFill>
                <a:latin typeface="+mn-lt"/>
                <a:cs typeface="+mn-ea"/>
                <a:sym typeface="+mn-lt"/>
              </a:rPr>
              <a:t>Sustainable Material Mix</a:t>
            </a:r>
          </a:p>
        </p:txBody>
      </p:sp>
      <p:sp>
        <p:nvSpPr>
          <p:cNvPr id="45" name="Google Shape;1066;p57">
            <a:extLst>
              <a:ext uri="{FF2B5EF4-FFF2-40B4-BE49-F238E27FC236}">
                <a16:creationId xmlns:a16="http://schemas.microsoft.com/office/drawing/2014/main" id="{07E4BFC2-2B41-4CA8-8C24-64848BA68218}"/>
              </a:ext>
            </a:extLst>
          </p:cNvPr>
          <p:cNvSpPr>
            <a:spLocks noChangeAspect="1"/>
          </p:cNvSpPr>
          <p:nvPr/>
        </p:nvSpPr>
        <p:spPr>
          <a:xfrm>
            <a:off x="7491518" y="3971124"/>
            <a:ext cx="1454054" cy="41148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GB" sz="1050">
                <a:solidFill>
                  <a:schemeClr val="bg1"/>
                </a:solidFill>
                <a:latin typeface="+mn-lt"/>
                <a:cs typeface="+mn-ea"/>
                <a:sym typeface="+mn-lt"/>
              </a:rPr>
              <a:t>Circular Fashion </a:t>
            </a:r>
            <a:r>
              <a:rPr lang="en-GB" sz="1050">
                <a:solidFill>
                  <a:schemeClr val="bg1"/>
                </a:solidFill>
                <a:cs typeface="+mn-ea"/>
                <a:sym typeface="+mn-lt"/>
              </a:rPr>
              <a:t>S</a:t>
            </a:r>
            <a:r>
              <a:rPr lang="en-GB" sz="1050">
                <a:solidFill>
                  <a:schemeClr val="bg1"/>
                </a:solidFill>
                <a:latin typeface="+mn-lt"/>
                <a:cs typeface="+mn-ea"/>
                <a:sym typeface="+mn-lt"/>
              </a:rPr>
              <a:t>ystem</a:t>
            </a:r>
          </a:p>
        </p:txBody>
      </p:sp>
      <p:sp>
        <p:nvSpPr>
          <p:cNvPr id="46" name="Google Shape;1066;p57">
            <a:extLst>
              <a:ext uri="{FF2B5EF4-FFF2-40B4-BE49-F238E27FC236}">
                <a16:creationId xmlns:a16="http://schemas.microsoft.com/office/drawing/2014/main" id="{00FDD8F0-9205-420E-A1B1-99FC455C2312}"/>
              </a:ext>
            </a:extLst>
          </p:cNvPr>
          <p:cNvSpPr>
            <a:spLocks noChangeAspect="1"/>
          </p:cNvSpPr>
          <p:nvPr/>
        </p:nvSpPr>
        <p:spPr>
          <a:xfrm>
            <a:off x="8992674" y="3971124"/>
            <a:ext cx="1454054" cy="41148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US" sz="1050">
                <a:solidFill>
                  <a:schemeClr val="bg1"/>
                </a:solidFill>
                <a:latin typeface="+mn-lt"/>
                <a:cs typeface="+mn-ea"/>
                <a:sym typeface="+mn-lt"/>
              </a:rPr>
              <a:t>Promotion of Better Wage Systems</a:t>
            </a:r>
          </a:p>
        </p:txBody>
      </p:sp>
      <p:sp>
        <p:nvSpPr>
          <p:cNvPr id="47" name="Google Shape;1066;p57">
            <a:extLst>
              <a:ext uri="{FF2B5EF4-FFF2-40B4-BE49-F238E27FC236}">
                <a16:creationId xmlns:a16="http://schemas.microsoft.com/office/drawing/2014/main" id="{89BCD42A-A482-4524-9F53-7EF2D1F2AB04}"/>
              </a:ext>
            </a:extLst>
          </p:cNvPr>
          <p:cNvSpPr>
            <a:spLocks noChangeAspect="1"/>
          </p:cNvSpPr>
          <p:nvPr/>
        </p:nvSpPr>
        <p:spPr>
          <a:xfrm>
            <a:off x="10493829" y="3971124"/>
            <a:ext cx="1421651" cy="41148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GB" sz="1050">
                <a:solidFill>
                  <a:schemeClr val="bg1"/>
                </a:solidFill>
                <a:latin typeface="+mn-lt"/>
                <a:cs typeface="+mn-ea"/>
                <a:sym typeface="+mn-lt"/>
              </a:rPr>
              <a:t>Fourth Industrial Revolution</a:t>
            </a:r>
          </a:p>
        </p:txBody>
      </p:sp>
      <p:sp>
        <p:nvSpPr>
          <p:cNvPr id="48" name="TextBox 47">
            <a:extLst>
              <a:ext uri="{FF2B5EF4-FFF2-40B4-BE49-F238E27FC236}">
                <a16:creationId xmlns:a16="http://schemas.microsoft.com/office/drawing/2014/main" id="{9FB4F935-6053-4ACF-B7FD-6587A2561D97}"/>
              </a:ext>
            </a:extLst>
          </p:cNvPr>
          <p:cNvSpPr txBox="1"/>
          <p:nvPr/>
        </p:nvSpPr>
        <p:spPr>
          <a:xfrm>
            <a:off x="5984012" y="2039500"/>
            <a:ext cx="1454054" cy="1862129"/>
          </a:xfrm>
          <a:prstGeom prst="rect">
            <a:avLst/>
          </a:prstGeom>
          <a:noFill/>
          <a:ln w="12700" cap="flat" cmpd="sng" algn="ctr">
            <a:solidFill>
              <a:srgbClr val="021F43"/>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marL="171450" indent="-171450">
              <a:spcBef>
                <a:spcPts val="300"/>
              </a:spcBef>
              <a:buFont typeface="Arial" panose="020B0604020202020204" pitchFamily="34" charset="0"/>
              <a:buChar char="•"/>
              <a:defRPr sz="1050" b="0">
                <a:latin typeface="+mn-lt"/>
                <a:cs typeface="Times New Roman" pitchFamily="18" charset="0"/>
              </a:defRPr>
            </a:lvl1pPr>
          </a:lstStyle>
          <a:p>
            <a:pPr marL="0" indent="0">
              <a:spcBef>
                <a:spcPts val="0"/>
              </a:spcBef>
              <a:buNone/>
            </a:pPr>
            <a:r>
              <a:rPr lang="en-US" sz="1050" b="0">
                <a:latin typeface="+mn-lt"/>
              </a:rPr>
              <a:t>To build systems that help trace and measure sustainability in supply chains in manufacturing companies both directly connected to them and further up the value chain</a:t>
            </a:r>
          </a:p>
        </p:txBody>
      </p:sp>
      <p:sp>
        <p:nvSpPr>
          <p:cNvPr id="49" name="TextBox 48">
            <a:extLst>
              <a:ext uri="{FF2B5EF4-FFF2-40B4-BE49-F238E27FC236}">
                <a16:creationId xmlns:a16="http://schemas.microsoft.com/office/drawing/2014/main" id="{5FC1C6B1-D6E4-4D56-AA71-DC8AA9C0C675}"/>
              </a:ext>
            </a:extLst>
          </p:cNvPr>
          <p:cNvSpPr txBox="1"/>
          <p:nvPr/>
        </p:nvSpPr>
        <p:spPr>
          <a:xfrm>
            <a:off x="10496393" y="2037667"/>
            <a:ext cx="1421651" cy="1862127"/>
          </a:xfrm>
          <a:prstGeom prst="rect">
            <a:avLst/>
          </a:prstGeom>
          <a:noFill/>
          <a:ln w="12700" cap="flat" cmpd="sng" algn="ctr">
            <a:solidFill>
              <a:srgbClr val="021F43"/>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marL="171450" indent="-171450">
              <a:spcBef>
                <a:spcPts val="0"/>
              </a:spcBef>
              <a:buFont typeface="Arial" panose="020B0604020202020204" pitchFamily="34" charset="0"/>
              <a:buChar char="•"/>
              <a:defRPr sz="1050" b="0">
                <a:latin typeface="+mn-lt"/>
                <a:cs typeface="Times New Roman" pitchFamily="18" charset="0"/>
              </a:defRPr>
            </a:lvl1pPr>
          </a:lstStyle>
          <a:p>
            <a:pPr marL="0" indent="0">
              <a:buNone/>
            </a:pPr>
            <a:r>
              <a:rPr lang="en-US"/>
              <a:t>To implement policies to enhance respect of human rights, including safe working conditions, no discrimination, and no forced labor for all people employed directly or indirectly</a:t>
            </a:r>
          </a:p>
        </p:txBody>
      </p:sp>
      <p:sp>
        <p:nvSpPr>
          <p:cNvPr id="50" name="TextBox 49">
            <a:extLst>
              <a:ext uri="{FF2B5EF4-FFF2-40B4-BE49-F238E27FC236}">
                <a16:creationId xmlns:a16="http://schemas.microsoft.com/office/drawing/2014/main" id="{51D300C1-5149-4C44-8912-3990805C716D}"/>
              </a:ext>
            </a:extLst>
          </p:cNvPr>
          <p:cNvSpPr txBox="1"/>
          <p:nvPr/>
        </p:nvSpPr>
        <p:spPr>
          <a:xfrm>
            <a:off x="7501058" y="2039501"/>
            <a:ext cx="1438164" cy="1862128"/>
          </a:xfrm>
          <a:prstGeom prst="rect">
            <a:avLst/>
          </a:prstGeom>
          <a:noFill/>
          <a:ln w="12700" cap="flat" cmpd="sng" algn="ctr">
            <a:solidFill>
              <a:srgbClr val="021F43"/>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marL="171450" indent="-171450">
              <a:spcBef>
                <a:spcPts val="300"/>
              </a:spcBef>
              <a:buFont typeface="Arial" panose="020B0604020202020204" pitchFamily="34" charset="0"/>
              <a:buChar char="•"/>
              <a:defRPr sz="1050" b="0">
                <a:latin typeface="+mn-lt"/>
                <a:cs typeface="Times New Roman" pitchFamily="18" charset="0"/>
              </a:defRPr>
            </a:lvl1pPr>
          </a:lstStyle>
          <a:p>
            <a:pPr marL="0" indent="0">
              <a:spcBef>
                <a:spcPts val="0"/>
              </a:spcBef>
              <a:buNone/>
            </a:pPr>
            <a:r>
              <a:rPr lang="en-US"/>
              <a:t>To work with value chain partners to implement programs that reduce greenhouse gas emissions (e.g., by switching to renewable energy resources)</a:t>
            </a:r>
          </a:p>
        </p:txBody>
      </p:sp>
      <p:sp>
        <p:nvSpPr>
          <p:cNvPr id="51" name="TextBox 50">
            <a:extLst>
              <a:ext uri="{FF2B5EF4-FFF2-40B4-BE49-F238E27FC236}">
                <a16:creationId xmlns:a16="http://schemas.microsoft.com/office/drawing/2014/main" id="{2C0C3F03-3EDC-4BA2-9710-3C068DDCF3A3}"/>
              </a:ext>
            </a:extLst>
          </p:cNvPr>
          <p:cNvSpPr txBox="1"/>
          <p:nvPr/>
        </p:nvSpPr>
        <p:spPr>
          <a:xfrm>
            <a:off x="9002214" y="2039501"/>
            <a:ext cx="1438164" cy="1862127"/>
          </a:xfrm>
          <a:prstGeom prst="rect">
            <a:avLst/>
          </a:prstGeom>
          <a:noFill/>
          <a:ln w="12700" cap="flat" cmpd="sng" algn="ctr">
            <a:solidFill>
              <a:srgbClr val="021F43"/>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marL="171450" indent="-171450">
              <a:spcBef>
                <a:spcPts val="300"/>
              </a:spcBef>
              <a:buFont typeface="Arial" panose="020B0604020202020204" pitchFamily="34" charset="0"/>
              <a:buChar char="•"/>
              <a:defRPr sz="1050" b="0">
                <a:latin typeface="+mn-lt"/>
                <a:cs typeface="Times New Roman" pitchFamily="18" charset="0"/>
              </a:defRPr>
            </a:lvl1pPr>
          </a:lstStyle>
          <a:p>
            <a:pPr marL="0" indent="0">
              <a:spcBef>
                <a:spcPts val="0"/>
              </a:spcBef>
              <a:buNone/>
            </a:pPr>
            <a:r>
              <a:rPr lang="en-US"/>
              <a:t>To work with supply chain partners to identify and track water, energy and chemicals consumption and pollution in the processing stage to create a baseline</a:t>
            </a:r>
          </a:p>
        </p:txBody>
      </p:sp>
      <p:sp>
        <p:nvSpPr>
          <p:cNvPr id="52" name="TextBox 51">
            <a:extLst>
              <a:ext uri="{FF2B5EF4-FFF2-40B4-BE49-F238E27FC236}">
                <a16:creationId xmlns:a16="http://schemas.microsoft.com/office/drawing/2014/main" id="{EA8AB558-9E22-4D6A-B742-122E37CD27DF}"/>
              </a:ext>
            </a:extLst>
          </p:cNvPr>
          <p:cNvSpPr txBox="1"/>
          <p:nvPr/>
        </p:nvSpPr>
        <p:spPr>
          <a:xfrm>
            <a:off x="5992756" y="4450439"/>
            <a:ext cx="1454054" cy="1705251"/>
          </a:xfrm>
          <a:prstGeom prst="rect">
            <a:avLst/>
          </a:prstGeom>
          <a:noFill/>
          <a:ln w="12700" cap="flat" cmpd="sng" algn="ctr">
            <a:solidFill>
              <a:srgbClr val="021F43"/>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marL="171450" indent="-171450">
              <a:spcBef>
                <a:spcPts val="300"/>
              </a:spcBef>
              <a:buFont typeface="Arial" panose="020B0604020202020204" pitchFamily="34" charset="0"/>
              <a:buChar char="•"/>
              <a:defRPr sz="1050" b="0">
                <a:latin typeface="+mn-lt"/>
                <a:cs typeface="Times New Roman" pitchFamily="18" charset="0"/>
              </a:defRPr>
            </a:lvl1pPr>
          </a:lstStyle>
          <a:p>
            <a:pPr marL="0" indent="0">
              <a:spcBef>
                <a:spcPts val="0"/>
              </a:spcBef>
              <a:buNone/>
            </a:pPr>
            <a:r>
              <a:rPr lang="en-US" sz="1050" b="0">
                <a:latin typeface="+mn-lt"/>
              </a:rPr>
              <a:t>To trace and evaluate E&amp;S impact of the materials they use and to shift the mix towards low-impact materials (e.g., by using organic instead of conventional cotton)</a:t>
            </a:r>
          </a:p>
        </p:txBody>
      </p:sp>
      <p:sp>
        <p:nvSpPr>
          <p:cNvPr id="53" name="TextBox 52">
            <a:extLst>
              <a:ext uri="{FF2B5EF4-FFF2-40B4-BE49-F238E27FC236}">
                <a16:creationId xmlns:a16="http://schemas.microsoft.com/office/drawing/2014/main" id="{E7FB2597-BDAD-4BEE-83E2-DF182E9897F6}"/>
              </a:ext>
            </a:extLst>
          </p:cNvPr>
          <p:cNvSpPr txBox="1"/>
          <p:nvPr/>
        </p:nvSpPr>
        <p:spPr>
          <a:xfrm>
            <a:off x="10496393" y="4450439"/>
            <a:ext cx="1421651" cy="1705251"/>
          </a:xfrm>
          <a:prstGeom prst="rect">
            <a:avLst/>
          </a:prstGeom>
          <a:noFill/>
          <a:ln w="12700" cap="flat" cmpd="sng" algn="ctr">
            <a:solidFill>
              <a:srgbClr val="021F43"/>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marL="171450" indent="-171450">
              <a:spcBef>
                <a:spcPts val="0"/>
              </a:spcBef>
              <a:buFont typeface="Arial" panose="020B0604020202020204" pitchFamily="34" charset="0"/>
              <a:buChar char="•"/>
              <a:defRPr sz="1050" b="0">
                <a:latin typeface="+mn-lt"/>
                <a:cs typeface="Times New Roman" pitchFamily="18" charset="0"/>
              </a:defRPr>
            </a:lvl1pPr>
          </a:lstStyle>
          <a:p>
            <a:pPr marL="0" indent="0">
              <a:buNone/>
            </a:pPr>
            <a:r>
              <a:rPr lang="en-US"/>
              <a:t>To start preparing for the effects of technological innovation by analyzing potential impact on value chains (collective effort by the whole industry)</a:t>
            </a:r>
          </a:p>
        </p:txBody>
      </p:sp>
      <p:sp>
        <p:nvSpPr>
          <p:cNvPr id="54" name="TextBox 53">
            <a:extLst>
              <a:ext uri="{FF2B5EF4-FFF2-40B4-BE49-F238E27FC236}">
                <a16:creationId xmlns:a16="http://schemas.microsoft.com/office/drawing/2014/main" id="{76C0CEAA-B503-45A0-ABC1-8B4CE2C48ED9}"/>
              </a:ext>
            </a:extLst>
          </p:cNvPr>
          <p:cNvSpPr txBox="1"/>
          <p:nvPr/>
        </p:nvSpPr>
        <p:spPr>
          <a:xfrm>
            <a:off x="7501058" y="4450440"/>
            <a:ext cx="1438164" cy="1705250"/>
          </a:xfrm>
          <a:prstGeom prst="rect">
            <a:avLst/>
          </a:prstGeom>
          <a:noFill/>
          <a:ln w="12700" cap="flat" cmpd="sng" algn="ctr">
            <a:solidFill>
              <a:srgbClr val="021F43"/>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marL="171450" indent="-171450">
              <a:spcBef>
                <a:spcPts val="300"/>
              </a:spcBef>
              <a:buFont typeface="Arial" panose="020B0604020202020204" pitchFamily="34" charset="0"/>
              <a:buChar char="•"/>
              <a:defRPr sz="1050" b="0">
                <a:latin typeface="+mn-lt"/>
                <a:cs typeface="Times New Roman" pitchFamily="18" charset="0"/>
              </a:defRPr>
            </a:lvl1pPr>
          </a:lstStyle>
          <a:p>
            <a:pPr marL="0" indent="0">
              <a:spcBef>
                <a:spcPts val="0"/>
              </a:spcBef>
              <a:buNone/>
            </a:pPr>
            <a:r>
              <a:rPr lang="en-US"/>
              <a:t>To create products made for durability, disassembly, and recycling, and to increase the share of recycled fibers in productions. To increase efforts to collect used garments</a:t>
            </a:r>
          </a:p>
        </p:txBody>
      </p:sp>
      <p:sp>
        <p:nvSpPr>
          <p:cNvPr id="55" name="TextBox 54">
            <a:extLst>
              <a:ext uri="{FF2B5EF4-FFF2-40B4-BE49-F238E27FC236}">
                <a16:creationId xmlns:a16="http://schemas.microsoft.com/office/drawing/2014/main" id="{B155E1F5-E39D-4FC2-89BB-60DA900F5456}"/>
              </a:ext>
            </a:extLst>
          </p:cNvPr>
          <p:cNvSpPr txBox="1"/>
          <p:nvPr/>
        </p:nvSpPr>
        <p:spPr>
          <a:xfrm>
            <a:off x="9002214" y="4450439"/>
            <a:ext cx="1438164" cy="1705251"/>
          </a:xfrm>
          <a:prstGeom prst="rect">
            <a:avLst/>
          </a:prstGeom>
          <a:noFill/>
          <a:ln w="12700" cap="flat" cmpd="sng" algn="ctr">
            <a:solidFill>
              <a:srgbClr val="021F43"/>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marL="171450" indent="-171450">
              <a:spcBef>
                <a:spcPts val="300"/>
              </a:spcBef>
              <a:buFont typeface="Arial" panose="020B0604020202020204" pitchFamily="34" charset="0"/>
              <a:buChar char="•"/>
              <a:defRPr sz="1050" b="0">
                <a:latin typeface="+mn-lt"/>
                <a:cs typeface="Times New Roman" pitchFamily="18" charset="0"/>
              </a:defRPr>
            </a:lvl1pPr>
          </a:lstStyle>
          <a:p>
            <a:pPr marL="0" indent="0">
              <a:spcBef>
                <a:spcPts val="0"/>
              </a:spcBef>
              <a:buNone/>
            </a:pPr>
            <a:r>
              <a:rPr lang="en-US"/>
              <a:t>To pay at least minimum wage without undue delay and unlawful deduction and to not impose other unfair or unreasonable impediments</a:t>
            </a:r>
          </a:p>
        </p:txBody>
      </p:sp>
      <p:sp>
        <p:nvSpPr>
          <p:cNvPr id="57" name="Footer Placeholder 4">
            <a:extLst>
              <a:ext uri="{FF2B5EF4-FFF2-40B4-BE49-F238E27FC236}">
                <a16:creationId xmlns:a16="http://schemas.microsoft.com/office/drawing/2014/main" id="{8E047FB8-8E97-4C1A-92B4-6F8B1781B364}"/>
              </a:ext>
            </a:extLst>
          </p:cNvPr>
          <p:cNvSpPr txBox="1">
            <a:spLocks/>
          </p:cNvSpPr>
          <p:nvPr/>
        </p:nvSpPr>
        <p:spPr bwMode="auto">
          <a:xfrm>
            <a:off x="271400" y="6153178"/>
            <a:ext cx="5605857" cy="215444"/>
          </a:xfrm>
          <a:prstGeom prst="rect">
            <a:avLst/>
          </a:prstGeom>
          <a:noFill/>
        </p:spPr>
        <p:txBody>
          <a:bodyPr wrap="square" rtlCol="0">
            <a:spAutoFit/>
          </a:bodyPr>
          <a:lstStyle>
            <a:defPPr>
              <a:defRPr lang="en-US"/>
            </a:defPPr>
            <a:lvl1pPr marL="0" indent="0">
              <a:buNone/>
              <a:defRPr sz="800" b="0" i="1">
                <a:solidFill>
                  <a:schemeClr val="bg1">
                    <a:lumMod val="50000"/>
                  </a:schemeClr>
                </a:solidFill>
                <a:latin typeface="+mn-lt"/>
              </a:defRPr>
            </a:lvl1pPr>
            <a:lvl2pPr marL="457200" algn="l" rtl="0" fontAlgn="base">
              <a:spcBef>
                <a:spcPct val="0"/>
              </a:spcBef>
              <a:spcAft>
                <a:spcPct val="0"/>
              </a:spcAft>
              <a:defRPr sz="1600" b="1" kern="1200">
                <a:solidFill>
                  <a:schemeClr val="tx1"/>
                </a:solidFill>
                <a:latin typeface="Trebuchet MS" charset="0"/>
                <a:ea typeface="ＭＳ Ｐゴシック" charset="0"/>
                <a:cs typeface="ＭＳ Ｐゴシック" charset="0"/>
              </a:defRPr>
            </a:lvl2pPr>
            <a:lvl3pPr marL="914400" algn="l" rtl="0" fontAlgn="base">
              <a:spcBef>
                <a:spcPct val="0"/>
              </a:spcBef>
              <a:spcAft>
                <a:spcPct val="0"/>
              </a:spcAft>
              <a:defRPr sz="1600" b="1" kern="1200">
                <a:solidFill>
                  <a:schemeClr val="tx1"/>
                </a:solidFill>
                <a:latin typeface="Trebuchet MS" charset="0"/>
                <a:ea typeface="ＭＳ Ｐゴシック" charset="0"/>
                <a:cs typeface="ＭＳ Ｐゴシック" charset="0"/>
              </a:defRPr>
            </a:lvl3pPr>
            <a:lvl4pPr marL="1371600" algn="l" rtl="0" fontAlgn="base">
              <a:spcBef>
                <a:spcPct val="0"/>
              </a:spcBef>
              <a:spcAft>
                <a:spcPct val="0"/>
              </a:spcAft>
              <a:defRPr sz="1600" b="1" kern="1200">
                <a:solidFill>
                  <a:schemeClr val="tx1"/>
                </a:solidFill>
                <a:latin typeface="Trebuchet MS" charset="0"/>
                <a:ea typeface="ＭＳ Ｐゴシック" charset="0"/>
                <a:cs typeface="ＭＳ Ｐゴシック" charset="0"/>
              </a:defRPr>
            </a:lvl4pPr>
            <a:lvl5pPr marL="1828800" algn="l" rtl="0" fontAlgn="base">
              <a:spcBef>
                <a:spcPct val="0"/>
              </a:spcBef>
              <a:spcAft>
                <a:spcPct val="0"/>
              </a:spcAft>
              <a:defRPr sz="1600" b="1" kern="1200">
                <a:solidFill>
                  <a:schemeClr val="tx1"/>
                </a:solidFill>
                <a:latin typeface="Trebuchet MS" charset="0"/>
                <a:ea typeface="ＭＳ Ｐゴシック" charset="0"/>
                <a:cs typeface="ＭＳ Ｐゴシック" charset="0"/>
              </a:defRPr>
            </a:lvl5pPr>
            <a:lvl6pPr marL="2286000" algn="l" defTabSz="457200" rtl="0" eaLnBrk="1" latinLnBrk="0" hangingPunct="1">
              <a:defRPr sz="1600" b="1" kern="1200">
                <a:solidFill>
                  <a:schemeClr val="tx1"/>
                </a:solidFill>
                <a:latin typeface="Trebuchet MS" charset="0"/>
                <a:ea typeface="ＭＳ Ｐゴシック" charset="0"/>
                <a:cs typeface="ＭＳ Ｐゴシック" charset="0"/>
              </a:defRPr>
            </a:lvl6pPr>
            <a:lvl7pPr marL="2743200" algn="l" defTabSz="457200" rtl="0" eaLnBrk="1" latinLnBrk="0" hangingPunct="1">
              <a:defRPr sz="1600" b="1" kern="1200">
                <a:solidFill>
                  <a:schemeClr val="tx1"/>
                </a:solidFill>
                <a:latin typeface="Trebuchet MS" charset="0"/>
                <a:ea typeface="ＭＳ Ｐゴシック" charset="0"/>
                <a:cs typeface="ＭＳ Ｐゴシック" charset="0"/>
              </a:defRPr>
            </a:lvl7pPr>
            <a:lvl8pPr marL="3200400" algn="l" defTabSz="457200" rtl="0" eaLnBrk="1" latinLnBrk="0" hangingPunct="1">
              <a:defRPr sz="1600" b="1" kern="1200">
                <a:solidFill>
                  <a:schemeClr val="tx1"/>
                </a:solidFill>
                <a:latin typeface="Trebuchet MS" charset="0"/>
                <a:ea typeface="ＭＳ Ｐゴシック" charset="0"/>
                <a:cs typeface="ＭＳ Ｐゴシック" charset="0"/>
              </a:defRPr>
            </a:lvl8pPr>
            <a:lvl9pPr marL="3657600" algn="l" defTabSz="457200" rtl="0" eaLnBrk="1" latinLnBrk="0" hangingPunct="1">
              <a:defRPr sz="1600" b="1" kern="1200">
                <a:solidFill>
                  <a:schemeClr val="tx1"/>
                </a:solidFill>
                <a:latin typeface="Trebuchet MS" charset="0"/>
                <a:ea typeface="ＭＳ Ｐゴシック" charset="0"/>
                <a:cs typeface="ＭＳ Ｐゴシック" charset="0"/>
              </a:defRPr>
            </a:lvl9pPr>
          </a:lstStyle>
          <a:p>
            <a:r>
              <a:rPr lang="en-US" altLang="ja-JP"/>
              <a:t>Note: Including</a:t>
            </a:r>
            <a:r>
              <a:rPr lang="en-US"/>
              <a:t> IFC’s own account and B loans, as of FY22</a:t>
            </a:r>
          </a:p>
        </p:txBody>
      </p:sp>
    </p:spTree>
    <p:extLst>
      <p:ext uri="{BB962C8B-B14F-4D97-AF65-F5344CB8AC3E}">
        <p14:creationId xmlns:p14="http://schemas.microsoft.com/office/powerpoint/2010/main" val="963730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0153E-E3AC-46A5-AEC5-67FA4A07086E}"/>
              </a:ext>
            </a:extLst>
          </p:cNvPr>
          <p:cNvSpPr>
            <a:spLocks noGrp="1"/>
          </p:cNvSpPr>
          <p:nvPr>
            <p:ph type="title"/>
          </p:nvPr>
        </p:nvSpPr>
        <p:spPr/>
        <p:txBody>
          <a:bodyPr/>
          <a:lstStyle/>
          <a:p>
            <a:r>
              <a:rPr lang="en-US" dirty="0"/>
              <a:t>IFC’s engagements in the textiles and apparel Sector</a:t>
            </a:r>
          </a:p>
        </p:txBody>
      </p:sp>
      <p:sp>
        <p:nvSpPr>
          <p:cNvPr id="25" name="Text Placeholder 3">
            <a:extLst>
              <a:ext uri="{FF2B5EF4-FFF2-40B4-BE49-F238E27FC236}">
                <a16:creationId xmlns:a16="http://schemas.microsoft.com/office/drawing/2014/main" id="{7BC2123C-3F6D-468A-9C31-76EAD98E71EA}"/>
              </a:ext>
            </a:extLst>
          </p:cNvPr>
          <p:cNvSpPr txBox="1">
            <a:spLocks/>
          </p:cNvSpPr>
          <p:nvPr/>
        </p:nvSpPr>
        <p:spPr>
          <a:xfrm>
            <a:off x="273600" y="870342"/>
            <a:ext cx="11642400" cy="360363"/>
          </a:xfrm>
          <a:prstGeom prst="rect">
            <a:avLst/>
          </a:prstGeom>
        </p:spPr>
        <p:txBody>
          <a:bodyPr vert="horz" lIns="0" tIns="0" rIns="0" bIns="0" rtlCol="0" anchor="ctr">
            <a:noAutofit/>
          </a:bodyPr>
          <a:lstStyle>
            <a:defPPr>
              <a:defRPr lang="en-US"/>
            </a:defPPr>
            <a:lvl1pPr marL="0" indent="0" eaLnBrk="0" hangingPunct="0">
              <a:lnSpc>
                <a:spcPct val="110000"/>
              </a:lnSpc>
              <a:spcBef>
                <a:spcPts val="600"/>
              </a:spcBef>
              <a:spcAft>
                <a:spcPts val="300"/>
              </a:spcAft>
              <a:buClr>
                <a:srgbClr val="404040"/>
              </a:buClr>
              <a:buNone/>
              <a:defRPr sz="1400" i="1">
                <a:solidFill>
                  <a:schemeClr val="accent5">
                    <a:lumMod val="50000"/>
                  </a:schemeClr>
                </a:solidFill>
                <a:latin typeface="+mn-lt"/>
                <a:ea typeface="+mn-ea"/>
                <a:cs typeface="+mn-cs"/>
              </a:defRPr>
            </a:lvl1pPr>
            <a:lvl2pPr marL="270000" indent="-270000" algn="just" eaLnBrk="1" hangingPunct="1">
              <a:lnSpc>
                <a:spcPct val="110000"/>
              </a:lnSpc>
              <a:spcBef>
                <a:spcPts val="0"/>
              </a:spcBef>
              <a:spcAft>
                <a:spcPts val="300"/>
              </a:spcAft>
              <a:buClr>
                <a:schemeClr val="tx1"/>
              </a:buClr>
              <a:buFont typeface="Arial" panose="020B0604020202020204" pitchFamily="34" charset="0"/>
              <a:buChar char="•"/>
              <a:defRPr sz="1200">
                <a:solidFill>
                  <a:schemeClr val="tx2"/>
                </a:solidFill>
                <a:latin typeface="+mn-lt"/>
                <a:ea typeface="+mn-ea"/>
                <a:cs typeface="+mn-cs"/>
              </a:defRPr>
            </a:lvl2pPr>
            <a:lvl3pPr marL="540000" indent="-270000" algn="just" eaLnBrk="1" hangingPunct="1">
              <a:lnSpc>
                <a:spcPct val="110000"/>
              </a:lnSpc>
              <a:spcBef>
                <a:spcPts val="0"/>
              </a:spcBef>
              <a:spcAft>
                <a:spcPts val="300"/>
              </a:spcAft>
              <a:buClr>
                <a:schemeClr val="tx1"/>
              </a:buClr>
              <a:buFont typeface="Arial" charset="0"/>
              <a:buChar char="•"/>
              <a:defRPr sz="1200">
                <a:solidFill>
                  <a:schemeClr val="tx2"/>
                </a:solidFill>
                <a:latin typeface="+mn-lt"/>
                <a:ea typeface="+mn-ea"/>
                <a:cs typeface="+mn-cs"/>
              </a:defRPr>
            </a:lvl3pPr>
            <a:lvl4pPr marL="810000" indent="-270000" algn="just" eaLnBrk="1" hangingPunct="1">
              <a:lnSpc>
                <a:spcPct val="110000"/>
              </a:lnSpc>
              <a:spcBef>
                <a:spcPts val="0"/>
              </a:spcBef>
              <a:spcAft>
                <a:spcPts val="300"/>
              </a:spcAft>
              <a:buClr>
                <a:schemeClr val="tx1"/>
              </a:buClr>
              <a:buFont typeface="Arial" panose="020B0604020202020204" pitchFamily="34" charset="0"/>
              <a:buChar char="•"/>
              <a:defRPr sz="1200">
                <a:solidFill>
                  <a:schemeClr val="tx2"/>
                </a:solidFill>
                <a:latin typeface="+mn-lt"/>
                <a:ea typeface="+mn-ea"/>
                <a:cs typeface="+mn-cs"/>
              </a:defRPr>
            </a:lvl4pPr>
            <a:lvl5pPr marL="0" indent="0" algn="just" defTabSz="893763" eaLnBrk="1" hangingPunct="1">
              <a:lnSpc>
                <a:spcPct val="110000"/>
              </a:lnSpc>
              <a:spcBef>
                <a:spcPts val="1200"/>
              </a:spcBef>
              <a:spcAft>
                <a:spcPts val="300"/>
              </a:spcAft>
              <a:buClr>
                <a:srgbClr val="595959"/>
              </a:buClr>
              <a:buFont typeface="Wingdings" panose="05000000000000000000" pitchFamily="2" charset="2"/>
              <a:buNone/>
              <a:defRPr sz="1200">
                <a:solidFill>
                  <a:schemeClr val="bg2"/>
                </a:solidFill>
                <a:latin typeface="+mn-lt"/>
                <a:ea typeface="+mn-ea"/>
                <a:cs typeface="+mn-cs"/>
              </a:defRPr>
            </a:lvl5pPr>
            <a:lvl6pPr marL="315450" indent="-171450" algn="just" fontAlgn="base">
              <a:lnSpc>
                <a:spcPct val="150000"/>
              </a:lnSpc>
              <a:spcBef>
                <a:spcPct val="20000"/>
              </a:spcBef>
              <a:spcAft>
                <a:spcPct val="0"/>
              </a:spcAft>
              <a:buClr>
                <a:schemeClr val="tx2">
                  <a:lumMod val="65000"/>
                  <a:lumOff val="35000"/>
                </a:schemeClr>
              </a:buClr>
              <a:buFont typeface="Wingdings" panose="05000000000000000000" pitchFamily="2" charset="2"/>
              <a:buChar char="§"/>
              <a:defRPr sz="1200">
                <a:solidFill>
                  <a:srgbClr val="262626"/>
                </a:solidFill>
                <a:latin typeface="+mn-lt"/>
              </a:defRPr>
            </a:lvl6pPr>
            <a:lvl7pPr marL="2971800" indent="-228600" fontAlgn="base">
              <a:spcBef>
                <a:spcPct val="20000"/>
              </a:spcBef>
              <a:spcAft>
                <a:spcPct val="0"/>
              </a:spcAft>
              <a:buClr>
                <a:srgbClr val="00783C"/>
              </a:buClr>
              <a:buChar char="»"/>
              <a:defRPr>
                <a:latin typeface="+mn-lt"/>
              </a:defRPr>
            </a:lvl7pPr>
            <a:lvl8pPr marL="3429000" indent="-228600" fontAlgn="base">
              <a:spcBef>
                <a:spcPct val="20000"/>
              </a:spcBef>
              <a:spcAft>
                <a:spcPct val="0"/>
              </a:spcAft>
              <a:buClr>
                <a:srgbClr val="00783C"/>
              </a:buClr>
              <a:buChar char="»"/>
              <a:defRPr>
                <a:latin typeface="+mn-lt"/>
              </a:defRPr>
            </a:lvl8pPr>
            <a:lvl9pPr marL="3886200" indent="-228600" fontAlgn="base">
              <a:spcBef>
                <a:spcPct val="20000"/>
              </a:spcBef>
              <a:spcAft>
                <a:spcPct val="0"/>
              </a:spcAft>
              <a:buClr>
                <a:srgbClr val="00783C"/>
              </a:buClr>
              <a:buChar char="»"/>
              <a:defRPr>
                <a:latin typeface="+mn-lt"/>
              </a:defRPr>
            </a:lvl9pPr>
          </a:lstStyle>
          <a:p>
            <a:r>
              <a:rPr lang="en-US" dirty="0"/>
              <a:t>Engagement cuts across IFC’s product portfolio</a:t>
            </a:r>
          </a:p>
        </p:txBody>
      </p:sp>
      <p:pic>
        <p:nvPicPr>
          <p:cNvPr id="11" name="Picture 10">
            <a:extLst>
              <a:ext uri="{FF2B5EF4-FFF2-40B4-BE49-F238E27FC236}">
                <a16:creationId xmlns:a16="http://schemas.microsoft.com/office/drawing/2014/main" id="{E7777F0C-832F-4CA9-D2E2-01DE24B1ABB3}"/>
              </a:ext>
            </a:extLst>
          </p:cNvPr>
          <p:cNvPicPr>
            <a:picLocks noChangeAspect="1"/>
          </p:cNvPicPr>
          <p:nvPr/>
        </p:nvPicPr>
        <p:blipFill>
          <a:blip r:embed="rId2"/>
          <a:stretch>
            <a:fillRect/>
          </a:stretch>
        </p:blipFill>
        <p:spPr>
          <a:xfrm>
            <a:off x="286316" y="1235715"/>
            <a:ext cx="11582141" cy="5355903"/>
          </a:xfrm>
          <a:prstGeom prst="rect">
            <a:avLst/>
          </a:prstGeom>
        </p:spPr>
      </p:pic>
      <p:sp>
        <p:nvSpPr>
          <p:cNvPr id="3" name="Slide Number Placeholder 3">
            <a:extLst>
              <a:ext uri="{FF2B5EF4-FFF2-40B4-BE49-F238E27FC236}">
                <a16:creationId xmlns:a16="http://schemas.microsoft.com/office/drawing/2014/main" id="{1C46DB8B-9048-5554-F393-7842A82D5CFE}"/>
              </a:ext>
            </a:extLst>
          </p:cNvPr>
          <p:cNvSpPr txBox="1">
            <a:spLocks/>
          </p:cNvSpPr>
          <p:nvPr/>
        </p:nvSpPr>
        <p:spPr>
          <a:xfrm>
            <a:off x="238773" y="6492875"/>
            <a:ext cx="365760" cy="36576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782E16-99D3-D743-B442-BEC2B47D5716}" type="slidenum">
              <a:rPr lang="en-US" sz="1100" smtClean="0">
                <a:solidFill>
                  <a:srgbClr val="7E7E7E"/>
                </a:solidFill>
                <a:latin typeface="Calibri Light" panose="020F0302020204030204" pitchFamily="34" charset="0"/>
                <a:cs typeface="Calibri Light" panose="020F0302020204030204" pitchFamily="34" charset="0"/>
              </a:rPr>
              <a:pPr>
                <a:defRPr/>
              </a:pPr>
              <a:t>10</a:t>
            </a:fld>
            <a:endParaRPr lang="en-US" sz="1100" dirty="0">
              <a:solidFill>
                <a:srgbClr val="7E7E7E"/>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462684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AF524117-ECE9-4DB7-A276-D7327C262AF4}"/>
              </a:ext>
            </a:extLst>
          </p:cNvPr>
          <p:cNvSpPr txBox="1"/>
          <p:nvPr/>
        </p:nvSpPr>
        <p:spPr>
          <a:xfrm>
            <a:off x="1987883" y="474247"/>
            <a:ext cx="8222916" cy="3385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spAutoFit/>
          </a:bodyPr>
          <a:lstStyle>
            <a:lvl1pPr>
              <a:defRPr sz="2200" b="1">
                <a:solidFill>
                  <a:schemeClr val="accent1"/>
                </a:solidFill>
              </a:defRPr>
            </a:lvl1pPr>
          </a:lstStyle>
          <a:p>
            <a:pPr defTabSz="457200" hangingPunct="0">
              <a:defRPr/>
            </a:pPr>
            <a:r>
              <a:rPr lang="en-US" kern="0" dirty="0">
                <a:solidFill>
                  <a:srgbClr val="002345"/>
                </a:solidFill>
                <a:latin typeface="Arial"/>
                <a:cs typeface="Arial"/>
                <a:sym typeface="Arial"/>
              </a:rPr>
              <a:t>Case study – GTSF</a:t>
            </a:r>
            <a:endParaRPr kern="0" dirty="0">
              <a:solidFill>
                <a:srgbClr val="002345"/>
              </a:solidFill>
              <a:latin typeface="Arial"/>
              <a:cs typeface="Arial"/>
              <a:sym typeface="Arial"/>
            </a:endParaRPr>
          </a:p>
        </p:txBody>
      </p:sp>
      <p:sp>
        <p:nvSpPr>
          <p:cNvPr id="11" name="Rectangle 10">
            <a:extLst>
              <a:ext uri="{FF2B5EF4-FFF2-40B4-BE49-F238E27FC236}">
                <a16:creationId xmlns:a16="http://schemas.microsoft.com/office/drawing/2014/main" id="{F451F2BF-383A-4DB9-91CE-3ACBCA9C4C70}"/>
              </a:ext>
            </a:extLst>
          </p:cNvPr>
          <p:cNvSpPr/>
          <p:nvPr/>
        </p:nvSpPr>
        <p:spPr>
          <a:xfrm>
            <a:off x="2061328" y="1004531"/>
            <a:ext cx="8142789" cy="1478668"/>
          </a:xfrm>
          <a:prstGeom prst="rect">
            <a:avLst/>
          </a:prstGeom>
          <a:solidFill>
            <a:schemeClr val="bg1"/>
          </a:solidFill>
          <a:ln>
            <a:solidFill>
              <a:schemeClr val="bg1">
                <a:lumMod val="50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339725" indent="-231775" defTabSz="457200" hangingPunct="0">
              <a:spcBef>
                <a:spcPts val="600"/>
              </a:spcBef>
              <a:defRPr sz="1600">
                <a:solidFill>
                  <a:srgbClr val="00AEEF"/>
                </a:solidFill>
              </a:defRPr>
            </a:pPr>
            <a:r>
              <a:rPr lang="en-US" sz="1300" i="1" kern="0" dirty="0">
                <a:solidFill>
                  <a:srgbClr val="00AEEF"/>
                </a:solidFill>
                <a:latin typeface="Arial"/>
                <a:cs typeface="Arial"/>
              </a:rPr>
              <a:t>IFC Project description</a:t>
            </a:r>
          </a:p>
          <a:p>
            <a:pPr marL="687388" indent="-231775" defTabSz="457200" hangingPunct="0">
              <a:spcBef>
                <a:spcPts val="600"/>
              </a:spcBef>
              <a:buClr>
                <a:srgbClr val="00ADE4"/>
              </a:buClr>
              <a:buSzPct val="100000"/>
              <a:buFontTx/>
              <a:buChar char="➢"/>
              <a:defRPr sz="1200">
                <a:solidFill>
                  <a:srgbClr val="002F54"/>
                </a:solidFill>
              </a:defRPr>
            </a:pPr>
            <a:r>
              <a:rPr lang="en-US" sz="1100" kern="0" dirty="0">
                <a:solidFill>
                  <a:srgbClr val="002F54"/>
                </a:solidFill>
                <a:cs typeface="Arial"/>
              </a:rPr>
              <a:t>Under the Global Trade Supplier Finance (GTSF) Program, IFC provides short-term financing to suppliers in emerging markets selling to large companies on open account terms. Under this project, IFC will provide financing to Tier 1 International </a:t>
            </a:r>
            <a:r>
              <a:rPr lang="en-US" sz="1100" kern="0" dirty="0" err="1">
                <a:solidFill>
                  <a:srgbClr val="002F54"/>
                </a:solidFill>
                <a:cs typeface="Arial"/>
              </a:rPr>
              <a:t>brands’s</a:t>
            </a:r>
            <a:r>
              <a:rPr lang="en-US" sz="1100" kern="0" dirty="0">
                <a:solidFill>
                  <a:srgbClr val="002F54"/>
                </a:solidFill>
                <a:cs typeface="Arial"/>
              </a:rPr>
              <a:t> Suppliers based in different emerging market countries. The GTSF facility disbursed around US$1.5 billion in FY2020 to more than 300 different suppliers of PUMA, Levi’s, Nike, Columbia, Polo RL, etc..</a:t>
            </a:r>
          </a:p>
        </p:txBody>
      </p:sp>
      <p:sp>
        <p:nvSpPr>
          <p:cNvPr id="19" name="Rectangle 18">
            <a:extLst>
              <a:ext uri="{FF2B5EF4-FFF2-40B4-BE49-F238E27FC236}">
                <a16:creationId xmlns:a16="http://schemas.microsoft.com/office/drawing/2014/main" id="{E21C2EEC-4E1B-4B12-B992-0072848F549F}"/>
              </a:ext>
            </a:extLst>
          </p:cNvPr>
          <p:cNvSpPr/>
          <p:nvPr/>
        </p:nvSpPr>
        <p:spPr>
          <a:xfrm>
            <a:off x="2061328" y="2624843"/>
            <a:ext cx="8142789" cy="1364274"/>
          </a:xfrm>
          <a:prstGeom prst="rect">
            <a:avLst/>
          </a:prstGeom>
          <a:solidFill>
            <a:schemeClr val="bg1"/>
          </a:solidFill>
          <a:ln>
            <a:solidFill>
              <a:schemeClr val="bg1">
                <a:lumMod val="50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339725" indent="-231775" defTabSz="457200" hangingPunct="0">
              <a:spcBef>
                <a:spcPts val="600"/>
              </a:spcBef>
              <a:defRPr sz="1600">
                <a:solidFill>
                  <a:srgbClr val="00AEEF"/>
                </a:solidFill>
              </a:defRPr>
            </a:pPr>
            <a:r>
              <a:rPr lang="en-US" sz="1300" i="1" kern="0" dirty="0">
                <a:solidFill>
                  <a:srgbClr val="00AEEF"/>
                </a:solidFill>
                <a:latin typeface="Arial"/>
                <a:cs typeface="Arial"/>
              </a:rPr>
              <a:t>IFC Added Value</a:t>
            </a:r>
          </a:p>
          <a:p>
            <a:pPr marL="687388" indent="-231775" defTabSz="457200" hangingPunct="0">
              <a:spcBef>
                <a:spcPts val="600"/>
              </a:spcBef>
              <a:buClr>
                <a:srgbClr val="00ADE4"/>
              </a:buClr>
              <a:buSzPct val="100000"/>
              <a:buFontTx/>
              <a:buChar char="➢"/>
              <a:defRPr sz="1200">
                <a:solidFill>
                  <a:srgbClr val="002F54"/>
                </a:solidFill>
              </a:defRPr>
            </a:pPr>
            <a:r>
              <a:rPr lang="en-US" sz="1100" kern="0" dirty="0">
                <a:solidFill>
                  <a:srgbClr val="002F54"/>
                </a:solidFill>
                <a:cs typeface="Arial"/>
              </a:rPr>
              <a:t>GTSF will reach suppliers in emerging markets and focus on IDA countries. Commercial supplier finance today is mainly reaching suppliers only in OECD markets. </a:t>
            </a:r>
          </a:p>
          <a:p>
            <a:pPr marL="687388" indent="-231775" defTabSz="457200" hangingPunct="0">
              <a:buClr>
                <a:srgbClr val="00ADE4"/>
              </a:buClr>
              <a:buSzPct val="100000"/>
              <a:buFontTx/>
              <a:buChar char="➢"/>
              <a:defRPr sz="1200">
                <a:solidFill>
                  <a:srgbClr val="002F54"/>
                </a:solidFill>
              </a:defRPr>
            </a:pPr>
            <a:r>
              <a:rPr lang="en-US" sz="1100" kern="0" dirty="0">
                <a:solidFill>
                  <a:srgbClr val="002F54"/>
                </a:solidFill>
                <a:cs typeface="Arial"/>
              </a:rPr>
              <a:t>GTSF will reach small and medium size suppliers. Today only the largest suppliers are being covered. GTSF can reach these smaller suppliers in part by leveraging IFC's Advisory Services resources and partnerships in the regions. </a:t>
            </a:r>
          </a:p>
        </p:txBody>
      </p:sp>
      <p:sp>
        <p:nvSpPr>
          <p:cNvPr id="20" name="Rectangle 19">
            <a:extLst>
              <a:ext uri="{FF2B5EF4-FFF2-40B4-BE49-F238E27FC236}">
                <a16:creationId xmlns:a16="http://schemas.microsoft.com/office/drawing/2014/main" id="{6180B07D-492A-41B0-B2D7-28FD0A27531C}"/>
              </a:ext>
            </a:extLst>
          </p:cNvPr>
          <p:cNvSpPr/>
          <p:nvPr/>
        </p:nvSpPr>
        <p:spPr>
          <a:xfrm>
            <a:off x="2061328" y="4130761"/>
            <a:ext cx="8142789" cy="1742884"/>
          </a:xfrm>
          <a:prstGeom prst="rect">
            <a:avLst/>
          </a:prstGeom>
          <a:solidFill>
            <a:schemeClr val="bg1"/>
          </a:solidFill>
          <a:ln>
            <a:solidFill>
              <a:schemeClr val="bg1">
                <a:lumMod val="50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339725" indent="-231775" defTabSz="457200" hangingPunct="0">
              <a:spcBef>
                <a:spcPts val="600"/>
              </a:spcBef>
              <a:defRPr sz="1600">
                <a:solidFill>
                  <a:srgbClr val="00AEEF"/>
                </a:solidFill>
              </a:defRPr>
            </a:pPr>
            <a:r>
              <a:rPr lang="en-US" sz="1300" i="1" kern="0" dirty="0">
                <a:solidFill>
                  <a:srgbClr val="00AEEF"/>
                </a:solidFill>
                <a:latin typeface="Arial"/>
                <a:cs typeface="Arial"/>
              </a:rPr>
              <a:t>Development Impact</a:t>
            </a:r>
          </a:p>
          <a:p>
            <a:pPr marL="687388" indent="-231775" defTabSz="457200" hangingPunct="0">
              <a:spcBef>
                <a:spcPts val="600"/>
              </a:spcBef>
              <a:buClr>
                <a:srgbClr val="00ADE4"/>
              </a:buClr>
              <a:buSzPct val="100000"/>
              <a:buFontTx/>
              <a:buChar char="➢"/>
              <a:defRPr sz="1200">
                <a:solidFill>
                  <a:srgbClr val="002F54"/>
                </a:solidFill>
              </a:defRPr>
            </a:pPr>
            <a:r>
              <a:rPr lang="en-US" sz="1100" kern="0" dirty="0">
                <a:solidFill>
                  <a:srgbClr val="002F54"/>
                </a:solidFill>
                <a:cs typeface="Arial"/>
              </a:rPr>
              <a:t>Directly increasing direct access to finance exports from emerging markets and supplementing the availability of credit through the local banks that has been the primary focus for economic development. </a:t>
            </a:r>
          </a:p>
          <a:p>
            <a:pPr marL="687388" indent="-231775" defTabSz="457200" hangingPunct="0">
              <a:buClr>
                <a:srgbClr val="00ADE4"/>
              </a:buClr>
              <a:buSzPct val="100000"/>
              <a:buFontTx/>
              <a:buChar char="➢"/>
              <a:defRPr sz="1200">
                <a:solidFill>
                  <a:srgbClr val="002F54"/>
                </a:solidFill>
              </a:defRPr>
            </a:pPr>
            <a:r>
              <a:rPr lang="en-US" sz="1100" kern="0" dirty="0">
                <a:solidFill>
                  <a:srgbClr val="002F54"/>
                </a:solidFill>
                <a:cs typeface="Arial"/>
              </a:rPr>
              <a:t>Reducing the cost of financing the supply chain that enables a better competitive position for the exporter as well as improving the transparency and risk profile of the transaction as the payment risk is transferred to the buyer</a:t>
            </a:r>
          </a:p>
          <a:p>
            <a:pPr marL="687388" indent="-231775" defTabSz="457200" hangingPunct="0">
              <a:buClr>
                <a:srgbClr val="00ADE4"/>
              </a:buClr>
              <a:buSzPct val="100000"/>
              <a:buFontTx/>
              <a:buChar char="➢"/>
              <a:defRPr sz="1200">
                <a:solidFill>
                  <a:srgbClr val="002F54"/>
                </a:solidFill>
              </a:defRPr>
            </a:pPr>
            <a:r>
              <a:rPr lang="en-US" sz="1100" kern="0" dirty="0">
                <a:solidFill>
                  <a:srgbClr val="002F54"/>
                </a:solidFill>
                <a:cs typeface="Arial"/>
              </a:rPr>
              <a:t>Increasing the suppliers' sales to both large buyers in the program as well as to other companies, in turn increasing employment levels for the suppliers.</a:t>
            </a:r>
            <a:endParaRPr lang="en-US" sz="1100" b="1" dirty="0">
              <a:solidFill>
                <a:srgbClr val="002345"/>
              </a:solidFill>
              <a:latin typeface="Arial" panose="020B0604020202020204" pitchFamily="34" charset="0"/>
            </a:endParaRPr>
          </a:p>
        </p:txBody>
      </p:sp>
      <p:pic>
        <p:nvPicPr>
          <p:cNvPr id="13" name="Picture 4" descr="World Bank Group - International Development, Poverty ...">
            <a:extLst>
              <a:ext uri="{FF2B5EF4-FFF2-40B4-BE49-F238E27FC236}">
                <a16:creationId xmlns:a16="http://schemas.microsoft.com/office/drawing/2014/main" id="{436A7806-416C-4788-B208-B0ACE672C557}"/>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39674" y="154203"/>
            <a:ext cx="874549" cy="45913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2C7ABA8-FB87-44E9-861D-8437F94D6D5D}"/>
              </a:ext>
            </a:extLst>
          </p:cNvPr>
          <p:cNvSpPr txBox="1"/>
          <p:nvPr/>
        </p:nvSpPr>
        <p:spPr>
          <a:xfrm>
            <a:off x="9538687" y="585888"/>
            <a:ext cx="1235634" cy="276999"/>
          </a:xfrm>
          <a:prstGeom prst="rect">
            <a:avLst/>
          </a:prstGeom>
          <a:noFill/>
        </p:spPr>
        <p:txBody>
          <a:bodyPr wrap="square" lIns="0" rIns="0" rtlCol="0">
            <a:spAutoFit/>
          </a:bodyPr>
          <a:lstStyle/>
          <a:p>
            <a:pPr marL="171450" indent="-171450" algn="ctr" defTabSz="457200" hangingPunct="0">
              <a:spcBef>
                <a:spcPts val="600"/>
              </a:spcBef>
              <a:defRPr/>
            </a:pPr>
            <a:r>
              <a:rPr lang="en-US" sz="1200" b="1" kern="0" dirty="0">
                <a:solidFill>
                  <a:srgbClr val="002F54"/>
                </a:solidFill>
                <a:latin typeface="Arial"/>
                <a:cs typeface="Arial"/>
                <a:sym typeface="Arial"/>
              </a:rPr>
              <a:t>Global</a:t>
            </a:r>
          </a:p>
        </p:txBody>
      </p:sp>
      <p:pic>
        <p:nvPicPr>
          <p:cNvPr id="39940" name="Picture 4" descr="Puma Logo (1988-) by LegoMaster2149 - Thingiverse">
            <a:extLst>
              <a:ext uri="{FF2B5EF4-FFF2-40B4-BE49-F238E27FC236}">
                <a16:creationId xmlns:a16="http://schemas.microsoft.com/office/drawing/2014/main" id="{FD7F844F-BBF0-4E12-B0E5-A4C149DEE8E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40439" y="261111"/>
            <a:ext cx="668025" cy="502083"/>
          </a:xfrm>
          <a:prstGeom prst="rect">
            <a:avLst/>
          </a:prstGeom>
          <a:noFill/>
          <a:extLst>
            <a:ext uri="{909E8E84-426E-40DD-AFC4-6F175D3DCCD1}">
              <a14:hiddenFill xmlns:a14="http://schemas.microsoft.com/office/drawing/2010/main">
                <a:solidFill>
                  <a:srgbClr val="FFFFFF"/>
                </a:solidFill>
              </a14:hiddenFill>
            </a:ext>
          </a:extLst>
        </p:spPr>
      </p:pic>
      <p:pic>
        <p:nvPicPr>
          <p:cNvPr id="39942" name="Picture 6" descr="Resultado de imagen para nike simbolo | Logotipo nike, Logos de marcas,  Símbolos de nike">
            <a:extLst>
              <a:ext uri="{FF2B5EF4-FFF2-40B4-BE49-F238E27FC236}">
                <a16:creationId xmlns:a16="http://schemas.microsoft.com/office/drawing/2014/main" id="{56245E3E-7345-4BD9-8979-83BF06E20A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2954" y="357382"/>
            <a:ext cx="697484" cy="392335"/>
          </a:xfrm>
          <a:prstGeom prst="rect">
            <a:avLst/>
          </a:prstGeom>
          <a:noFill/>
          <a:extLst>
            <a:ext uri="{909E8E84-426E-40DD-AFC4-6F175D3DCCD1}">
              <a14:hiddenFill xmlns:a14="http://schemas.microsoft.com/office/drawing/2010/main">
                <a:solidFill>
                  <a:srgbClr val="FFFFFF"/>
                </a:solidFill>
              </a14:hiddenFill>
            </a:ext>
          </a:extLst>
        </p:spPr>
      </p:pic>
      <p:pic>
        <p:nvPicPr>
          <p:cNvPr id="39944" name="Picture 8" descr="The Levi's Pocket Stylist - SAP Customer Experience Labs">
            <a:extLst>
              <a:ext uri="{FF2B5EF4-FFF2-40B4-BE49-F238E27FC236}">
                <a16:creationId xmlns:a16="http://schemas.microsoft.com/office/drawing/2014/main" id="{9CD249E7-5C0B-482F-85DA-5CF95EC139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3319" y="408089"/>
            <a:ext cx="697484" cy="348741"/>
          </a:xfrm>
          <a:prstGeom prst="rect">
            <a:avLst/>
          </a:prstGeom>
          <a:noFill/>
          <a:extLst>
            <a:ext uri="{909E8E84-426E-40DD-AFC4-6F175D3DCCD1}">
              <a14:hiddenFill xmlns:a14="http://schemas.microsoft.com/office/drawing/2010/main">
                <a:solidFill>
                  <a:srgbClr val="FFFFFF"/>
                </a:solidFill>
              </a14:hiddenFill>
            </a:ext>
          </a:extLst>
        </p:spPr>
      </p:pic>
      <p:pic>
        <p:nvPicPr>
          <p:cNvPr id="39946" name="Picture 10" descr="Why does the Columbia Sportswear logo look like it has a hidden swastika in  it? - Quora">
            <a:extLst>
              <a:ext uri="{FF2B5EF4-FFF2-40B4-BE49-F238E27FC236}">
                <a16:creationId xmlns:a16="http://schemas.microsoft.com/office/drawing/2014/main" id="{0AA041EB-0203-42A7-B94D-2D2F5B85AE76}"/>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88395" y="254658"/>
            <a:ext cx="681486" cy="546293"/>
          </a:xfrm>
          <a:prstGeom prst="rect">
            <a:avLst/>
          </a:prstGeom>
          <a:noFill/>
          <a:extLst>
            <a:ext uri="{909E8E84-426E-40DD-AFC4-6F175D3DCCD1}">
              <a14:hiddenFill xmlns:a14="http://schemas.microsoft.com/office/drawing/2010/main">
                <a:solidFill>
                  <a:srgbClr val="FFFFFF"/>
                </a:solidFill>
              </a14:hiddenFill>
            </a:ext>
          </a:extLst>
        </p:spPr>
      </p:pic>
      <p:pic>
        <p:nvPicPr>
          <p:cNvPr id="39948" name="Picture 12" descr="Ralph Lauren Logo | LOGOS de MARCAS">
            <a:extLst>
              <a:ext uri="{FF2B5EF4-FFF2-40B4-BE49-F238E27FC236}">
                <a16:creationId xmlns:a16="http://schemas.microsoft.com/office/drawing/2014/main" id="{C21D2CD3-5948-44FF-86DB-6DC7B746E1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7221" y="296538"/>
            <a:ext cx="843955" cy="4747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13B8E6B-59C4-F5E2-8CC8-255ECFF98286}"/>
              </a:ext>
            </a:extLst>
          </p:cNvPr>
          <p:cNvPicPr>
            <a:picLocks noChangeAspect="1"/>
          </p:cNvPicPr>
          <p:nvPr/>
        </p:nvPicPr>
        <p:blipFill>
          <a:blip r:embed="rId8"/>
          <a:stretch>
            <a:fillRect/>
          </a:stretch>
        </p:blipFill>
        <p:spPr>
          <a:xfrm>
            <a:off x="8585947" y="210537"/>
            <a:ext cx="1234849" cy="602264"/>
          </a:xfrm>
          <a:prstGeom prst="rect">
            <a:avLst/>
          </a:prstGeom>
        </p:spPr>
      </p:pic>
    </p:spTree>
    <p:extLst>
      <p:ext uri="{BB962C8B-B14F-4D97-AF65-F5344CB8AC3E}">
        <p14:creationId xmlns:p14="http://schemas.microsoft.com/office/powerpoint/2010/main" val="2580522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A2E67157-1497-46F7-AE0A-4F7D2B414E80}"/>
              </a:ext>
            </a:extLst>
          </p:cNvPr>
          <p:cNvSpPr/>
          <p:nvPr/>
        </p:nvSpPr>
        <p:spPr>
          <a:xfrm>
            <a:off x="278550" y="1230705"/>
            <a:ext cx="11642046" cy="4924985"/>
          </a:xfrm>
          <a:prstGeom prst="rect">
            <a:avLst/>
          </a:pr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Bold"/>
              <a:ea typeface="+mn-ea"/>
              <a:cs typeface="+mn-cs"/>
            </a:endParaRPr>
          </a:p>
        </p:txBody>
      </p:sp>
      <p:grpSp>
        <p:nvGrpSpPr>
          <p:cNvPr id="26" name="Group 25">
            <a:extLst>
              <a:ext uri="{FF2B5EF4-FFF2-40B4-BE49-F238E27FC236}">
                <a16:creationId xmlns:a16="http://schemas.microsoft.com/office/drawing/2014/main" id="{D4657CB1-5882-467C-BCB5-286333CE3015}"/>
              </a:ext>
            </a:extLst>
          </p:cNvPr>
          <p:cNvGrpSpPr/>
          <p:nvPr/>
        </p:nvGrpSpPr>
        <p:grpSpPr>
          <a:xfrm>
            <a:off x="471922" y="1417229"/>
            <a:ext cx="1626938" cy="2172832"/>
            <a:chOff x="2853200" y="1417229"/>
            <a:chExt cx="1626938" cy="2172832"/>
          </a:xfrm>
        </p:grpSpPr>
        <p:sp>
          <p:nvSpPr>
            <p:cNvPr id="27" name="Rectangle 24">
              <a:extLst>
                <a:ext uri="{FF2B5EF4-FFF2-40B4-BE49-F238E27FC236}">
                  <a16:creationId xmlns:a16="http://schemas.microsoft.com/office/drawing/2014/main" id="{1F94713C-B897-41F9-BE29-5A534FC471FD}"/>
                </a:ext>
              </a:extLst>
            </p:cNvPr>
            <p:cNvSpPr>
              <a:spLocks noChangeArrowheads="1"/>
            </p:cNvSpPr>
            <p:nvPr/>
          </p:nvSpPr>
          <p:spPr bwMode="auto">
            <a:xfrm>
              <a:off x="2853200" y="1417229"/>
              <a:ext cx="1626938" cy="2172832"/>
            </a:xfrm>
            <a:prstGeom prst="rect">
              <a:avLst/>
            </a:prstGeom>
            <a:solidFill>
              <a:schemeClr val="bg1"/>
            </a:solidFill>
            <a:ln w="76200">
              <a:solidFill>
                <a:schemeClr val="accent1">
                  <a:lumMod val="90000"/>
                  <a:lumOff val="10000"/>
                </a:schemeClr>
              </a:solidFill>
              <a:miter lim="800000"/>
              <a:headEnd/>
              <a:tailE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600" b="1" i="0" u="none" strike="noStrike" kern="1200" cap="none" spc="0" normalizeH="0" baseline="0" noProof="0" dirty="0">
                <a:ln>
                  <a:noFill/>
                </a:ln>
                <a:solidFill>
                  <a:srgbClr val="021F43"/>
                </a:solidFill>
                <a:effectLst/>
                <a:uLnTx/>
                <a:uFillTx/>
                <a:latin typeface="Arial Bold"/>
                <a:ea typeface="+mn-ea"/>
                <a:cs typeface="Times New Roman" pitchFamily="18" charset="0"/>
              </a:endParaRPr>
            </a:p>
          </p:txBody>
        </p:sp>
        <p:sp>
          <p:nvSpPr>
            <p:cNvPr id="28" name="Rectangle 28">
              <a:extLst>
                <a:ext uri="{FF2B5EF4-FFF2-40B4-BE49-F238E27FC236}">
                  <a16:creationId xmlns:a16="http://schemas.microsoft.com/office/drawing/2014/main" id="{A011AC50-AD9E-49EB-B4B5-021545DC981E}"/>
                </a:ext>
              </a:extLst>
            </p:cNvPr>
            <p:cNvSpPr>
              <a:spLocks noChangeArrowheads="1"/>
            </p:cNvSpPr>
            <p:nvPr/>
          </p:nvSpPr>
          <p:spPr bwMode="auto">
            <a:xfrm>
              <a:off x="2993128" y="2299112"/>
              <a:ext cx="1418644"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US$50mn Loan</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Working capital requirements and capital expenditure existing operations</a:t>
              </a:r>
              <a:br>
                <a:rPr kumimoji="0" lang="en-US" sz="900" b="1" i="0" u="none" strike="noStrike" kern="1200" cap="none" spc="0" normalizeH="0" baseline="0" noProof="0" dirty="0">
                  <a:ln>
                    <a:noFill/>
                  </a:ln>
                  <a:solidFill>
                    <a:srgbClr val="000000"/>
                  </a:solidFill>
                  <a:effectLst/>
                  <a:uLnTx/>
                  <a:uFillTx/>
                  <a:latin typeface="Arial Bold"/>
                  <a:ea typeface="+mn-ea"/>
                  <a:cs typeface="Arial" charset="0"/>
                </a:rPr>
              </a:br>
              <a:endPar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endParaRPr>
            </a:p>
          </p:txBody>
        </p:sp>
        <p:sp>
          <p:nvSpPr>
            <p:cNvPr id="29" name="Rectangle 30">
              <a:extLst>
                <a:ext uri="{FF2B5EF4-FFF2-40B4-BE49-F238E27FC236}">
                  <a16:creationId xmlns:a16="http://schemas.microsoft.com/office/drawing/2014/main" id="{3DB4258C-EE9F-4A79-BD24-2F4460D74313}"/>
                </a:ext>
              </a:extLst>
            </p:cNvPr>
            <p:cNvSpPr>
              <a:spLocks noChangeArrowheads="1"/>
            </p:cNvSpPr>
            <p:nvPr/>
          </p:nvSpPr>
          <p:spPr bwMode="auto">
            <a:xfrm>
              <a:off x="3287607" y="3418957"/>
              <a:ext cx="8296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2021</a:t>
              </a:r>
            </a:p>
          </p:txBody>
        </p:sp>
        <p:sp>
          <p:nvSpPr>
            <p:cNvPr id="30" name="Rectangle 26">
              <a:extLst>
                <a:ext uri="{FF2B5EF4-FFF2-40B4-BE49-F238E27FC236}">
                  <a16:creationId xmlns:a16="http://schemas.microsoft.com/office/drawing/2014/main" id="{79BFFE6E-AC89-4E13-9707-62073ABAEEF9}"/>
                </a:ext>
              </a:extLst>
            </p:cNvPr>
            <p:cNvSpPr>
              <a:spLocks noChangeArrowheads="1"/>
            </p:cNvSpPr>
            <p:nvPr/>
          </p:nvSpPr>
          <p:spPr bwMode="auto">
            <a:xfrm>
              <a:off x="3056666" y="2093087"/>
              <a:ext cx="129156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err="1">
                  <a:ln>
                    <a:noFill/>
                  </a:ln>
                  <a:solidFill>
                    <a:srgbClr val="9B341A"/>
                  </a:solidFill>
                  <a:effectLst/>
                  <a:uLnTx/>
                  <a:uFillTx/>
                  <a:latin typeface="Arial Bold"/>
                  <a:ea typeface="+mn-ea"/>
                  <a:cs typeface="Arial" charset="0"/>
                </a:rPr>
                <a:t>Brandix</a:t>
              </a:r>
              <a:endParaRPr kumimoji="0" lang="en-US" sz="1000" b="1" i="1" u="none" strike="noStrike" kern="1200" cap="none" spc="0" normalizeH="0" baseline="0" noProof="0" dirty="0">
                <a:ln>
                  <a:noFill/>
                </a:ln>
                <a:solidFill>
                  <a:srgbClr val="9B341A"/>
                </a:solidFill>
                <a:effectLst/>
                <a:uLnTx/>
                <a:uFillTx/>
                <a:latin typeface="Arial Bold"/>
                <a:ea typeface="+mn-ea"/>
                <a:cs typeface="Arial" charset="0"/>
              </a:endParaRPr>
            </a:p>
          </p:txBody>
        </p:sp>
        <p:pic>
          <p:nvPicPr>
            <p:cNvPr id="32" name="Picture 2" descr="Brandix - Wikipedia">
              <a:extLst>
                <a:ext uri="{FF2B5EF4-FFF2-40B4-BE49-F238E27FC236}">
                  <a16:creationId xmlns:a16="http://schemas.microsoft.com/office/drawing/2014/main" id="{B13AA55A-2869-423C-B371-F5A91284D7A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1051" y="1645409"/>
              <a:ext cx="768577" cy="379485"/>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27">
              <a:extLst>
                <a:ext uri="{FF2B5EF4-FFF2-40B4-BE49-F238E27FC236}">
                  <a16:creationId xmlns:a16="http://schemas.microsoft.com/office/drawing/2014/main" id="{93E3E189-6EBA-47A0-A16A-36239EF76C81}"/>
                </a:ext>
              </a:extLst>
            </p:cNvPr>
            <p:cNvSpPr>
              <a:spLocks noChangeArrowheads="1"/>
            </p:cNvSpPr>
            <p:nvPr/>
          </p:nvSpPr>
          <p:spPr bwMode="auto">
            <a:xfrm>
              <a:off x="3949893" y="1487635"/>
              <a:ext cx="46487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24211D"/>
                  </a:solidFill>
                  <a:effectLst/>
                  <a:uLnTx/>
                  <a:uFillTx/>
                  <a:latin typeface="Arial Bold"/>
                  <a:ea typeface="+mn-ea"/>
                  <a:cs typeface="Arial" charset="0"/>
                </a:rPr>
                <a:t>Sri Lanka</a:t>
              </a:r>
              <a:endParaRPr kumimoji="0" lang="en-US" sz="800" b="1" i="0" u="none" strike="noStrike" kern="1200" cap="none" spc="0" normalizeH="0" baseline="0" noProof="0" dirty="0">
                <a:ln>
                  <a:noFill/>
                </a:ln>
                <a:solidFill>
                  <a:srgbClr val="021F43"/>
                </a:solidFill>
                <a:effectLst/>
                <a:uLnTx/>
                <a:uFillTx/>
                <a:latin typeface="Arial Bold"/>
                <a:ea typeface="+mn-ea"/>
                <a:cs typeface="Arial" charset="0"/>
              </a:endParaRPr>
            </a:p>
          </p:txBody>
        </p:sp>
      </p:grpSp>
      <p:grpSp>
        <p:nvGrpSpPr>
          <p:cNvPr id="34" name="Group 33">
            <a:extLst>
              <a:ext uri="{FF2B5EF4-FFF2-40B4-BE49-F238E27FC236}">
                <a16:creationId xmlns:a16="http://schemas.microsoft.com/office/drawing/2014/main" id="{6A2594AD-0C76-4DA7-8C09-C1853D3EBE98}"/>
              </a:ext>
            </a:extLst>
          </p:cNvPr>
          <p:cNvGrpSpPr/>
          <p:nvPr/>
        </p:nvGrpSpPr>
        <p:grpSpPr>
          <a:xfrm>
            <a:off x="2366784" y="1417229"/>
            <a:ext cx="1668561" cy="2172832"/>
            <a:chOff x="5234478" y="1417229"/>
            <a:chExt cx="1668561" cy="2172832"/>
          </a:xfrm>
        </p:grpSpPr>
        <p:sp>
          <p:nvSpPr>
            <p:cNvPr id="43" name="Rectangle 24">
              <a:extLst>
                <a:ext uri="{FF2B5EF4-FFF2-40B4-BE49-F238E27FC236}">
                  <a16:creationId xmlns:a16="http://schemas.microsoft.com/office/drawing/2014/main" id="{8DE52C3C-BC56-4FCC-8096-7CDEDEF8EE24}"/>
                </a:ext>
              </a:extLst>
            </p:cNvPr>
            <p:cNvSpPr>
              <a:spLocks noChangeArrowheads="1"/>
            </p:cNvSpPr>
            <p:nvPr/>
          </p:nvSpPr>
          <p:spPr bwMode="auto">
            <a:xfrm>
              <a:off x="5234478" y="1417229"/>
              <a:ext cx="1626938" cy="2172832"/>
            </a:xfrm>
            <a:prstGeom prst="rect">
              <a:avLst/>
            </a:prstGeom>
            <a:solidFill>
              <a:schemeClr val="bg1"/>
            </a:solidFill>
            <a:ln w="76200">
              <a:solidFill>
                <a:schemeClr val="accent1">
                  <a:lumMod val="90000"/>
                  <a:lumOff val="10000"/>
                </a:schemeClr>
              </a:solidFill>
              <a:miter lim="800000"/>
              <a:headEnd/>
              <a:tailE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600" b="1" i="0" u="none" strike="noStrike" kern="1200" cap="none" spc="0" normalizeH="0" baseline="0" noProof="0" dirty="0">
                <a:ln>
                  <a:noFill/>
                </a:ln>
                <a:solidFill>
                  <a:srgbClr val="021F43"/>
                </a:solidFill>
                <a:effectLst/>
                <a:uLnTx/>
                <a:uFillTx/>
                <a:latin typeface="Arial Bold"/>
                <a:ea typeface="+mn-ea"/>
                <a:cs typeface="Times New Roman" pitchFamily="18" charset="0"/>
              </a:endParaRPr>
            </a:p>
          </p:txBody>
        </p:sp>
        <p:sp>
          <p:nvSpPr>
            <p:cNvPr id="44" name="Rectangle 26">
              <a:extLst>
                <a:ext uri="{FF2B5EF4-FFF2-40B4-BE49-F238E27FC236}">
                  <a16:creationId xmlns:a16="http://schemas.microsoft.com/office/drawing/2014/main" id="{99A3C686-6FEE-4F3D-A1FF-4F0379EAFF31}"/>
                </a:ext>
              </a:extLst>
            </p:cNvPr>
            <p:cNvSpPr>
              <a:spLocks noChangeArrowheads="1"/>
            </p:cNvSpPr>
            <p:nvPr/>
          </p:nvSpPr>
          <p:spPr bwMode="auto">
            <a:xfrm>
              <a:off x="5253810" y="2093087"/>
              <a:ext cx="164922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9B341A"/>
                  </a:solidFill>
                  <a:effectLst/>
                  <a:uLnTx/>
                  <a:uFillTx/>
                  <a:latin typeface="Arial Bold"/>
                  <a:ea typeface="+mn-ea"/>
                  <a:cs typeface="Arial" charset="0"/>
                </a:rPr>
                <a:t>MAS Capital</a:t>
              </a:r>
              <a:endParaRPr kumimoji="0" lang="en-US" sz="1000" b="1" i="1" u="none" strike="noStrike" kern="1200" cap="none" spc="0" normalizeH="0" baseline="0" noProof="0" dirty="0">
                <a:ln>
                  <a:noFill/>
                </a:ln>
                <a:solidFill>
                  <a:srgbClr val="9B341A"/>
                </a:solidFill>
                <a:effectLst/>
                <a:uLnTx/>
                <a:uFillTx/>
                <a:latin typeface="Arial Bold"/>
                <a:ea typeface="+mn-ea"/>
                <a:cs typeface="Arial" charset="0"/>
              </a:endParaRPr>
            </a:p>
          </p:txBody>
        </p:sp>
        <p:sp>
          <p:nvSpPr>
            <p:cNvPr id="45" name="Rectangle 28">
              <a:extLst>
                <a:ext uri="{FF2B5EF4-FFF2-40B4-BE49-F238E27FC236}">
                  <a16:creationId xmlns:a16="http://schemas.microsoft.com/office/drawing/2014/main" id="{1B4C4873-006E-47EC-AC12-3767A77083B0}"/>
                </a:ext>
              </a:extLst>
            </p:cNvPr>
            <p:cNvSpPr>
              <a:spLocks noChangeArrowheads="1"/>
            </p:cNvSpPr>
            <p:nvPr/>
          </p:nvSpPr>
          <p:spPr bwMode="auto">
            <a:xfrm>
              <a:off x="5357956" y="2299112"/>
              <a:ext cx="1418644"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US$58mn Loan</a:t>
              </a:r>
              <a:b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br>
              <a:endParaRPr kumimoji="0" lang="en-US" sz="900" b="1" i="0" u="none" strike="noStrike" kern="1200" cap="none" spc="0" normalizeH="0" baseline="0" noProof="0" dirty="0">
                <a:ln>
                  <a:noFill/>
                </a:ln>
                <a:solidFill>
                  <a:srgbClr val="000000"/>
                </a:solidFill>
                <a:effectLst/>
                <a:uLnTx/>
                <a:uFillTx/>
                <a:latin typeface="Arial Bold"/>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Working capital requirements and capital expenditure existing operations</a:t>
              </a:r>
              <a:br>
                <a:rPr kumimoji="0" lang="en-US" sz="900" b="1" i="0" u="none" strike="noStrike" kern="1200" cap="none" spc="0" normalizeH="0" baseline="0" noProof="0" dirty="0">
                  <a:ln>
                    <a:noFill/>
                  </a:ln>
                  <a:solidFill>
                    <a:srgbClr val="000000"/>
                  </a:solidFill>
                  <a:effectLst/>
                  <a:uLnTx/>
                  <a:uFillTx/>
                  <a:latin typeface="Arial Bold"/>
                  <a:ea typeface="+mn-ea"/>
                  <a:cs typeface="Arial" charset="0"/>
                </a:rPr>
              </a:br>
              <a:endPar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endParaRPr>
            </a:p>
          </p:txBody>
        </p:sp>
        <p:sp>
          <p:nvSpPr>
            <p:cNvPr id="46" name="Rectangle 30">
              <a:extLst>
                <a:ext uri="{FF2B5EF4-FFF2-40B4-BE49-F238E27FC236}">
                  <a16:creationId xmlns:a16="http://schemas.microsoft.com/office/drawing/2014/main" id="{2597FD82-0A16-492E-9EEA-314FB59A5743}"/>
                </a:ext>
              </a:extLst>
            </p:cNvPr>
            <p:cNvSpPr>
              <a:spLocks noChangeArrowheads="1"/>
            </p:cNvSpPr>
            <p:nvPr/>
          </p:nvSpPr>
          <p:spPr bwMode="auto">
            <a:xfrm>
              <a:off x="5652436" y="3418957"/>
              <a:ext cx="8296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2014, 2021</a:t>
              </a:r>
            </a:p>
          </p:txBody>
        </p:sp>
        <p:sp>
          <p:nvSpPr>
            <p:cNvPr id="53" name="Rectangle 27">
              <a:extLst>
                <a:ext uri="{FF2B5EF4-FFF2-40B4-BE49-F238E27FC236}">
                  <a16:creationId xmlns:a16="http://schemas.microsoft.com/office/drawing/2014/main" id="{81774526-6CA7-43EB-975B-EBAE100999C5}"/>
                </a:ext>
              </a:extLst>
            </p:cNvPr>
            <p:cNvSpPr>
              <a:spLocks noChangeArrowheads="1"/>
            </p:cNvSpPr>
            <p:nvPr/>
          </p:nvSpPr>
          <p:spPr bwMode="auto">
            <a:xfrm>
              <a:off x="6329041" y="1479169"/>
              <a:ext cx="46487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24211D"/>
                  </a:solidFill>
                  <a:effectLst/>
                  <a:uLnTx/>
                  <a:uFillTx/>
                  <a:latin typeface="Arial Bold"/>
                  <a:ea typeface="+mn-ea"/>
                  <a:cs typeface="Arial" charset="0"/>
                </a:rPr>
                <a:t>Sri Lanka</a:t>
              </a:r>
              <a:endParaRPr kumimoji="0" lang="en-US" sz="800" b="1" i="0" u="none" strike="noStrike" kern="1200" cap="none" spc="0" normalizeH="0" baseline="0" noProof="0" dirty="0">
                <a:ln>
                  <a:noFill/>
                </a:ln>
                <a:solidFill>
                  <a:srgbClr val="021F43"/>
                </a:solidFill>
                <a:effectLst/>
                <a:uLnTx/>
                <a:uFillTx/>
                <a:latin typeface="Arial Bold"/>
                <a:ea typeface="+mn-ea"/>
                <a:cs typeface="Arial" charset="0"/>
              </a:endParaRPr>
            </a:p>
          </p:txBody>
        </p:sp>
        <p:pic>
          <p:nvPicPr>
            <p:cNvPr id="54" name="Picture 4" descr="MAS Holdings - Wikipedia">
              <a:extLst>
                <a:ext uri="{FF2B5EF4-FFF2-40B4-BE49-F238E27FC236}">
                  <a16:creationId xmlns:a16="http://schemas.microsoft.com/office/drawing/2014/main" id="{F138FCED-248C-4DE9-9018-C23E1134151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573" y="1649907"/>
              <a:ext cx="1030855" cy="39164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9" name="Group 58">
            <a:extLst>
              <a:ext uri="{FF2B5EF4-FFF2-40B4-BE49-F238E27FC236}">
                <a16:creationId xmlns:a16="http://schemas.microsoft.com/office/drawing/2014/main" id="{CEE2A24E-71F5-49F9-A4F9-D65623F225E7}"/>
              </a:ext>
            </a:extLst>
          </p:cNvPr>
          <p:cNvGrpSpPr/>
          <p:nvPr/>
        </p:nvGrpSpPr>
        <p:grpSpPr>
          <a:xfrm>
            <a:off x="4261646" y="1417229"/>
            <a:ext cx="1658619" cy="2172832"/>
            <a:chOff x="7657379" y="1417229"/>
            <a:chExt cx="1658619" cy="2172832"/>
          </a:xfrm>
        </p:grpSpPr>
        <p:sp>
          <p:nvSpPr>
            <p:cNvPr id="60" name="Rectangle 24">
              <a:extLst>
                <a:ext uri="{FF2B5EF4-FFF2-40B4-BE49-F238E27FC236}">
                  <a16:creationId xmlns:a16="http://schemas.microsoft.com/office/drawing/2014/main" id="{EB8D5478-33C9-4298-B5A7-4720F2FE8C4B}"/>
                </a:ext>
              </a:extLst>
            </p:cNvPr>
            <p:cNvSpPr>
              <a:spLocks noChangeArrowheads="1"/>
            </p:cNvSpPr>
            <p:nvPr/>
          </p:nvSpPr>
          <p:spPr bwMode="auto">
            <a:xfrm>
              <a:off x="7657379" y="1417229"/>
              <a:ext cx="1626938" cy="2172832"/>
            </a:xfrm>
            <a:prstGeom prst="rect">
              <a:avLst/>
            </a:prstGeom>
            <a:solidFill>
              <a:schemeClr val="bg1"/>
            </a:solidFill>
            <a:ln w="76200">
              <a:solidFill>
                <a:schemeClr val="accent1">
                  <a:lumMod val="90000"/>
                  <a:lumOff val="10000"/>
                </a:schemeClr>
              </a:solidFill>
              <a:miter lim="800000"/>
              <a:headEnd/>
              <a:tailE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600" b="1" i="0" u="none" strike="noStrike" kern="1200" cap="none" spc="0" normalizeH="0" baseline="0" noProof="0" dirty="0">
                <a:ln>
                  <a:noFill/>
                </a:ln>
                <a:solidFill>
                  <a:srgbClr val="021F43"/>
                </a:solidFill>
                <a:effectLst/>
                <a:uLnTx/>
                <a:uFillTx/>
                <a:latin typeface="Arial Bold"/>
                <a:ea typeface="+mn-ea"/>
                <a:cs typeface="Times New Roman" pitchFamily="18" charset="0"/>
              </a:endParaRPr>
            </a:p>
          </p:txBody>
        </p:sp>
        <p:sp>
          <p:nvSpPr>
            <p:cNvPr id="61" name="Rectangle 26">
              <a:extLst>
                <a:ext uri="{FF2B5EF4-FFF2-40B4-BE49-F238E27FC236}">
                  <a16:creationId xmlns:a16="http://schemas.microsoft.com/office/drawing/2014/main" id="{391E3966-6D14-49ED-8D30-D14F18E22F1A}"/>
                </a:ext>
              </a:extLst>
            </p:cNvPr>
            <p:cNvSpPr>
              <a:spLocks noChangeArrowheads="1"/>
            </p:cNvSpPr>
            <p:nvPr/>
          </p:nvSpPr>
          <p:spPr bwMode="auto">
            <a:xfrm>
              <a:off x="7666769" y="2148029"/>
              <a:ext cx="164922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9B341A"/>
                  </a:solidFill>
                  <a:effectLst/>
                  <a:uLnTx/>
                  <a:uFillTx/>
                  <a:latin typeface="Arial Bold"/>
                  <a:ea typeface="+mn-ea"/>
                  <a:cs typeface="Arial" charset="0"/>
                </a:rPr>
                <a:t>Hamza Textile</a:t>
              </a:r>
              <a:endParaRPr kumimoji="0" lang="en-US" sz="1000" b="1" i="1" u="none" strike="noStrike" kern="1200" cap="none" spc="0" normalizeH="0" baseline="0" noProof="0" dirty="0">
                <a:ln>
                  <a:noFill/>
                </a:ln>
                <a:solidFill>
                  <a:srgbClr val="9B341A"/>
                </a:solidFill>
                <a:effectLst/>
                <a:uLnTx/>
                <a:uFillTx/>
                <a:latin typeface="Arial Bold"/>
                <a:ea typeface="+mn-ea"/>
                <a:cs typeface="Arial" charset="0"/>
              </a:endParaRPr>
            </a:p>
          </p:txBody>
        </p:sp>
        <p:sp>
          <p:nvSpPr>
            <p:cNvPr id="62" name="Rectangle 28">
              <a:extLst>
                <a:ext uri="{FF2B5EF4-FFF2-40B4-BE49-F238E27FC236}">
                  <a16:creationId xmlns:a16="http://schemas.microsoft.com/office/drawing/2014/main" id="{CB9A4BC4-99E5-48D4-AAFF-C391F174ED28}"/>
                </a:ext>
              </a:extLst>
            </p:cNvPr>
            <p:cNvSpPr>
              <a:spLocks noChangeArrowheads="1"/>
            </p:cNvSpPr>
            <p:nvPr/>
          </p:nvSpPr>
          <p:spPr bwMode="auto">
            <a:xfrm>
              <a:off x="7770915" y="2425575"/>
              <a:ext cx="1418644"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US$11mn Loan</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solidFill>
                <a:effectLst/>
                <a:uLnTx/>
                <a:uFillTx/>
                <a:latin typeface="Arial Bold"/>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Investments for resource efficiencies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endParaRPr>
            </a:p>
          </p:txBody>
        </p:sp>
        <p:sp>
          <p:nvSpPr>
            <p:cNvPr id="64" name="Rectangle 30">
              <a:extLst>
                <a:ext uri="{FF2B5EF4-FFF2-40B4-BE49-F238E27FC236}">
                  <a16:creationId xmlns:a16="http://schemas.microsoft.com/office/drawing/2014/main" id="{E9F7B185-91B9-4CE6-A9E1-377DCC9DD7D9}"/>
                </a:ext>
              </a:extLst>
            </p:cNvPr>
            <p:cNvSpPr>
              <a:spLocks noChangeArrowheads="1"/>
            </p:cNvSpPr>
            <p:nvPr/>
          </p:nvSpPr>
          <p:spPr bwMode="auto">
            <a:xfrm>
              <a:off x="8065395" y="3418957"/>
              <a:ext cx="8296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2021</a:t>
              </a:r>
            </a:p>
          </p:txBody>
        </p:sp>
        <p:sp>
          <p:nvSpPr>
            <p:cNvPr id="65" name="Rectangle 27">
              <a:extLst>
                <a:ext uri="{FF2B5EF4-FFF2-40B4-BE49-F238E27FC236}">
                  <a16:creationId xmlns:a16="http://schemas.microsoft.com/office/drawing/2014/main" id="{9D522F13-73E8-4F4E-867F-8AF90F088B29}"/>
                </a:ext>
              </a:extLst>
            </p:cNvPr>
            <p:cNvSpPr>
              <a:spLocks noChangeArrowheads="1"/>
            </p:cNvSpPr>
            <p:nvPr/>
          </p:nvSpPr>
          <p:spPr bwMode="auto">
            <a:xfrm>
              <a:off x="8630145" y="1487635"/>
              <a:ext cx="58349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24211D"/>
                  </a:solidFill>
                  <a:effectLst/>
                  <a:uLnTx/>
                  <a:uFillTx/>
                  <a:latin typeface="Arial Bold"/>
                  <a:ea typeface="+mn-ea"/>
                  <a:cs typeface="Arial" charset="0"/>
                </a:rPr>
                <a:t>Bangladesh</a:t>
              </a:r>
              <a:endParaRPr kumimoji="0" lang="en-US" sz="800" b="1" i="0" u="none" strike="noStrike" kern="1200" cap="none" spc="0" normalizeH="0" baseline="0" noProof="0" dirty="0">
                <a:ln>
                  <a:noFill/>
                </a:ln>
                <a:solidFill>
                  <a:srgbClr val="021F43"/>
                </a:solidFill>
                <a:effectLst/>
                <a:uLnTx/>
                <a:uFillTx/>
                <a:latin typeface="Arial Bold"/>
                <a:ea typeface="+mn-ea"/>
                <a:cs typeface="Arial" charset="0"/>
              </a:endParaRPr>
            </a:p>
          </p:txBody>
        </p:sp>
        <p:pic>
          <p:nvPicPr>
            <p:cNvPr id="66" name="Picture 6" descr="Hamzatextile – Towel exporters since 2006">
              <a:extLst>
                <a:ext uri="{FF2B5EF4-FFF2-40B4-BE49-F238E27FC236}">
                  <a16:creationId xmlns:a16="http://schemas.microsoft.com/office/drawing/2014/main" id="{3AC58A27-DF0F-45DA-9FB9-55C70837AE6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8369" y="1679642"/>
              <a:ext cx="605930" cy="3999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7" name="Group 66">
            <a:extLst>
              <a:ext uri="{FF2B5EF4-FFF2-40B4-BE49-F238E27FC236}">
                <a16:creationId xmlns:a16="http://schemas.microsoft.com/office/drawing/2014/main" id="{780147DF-C61C-45ED-81BB-C108075C5C63}"/>
              </a:ext>
            </a:extLst>
          </p:cNvPr>
          <p:cNvGrpSpPr/>
          <p:nvPr/>
        </p:nvGrpSpPr>
        <p:grpSpPr>
          <a:xfrm>
            <a:off x="6198131" y="1417229"/>
            <a:ext cx="1626938" cy="2172832"/>
            <a:chOff x="10070339" y="1417229"/>
            <a:chExt cx="1626938" cy="2172832"/>
          </a:xfrm>
        </p:grpSpPr>
        <p:sp>
          <p:nvSpPr>
            <p:cNvPr id="68" name="Rectangle 24">
              <a:extLst>
                <a:ext uri="{FF2B5EF4-FFF2-40B4-BE49-F238E27FC236}">
                  <a16:creationId xmlns:a16="http://schemas.microsoft.com/office/drawing/2014/main" id="{FE0FFD51-8B9C-4400-BAE5-9E72619B01E0}"/>
                </a:ext>
              </a:extLst>
            </p:cNvPr>
            <p:cNvSpPr>
              <a:spLocks noChangeArrowheads="1"/>
            </p:cNvSpPr>
            <p:nvPr/>
          </p:nvSpPr>
          <p:spPr bwMode="auto">
            <a:xfrm>
              <a:off x="10070339" y="1417229"/>
              <a:ext cx="1626938" cy="2172832"/>
            </a:xfrm>
            <a:prstGeom prst="rect">
              <a:avLst/>
            </a:prstGeom>
            <a:solidFill>
              <a:schemeClr val="bg1"/>
            </a:solidFill>
            <a:ln w="76200">
              <a:solidFill>
                <a:schemeClr val="accent1">
                  <a:lumMod val="90000"/>
                  <a:lumOff val="10000"/>
                </a:schemeClr>
              </a:solidFill>
              <a:miter lim="800000"/>
              <a:headEnd/>
              <a:tailE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600" b="1" i="0" u="none" strike="noStrike" kern="1200" cap="none" spc="0" normalizeH="0" baseline="0" noProof="0" dirty="0">
                <a:ln>
                  <a:noFill/>
                </a:ln>
                <a:solidFill>
                  <a:srgbClr val="021F43"/>
                </a:solidFill>
                <a:effectLst/>
                <a:uLnTx/>
                <a:uFillTx/>
                <a:latin typeface="Arial Bold"/>
                <a:ea typeface="+mn-ea"/>
                <a:cs typeface="Times New Roman" pitchFamily="18" charset="0"/>
              </a:endParaRPr>
            </a:p>
          </p:txBody>
        </p:sp>
        <p:sp>
          <p:nvSpPr>
            <p:cNvPr id="69" name="Rectangle 26">
              <a:extLst>
                <a:ext uri="{FF2B5EF4-FFF2-40B4-BE49-F238E27FC236}">
                  <a16:creationId xmlns:a16="http://schemas.microsoft.com/office/drawing/2014/main" id="{3819F1F3-A59A-4F09-A154-78232FD6A30E}"/>
                </a:ext>
              </a:extLst>
            </p:cNvPr>
            <p:cNvSpPr>
              <a:spLocks noChangeArrowheads="1"/>
            </p:cNvSpPr>
            <p:nvPr/>
          </p:nvSpPr>
          <p:spPr bwMode="auto">
            <a:xfrm>
              <a:off x="10265489" y="2148029"/>
              <a:ext cx="129156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9B341A"/>
                  </a:solidFill>
                  <a:effectLst/>
                  <a:uLnTx/>
                  <a:uFillTx/>
                  <a:latin typeface="Arial Bold"/>
                  <a:ea typeface="+mn-ea"/>
                  <a:cs typeface="Arial" charset="0"/>
                </a:rPr>
                <a:t>Under </a:t>
              </a:r>
              <a:r>
                <a:rPr kumimoji="0" lang="en-US" sz="1000" b="1" i="0" u="none" strike="noStrike" kern="1200" cap="none" spc="0" normalizeH="0" baseline="0" noProof="0" dirty="0" err="1">
                  <a:ln>
                    <a:noFill/>
                  </a:ln>
                  <a:solidFill>
                    <a:srgbClr val="9B341A"/>
                  </a:solidFill>
                  <a:effectLst/>
                  <a:uLnTx/>
                  <a:uFillTx/>
                  <a:latin typeface="Arial Bold"/>
                  <a:ea typeface="+mn-ea"/>
                  <a:cs typeface="Arial" charset="0"/>
                </a:rPr>
                <a:t>Armour</a:t>
              </a:r>
              <a:endParaRPr kumimoji="0" lang="en-US" sz="1000" b="1" i="1" u="none" strike="noStrike" kern="1200" cap="none" spc="0" normalizeH="0" baseline="0" noProof="0" dirty="0">
                <a:ln>
                  <a:noFill/>
                </a:ln>
                <a:solidFill>
                  <a:srgbClr val="9B341A"/>
                </a:solidFill>
                <a:effectLst/>
                <a:uLnTx/>
                <a:uFillTx/>
                <a:latin typeface="Arial Bold"/>
                <a:ea typeface="+mn-ea"/>
                <a:cs typeface="Arial" charset="0"/>
              </a:endParaRPr>
            </a:p>
          </p:txBody>
        </p:sp>
        <p:sp>
          <p:nvSpPr>
            <p:cNvPr id="70" name="Rectangle 28">
              <a:extLst>
                <a:ext uri="{FF2B5EF4-FFF2-40B4-BE49-F238E27FC236}">
                  <a16:creationId xmlns:a16="http://schemas.microsoft.com/office/drawing/2014/main" id="{AE9B1A8B-CF82-43FB-A993-F86FD6A3F1A3}"/>
                </a:ext>
              </a:extLst>
            </p:cNvPr>
            <p:cNvSpPr>
              <a:spLocks noChangeArrowheads="1"/>
            </p:cNvSpPr>
            <p:nvPr/>
          </p:nvSpPr>
          <p:spPr bwMode="auto">
            <a:xfrm>
              <a:off x="10201951" y="2425575"/>
              <a:ext cx="14186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US$34.5mn Loan</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GTSF Program to support Under </a:t>
              </a:r>
              <a:r>
                <a:rPr kumimoji="0" lang="en-US" sz="900" b="1" i="0" u="none" strike="noStrike" kern="1200" cap="none" spc="0" normalizeH="0" baseline="0" noProof="0" dirty="0" err="1">
                  <a:ln>
                    <a:noFill/>
                  </a:ln>
                  <a:solidFill>
                    <a:srgbClr val="000000">
                      <a:lumMod val="65000"/>
                      <a:lumOff val="35000"/>
                    </a:srgbClr>
                  </a:solidFill>
                  <a:effectLst/>
                  <a:uLnTx/>
                  <a:uFillTx/>
                  <a:latin typeface="Arial Bold"/>
                  <a:ea typeface="+mn-ea"/>
                  <a:cs typeface="Arial" charset="0"/>
                </a:rPr>
                <a:t>Armour’s</a:t>
              </a: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 suppliers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900" dirty="0">
                  <a:solidFill>
                    <a:srgbClr val="000000">
                      <a:lumMod val="65000"/>
                      <a:lumOff val="35000"/>
                    </a:srgbClr>
                  </a:solidFill>
                  <a:latin typeface="Arial Bold"/>
                  <a:ea typeface="+mn-ea"/>
                  <a:cs typeface="Arial" charset="0"/>
                </a:rPr>
                <a:t>In Latin America &amp; Caribbean regions</a:t>
              </a:r>
              <a:endPar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endParaRPr>
            </a:p>
          </p:txBody>
        </p:sp>
        <p:sp>
          <p:nvSpPr>
            <p:cNvPr id="71" name="Rectangle 30">
              <a:extLst>
                <a:ext uri="{FF2B5EF4-FFF2-40B4-BE49-F238E27FC236}">
                  <a16:creationId xmlns:a16="http://schemas.microsoft.com/office/drawing/2014/main" id="{BAEF7FA0-50E8-4C1E-8B1B-3E0271EAB6F4}"/>
                </a:ext>
              </a:extLst>
            </p:cNvPr>
            <p:cNvSpPr>
              <a:spLocks noChangeArrowheads="1"/>
            </p:cNvSpPr>
            <p:nvPr/>
          </p:nvSpPr>
          <p:spPr bwMode="auto">
            <a:xfrm>
              <a:off x="10496430" y="3418957"/>
              <a:ext cx="8296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2021</a:t>
              </a:r>
            </a:p>
          </p:txBody>
        </p:sp>
        <p:sp>
          <p:nvSpPr>
            <p:cNvPr id="72" name="Rectangle 27">
              <a:extLst>
                <a:ext uri="{FF2B5EF4-FFF2-40B4-BE49-F238E27FC236}">
                  <a16:creationId xmlns:a16="http://schemas.microsoft.com/office/drawing/2014/main" id="{557D7AE4-661B-494D-B32B-4EBC7A873765}"/>
                </a:ext>
              </a:extLst>
            </p:cNvPr>
            <p:cNvSpPr>
              <a:spLocks noChangeArrowheads="1"/>
            </p:cNvSpPr>
            <p:nvPr/>
          </p:nvSpPr>
          <p:spPr bwMode="auto">
            <a:xfrm>
              <a:off x="11356984" y="1487635"/>
              <a:ext cx="29014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24211D"/>
                  </a:solidFill>
                  <a:effectLst/>
                  <a:uLnTx/>
                  <a:uFillTx/>
                  <a:latin typeface="Arial Bold"/>
                  <a:ea typeface="+mn-ea"/>
                  <a:cs typeface="Arial" charset="0"/>
                </a:rPr>
                <a:t>World</a:t>
              </a:r>
              <a:endParaRPr kumimoji="0" lang="en-US" sz="800" b="1" i="0" u="none" strike="noStrike" kern="1200" cap="none" spc="0" normalizeH="0" baseline="0" noProof="0" dirty="0">
                <a:ln>
                  <a:noFill/>
                </a:ln>
                <a:solidFill>
                  <a:srgbClr val="021F43"/>
                </a:solidFill>
                <a:effectLst/>
                <a:uLnTx/>
                <a:uFillTx/>
                <a:latin typeface="Arial Bold"/>
                <a:ea typeface="+mn-ea"/>
                <a:cs typeface="Arial" charset="0"/>
              </a:endParaRPr>
            </a:p>
          </p:txBody>
        </p:sp>
        <p:pic>
          <p:nvPicPr>
            <p:cNvPr id="73" name="Picture 8">
              <a:extLst>
                <a:ext uri="{FF2B5EF4-FFF2-40B4-BE49-F238E27FC236}">
                  <a16:creationId xmlns:a16="http://schemas.microsoft.com/office/drawing/2014/main" id="{F0A9D144-4F61-492E-ACBD-E85CB4A1943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43829" y="1688836"/>
              <a:ext cx="737855" cy="4323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4" name="Group 73">
            <a:extLst>
              <a:ext uri="{FF2B5EF4-FFF2-40B4-BE49-F238E27FC236}">
                <a16:creationId xmlns:a16="http://schemas.microsoft.com/office/drawing/2014/main" id="{CCAD37E4-EF99-41D1-AE95-727279C5917C}"/>
              </a:ext>
            </a:extLst>
          </p:cNvPr>
          <p:cNvGrpSpPr/>
          <p:nvPr/>
        </p:nvGrpSpPr>
        <p:grpSpPr>
          <a:xfrm>
            <a:off x="8102383" y="1417229"/>
            <a:ext cx="1656663" cy="2172832"/>
            <a:chOff x="447534" y="3791026"/>
            <a:chExt cx="1656663" cy="2172832"/>
          </a:xfrm>
        </p:grpSpPr>
        <p:sp>
          <p:nvSpPr>
            <p:cNvPr id="75" name="Rectangle 24">
              <a:extLst>
                <a:ext uri="{FF2B5EF4-FFF2-40B4-BE49-F238E27FC236}">
                  <a16:creationId xmlns:a16="http://schemas.microsoft.com/office/drawing/2014/main" id="{E7486C47-6712-4A95-B2E7-9F6E7D6A077F}"/>
                </a:ext>
              </a:extLst>
            </p:cNvPr>
            <p:cNvSpPr>
              <a:spLocks noChangeArrowheads="1"/>
            </p:cNvSpPr>
            <p:nvPr/>
          </p:nvSpPr>
          <p:spPr bwMode="auto">
            <a:xfrm>
              <a:off x="477259" y="3791026"/>
              <a:ext cx="1626938" cy="2172832"/>
            </a:xfrm>
            <a:prstGeom prst="rect">
              <a:avLst/>
            </a:prstGeom>
            <a:solidFill>
              <a:schemeClr val="bg1"/>
            </a:solidFill>
            <a:ln w="76200">
              <a:solidFill>
                <a:schemeClr val="accent1">
                  <a:lumMod val="90000"/>
                  <a:lumOff val="10000"/>
                </a:schemeClr>
              </a:solidFill>
              <a:miter lim="800000"/>
              <a:headEnd/>
              <a:tailE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600" b="1" i="0" u="none" strike="noStrike" kern="1200" cap="none" spc="0" normalizeH="0" baseline="0" noProof="0" dirty="0">
                <a:ln>
                  <a:noFill/>
                </a:ln>
                <a:solidFill>
                  <a:srgbClr val="021F43"/>
                </a:solidFill>
                <a:effectLst/>
                <a:uLnTx/>
                <a:uFillTx/>
                <a:latin typeface="Arial Bold"/>
                <a:ea typeface="+mn-ea"/>
                <a:cs typeface="Times New Roman" pitchFamily="18" charset="0"/>
              </a:endParaRPr>
            </a:p>
          </p:txBody>
        </p:sp>
        <p:sp>
          <p:nvSpPr>
            <p:cNvPr id="76" name="Rectangle 26">
              <a:extLst>
                <a:ext uri="{FF2B5EF4-FFF2-40B4-BE49-F238E27FC236}">
                  <a16:creationId xmlns:a16="http://schemas.microsoft.com/office/drawing/2014/main" id="{8567F344-DA47-43D2-8F07-1FDB57EAE422}"/>
                </a:ext>
              </a:extLst>
            </p:cNvPr>
            <p:cNvSpPr>
              <a:spLocks noChangeArrowheads="1"/>
            </p:cNvSpPr>
            <p:nvPr/>
          </p:nvSpPr>
          <p:spPr bwMode="auto">
            <a:xfrm>
              <a:off x="447534" y="4521826"/>
              <a:ext cx="164922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9B341A"/>
                  </a:solidFill>
                  <a:effectLst/>
                  <a:uLnTx/>
                  <a:uFillTx/>
                  <a:latin typeface="Arial Bold"/>
                  <a:ea typeface="+mn-ea"/>
                  <a:cs typeface="Arial" charset="0"/>
                </a:rPr>
                <a:t>Classic Fashion</a:t>
              </a:r>
              <a:endParaRPr kumimoji="0" lang="en-US" sz="1000" b="1" i="1" u="none" strike="noStrike" kern="1200" cap="none" spc="0" normalizeH="0" baseline="0" noProof="0" dirty="0">
                <a:ln>
                  <a:noFill/>
                </a:ln>
                <a:solidFill>
                  <a:srgbClr val="9B341A"/>
                </a:solidFill>
                <a:effectLst/>
                <a:uLnTx/>
                <a:uFillTx/>
                <a:latin typeface="Arial Bold"/>
                <a:ea typeface="+mn-ea"/>
                <a:cs typeface="Arial" charset="0"/>
              </a:endParaRPr>
            </a:p>
          </p:txBody>
        </p:sp>
        <p:sp>
          <p:nvSpPr>
            <p:cNvPr id="77" name="Rectangle 28">
              <a:extLst>
                <a:ext uri="{FF2B5EF4-FFF2-40B4-BE49-F238E27FC236}">
                  <a16:creationId xmlns:a16="http://schemas.microsoft.com/office/drawing/2014/main" id="{8D7C3A60-58EF-4813-AE1E-D15F120E4550}"/>
                </a:ext>
              </a:extLst>
            </p:cNvPr>
            <p:cNvSpPr>
              <a:spLocks noChangeArrowheads="1"/>
            </p:cNvSpPr>
            <p:nvPr/>
          </p:nvSpPr>
          <p:spPr bwMode="auto">
            <a:xfrm>
              <a:off x="571044" y="5792754"/>
              <a:ext cx="141864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2020</a:t>
              </a:r>
            </a:p>
          </p:txBody>
        </p:sp>
        <p:sp>
          <p:nvSpPr>
            <p:cNvPr id="78" name="Rectangle 28">
              <a:extLst>
                <a:ext uri="{FF2B5EF4-FFF2-40B4-BE49-F238E27FC236}">
                  <a16:creationId xmlns:a16="http://schemas.microsoft.com/office/drawing/2014/main" id="{9C78D864-907A-4E65-BCF2-E58D81FB10B4}"/>
                </a:ext>
              </a:extLst>
            </p:cNvPr>
            <p:cNvSpPr>
              <a:spLocks noChangeArrowheads="1"/>
            </p:cNvSpPr>
            <p:nvPr/>
          </p:nvSpPr>
          <p:spPr bwMode="auto">
            <a:xfrm>
              <a:off x="571044" y="4799372"/>
              <a:ext cx="1418644"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US$25mn Loan</a:t>
              </a:r>
              <a:b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br>
              <a:endParaRPr kumimoji="0" lang="en-US" sz="900" b="1" i="0" u="none" strike="noStrike" kern="1200" cap="none" spc="0" normalizeH="0" baseline="0" noProof="0" dirty="0">
                <a:ln>
                  <a:noFill/>
                </a:ln>
                <a:solidFill>
                  <a:srgbClr val="021F43"/>
                </a:solidFill>
                <a:effectLst/>
                <a:uLnTx/>
                <a:uFillTx/>
                <a:latin typeface="Arial"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solidFill>
                <a:effectLst/>
                <a:uLnTx/>
                <a:uFillTx/>
                <a:latin typeface="Arial Bold"/>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Expansion </a:t>
              </a:r>
              <a:r>
                <a:rPr kumimoji="0" lang="en-US" sz="900" b="1" i="0" u="none" strike="noStrike" kern="1200" cap="none" spc="0" normalizeH="0" baseline="0" noProof="0">
                  <a:ln>
                    <a:noFill/>
                  </a:ln>
                  <a:solidFill>
                    <a:srgbClr val="000000">
                      <a:lumMod val="65000"/>
                      <a:lumOff val="35000"/>
                    </a:srgbClr>
                  </a:solidFill>
                  <a:effectLst/>
                  <a:uLnTx/>
                  <a:uFillTx/>
                  <a:latin typeface="Arial Bold"/>
                  <a:ea typeface="+mn-ea"/>
                  <a:cs typeface="Arial" charset="0"/>
                </a:rPr>
                <a:t>of manufacturing </a:t>
              </a: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capacity</a:t>
              </a:r>
            </a:p>
          </p:txBody>
        </p:sp>
        <p:sp>
          <p:nvSpPr>
            <p:cNvPr id="79" name="Rectangle 27">
              <a:extLst>
                <a:ext uri="{FF2B5EF4-FFF2-40B4-BE49-F238E27FC236}">
                  <a16:creationId xmlns:a16="http://schemas.microsoft.com/office/drawing/2014/main" id="{2B8B840D-289B-43D2-A852-6D78637069CE}"/>
                </a:ext>
              </a:extLst>
            </p:cNvPr>
            <p:cNvSpPr>
              <a:spLocks noChangeArrowheads="1"/>
            </p:cNvSpPr>
            <p:nvPr/>
          </p:nvSpPr>
          <p:spPr bwMode="auto">
            <a:xfrm>
              <a:off x="1692391" y="3854553"/>
              <a:ext cx="34304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800" dirty="0">
                  <a:solidFill>
                    <a:srgbClr val="24211D"/>
                  </a:solidFill>
                  <a:latin typeface="Arial Bold"/>
                  <a:ea typeface="+mn-ea"/>
                  <a:cs typeface="Arial" charset="0"/>
                </a:rPr>
                <a:t>Jordan</a:t>
              </a:r>
              <a:endParaRPr kumimoji="0" lang="en-US" sz="800" b="1" i="0" u="none" strike="noStrike" kern="1200" cap="none" spc="0" normalizeH="0" baseline="0" noProof="0" dirty="0">
                <a:ln>
                  <a:noFill/>
                </a:ln>
                <a:solidFill>
                  <a:srgbClr val="021F43"/>
                </a:solidFill>
                <a:effectLst/>
                <a:uLnTx/>
                <a:uFillTx/>
                <a:latin typeface="Arial Bold"/>
                <a:ea typeface="+mn-ea"/>
                <a:cs typeface="Arial" charset="0"/>
              </a:endParaRPr>
            </a:p>
          </p:txBody>
        </p:sp>
        <p:pic>
          <p:nvPicPr>
            <p:cNvPr id="80" name="Picture 10" descr="Transactional Record | Ithmar Invest PSC">
              <a:extLst>
                <a:ext uri="{FF2B5EF4-FFF2-40B4-BE49-F238E27FC236}">
                  <a16:creationId xmlns:a16="http://schemas.microsoft.com/office/drawing/2014/main" id="{DFFA407E-4E17-4A86-9F0E-26AED485B06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5025" y="3946452"/>
              <a:ext cx="1379526" cy="5518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1" name="Group 80">
            <a:extLst>
              <a:ext uri="{FF2B5EF4-FFF2-40B4-BE49-F238E27FC236}">
                <a16:creationId xmlns:a16="http://schemas.microsoft.com/office/drawing/2014/main" id="{E977E1AC-59D5-4A8E-9386-D71BAE010E67}"/>
              </a:ext>
            </a:extLst>
          </p:cNvPr>
          <p:cNvGrpSpPr/>
          <p:nvPr/>
        </p:nvGrpSpPr>
        <p:grpSpPr>
          <a:xfrm>
            <a:off x="10019535" y="1417229"/>
            <a:ext cx="1626938" cy="2172832"/>
            <a:chOff x="2867170" y="3791026"/>
            <a:chExt cx="1626938" cy="2172832"/>
          </a:xfrm>
        </p:grpSpPr>
        <p:sp>
          <p:nvSpPr>
            <p:cNvPr id="82" name="Rectangle 81">
              <a:extLst>
                <a:ext uri="{FF2B5EF4-FFF2-40B4-BE49-F238E27FC236}">
                  <a16:creationId xmlns:a16="http://schemas.microsoft.com/office/drawing/2014/main" id="{3D3ED3E2-2AED-43D7-9ACC-9C643C90E8C6}"/>
                </a:ext>
              </a:extLst>
            </p:cNvPr>
            <p:cNvSpPr>
              <a:spLocks noChangeArrowheads="1"/>
            </p:cNvSpPr>
            <p:nvPr/>
          </p:nvSpPr>
          <p:spPr bwMode="auto">
            <a:xfrm>
              <a:off x="2867170" y="3791026"/>
              <a:ext cx="1626938" cy="2172832"/>
            </a:xfrm>
            <a:prstGeom prst="rect">
              <a:avLst/>
            </a:prstGeom>
            <a:solidFill>
              <a:schemeClr val="bg1"/>
            </a:solidFill>
            <a:ln w="76200">
              <a:solidFill>
                <a:schemeClr val="accent1">
                  <a:lumMod val="90000"/>
                  <a:lumOff val="10000"/>
                </a:schemeClr>
              </a:solidFill>
              <a:miter lim="800000"/>
              <a:headEnd/>
              <a:tailE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600" b="1" i="0" u="none" strike="noStrike" kern="1200" cap="none" spc="0" normalizeH="0" baseline="0" noProof="0" dirty="0">
                <a:ln>
                  <a:noFill/>
                </a:ln>
                <a:solidFill>
                  <a:srgbClr val="021F43"/>
                </a:solidFill>
                <a:effectLst/>
                <a:uLnTx/>
                <a:uFillTx/>
                <a:latin typeface="Arial Bold"/>
                <a:ea typeface="+mn-ea"/>
                <a:cs typeface="Times New Roman" pitchFamily="18" charset="0"/>
              </a:endParaRPr>
            </a:p>
          </p:txBody>
        </p:sp>
        <p:sp>
          <p:nvSpPr>
            <p:cNvPr id="83" name="Rectangle 26">
              <a:extLst>
                <a:ext uri="{FF2B5EF4-FFF2-40B4-BE49-F238E27FC236}">
                  <a16:creationId xmlns:a16="http://schemas.microsoft.com/office/drawing/2014/main" id="{5B9F96CC-3719-4EBD-A42B-4B53A194F9F1}"/>
                </a:ext>
              </a:extLst>
            </p:cNvPr>
            <p:cNvSpPr>
              <a:spLocks noChangeArrowheads="1"/>
            </p:cNvSpPr>
            <p:nvPr/>
          </p:nvSpPr>
          <p:spPr bwMode="auto">
            <a:xfrm>
              <a:off x="3011713" y="4428778"/>
              <a:ext cx="129156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9B341A"/>
                  </a:solidFill>
                  <a:effectLst/>
                  <a:uLnTx/>
                  <a:uFillTx/>
                  <a:latin typeface="Arial Bold"/>
                  <a:ea typeface="+mn-ea"/>
                  <a:cs typeface="Arial" charset="0"/>
                </a:rPr>
                <a:t>EKWL</a:t>
              </a:r>
              <a:endParaRPr kumimoji="0" lang="en-US" sz="1000" b="1" i="1" u="none" strike="noStrike" kern="1200" cap="none" spc="0" normalizeH="0" baseline="0" noProof="0" dirty="0">
                <a:ln>
                  <a:noFill/>
                </a:ln>
                <a:solidFill>
                  <a:srgbClr val="9B341A"/>
                </a:solidFill>
                <a:effectLst/>
                <a:uLnTx/>
                <a:uFillTx/>
                <a:latin typeface="Arial Bold"/>
                <a:ea typeface="+mn-ea"/>
                <a:cs typeface="Arial" charset="0"/>
              </a:endParaRPr>
            </a:p>
          </p:txBody>
        </p:sp>
        <p:sp>
          <p:nvSpPr>
            <p:cNvPr id="84" name="Rectangle 28">
              <a:extLst>
                <a:ext uri="{FF2B5EF4-FFF2-40B4-BE49-F238E27FC236}">
                  <a16:creationId xmlns:a16="http://schemas.microsoft.com/office/drawing/2014/main" id="{75120ACF-EC9C-42B2-AC71-6368139BD4CA}"/>
                </a:ext>
              </a:extLst>
            </p:cNvPr>
            <p:cNvSpPr>
              <a:spLocks noChangeArrowheads="1"/>
            </p:cNvSpPr>
            <p:nvPr/>
          </p:nvSpPr>
          <p:spPr bwMode="auto">
            <a:xfrm>
              <a:off x="2948175" y="4795676"/>
              <a:ext cx="1418644"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US$14.4mn Loan</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Expansion of</a:t>
              </a:r>
              <a:r>
                <a:rPr kumimoji="0" lang="en-CA"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 </a:t>
              </a: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manufacturing capacity</a:t>
              </a:r>
            </a:p>
          </p:txBody>
        </p:sp>
        <p:sp>
          <p:nvSpPr>
            <p:cNvPr id="85" name="Rectangle 30">
              <a:extLst>
                <a:ext uri="{FF2B5EF4-FFF2-40B4-BE49-F238E27FC236}">
                  <a16:creationId xmlns:a16="http://schemas.microsoft.com/office/drawing/2014/main" id="{08EF1981-C11E-4686-BD0D-F1DB56440368}"/>
                </a:ext>
              </a:extLst>
            </p:cNvPr>
            <p:cNvSpPr>
              <a:spLocks noChangeArrowheads="1"/>
            </p:cNvSpPr>
            <p:nvPr/>
          </p:nvSpPr>
          <p:spPr bwMode="auto">
            <a:xfrm>
              <a:off x="3242654" y="5796983"/>
              <a:ext cx="8296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2019</a:t>
              </a:r>
            </a:p>
          </p:txBody>
        </p:sp>
        <p:sp>
          <p:nvSpPr>
            <p:cNvPr id="86" name="Rectangle 27">
              <a:extLst>
                <a:ext uri="{FF2B5EF4-FFF2-40B4-BE49-F238E27FC236}">
                  <a16:creationId xmlns:a16="http://schemas.microsoft.com/office/drawing/2014/main" id="{E79DB12E-1580-42C5-9D8B-4040DA4FAA64}"/>
                </a:ext>
              </a:extLst>
            </p:cNvPr>
            <p:cNvSpPr>
              <a:spLocks noChangeArrowheads="1"/>
            </p:cNvSpPr>
            <p:nvPr/>
          </p:nvSpPr>
          <p:spPr bwMode="auto">
            <a:xfrm>
              <a:off x="3843741" y="3865661"/>
              <a:ext cx="58349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24211D"/>
                  </a:solidFill>
                  <a:effectLst/>
                  <a:uLnTx/>
                  <a:uFillTx/>
                  <a:latin typeface="Arial Bold"/>
                  <a:ea typeface="+mn-ea"/>
                  <a:cs typeface="Arial" charset="0"/>
                </a:rPr>
                <a:t>Bangladesh</a:t>
              </a:r>
              <a:endParaRPr kumimoji="0" lang="en-US" sz="800" b="1" i="0" u="none" strike="noStrike" kern="1200" cap="none" spc="0" normalizeH="0" baseline="0" noProof="0" dirty="0">
                <a:ln>
                  <a:noFill/>
                </a:ln>
                <a:solidFill>
                  <a:srgbClr val="021F43"/>
                </a:solidFill>
                <a:effectLst/>
                <a:uLnTx/>
                <a:uFillTx/>
                <a:latin typeface="Arial Bold"/>
                <a:ea typeface="+mn-ea"/>
                <a:cs typeface="Arial" charset="0"/>
              </a:endParaRPr>
            </a:p>
          </p:txBody>
        </p:sp>
        <p:pic>
          <p:nvPicPr>
            <p:cNvPr id="87" name="Picture 12" descr="Epyllion Limited – trims made out of human spirit">
              <a:extLst>
                <a:ext uri="{FF2B5EF4-FFF2-40B4-BE49-F238E27FC236}">
                  <a16:creationId xmlns:a16="http://schemas.microsoft.com/office/drawing/2014/main" id="{CE36CBCF-9A71-4516-990F-CD4BCE55CE0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98803" y="4044240"/>
              <a:ext cx="1210948" cy="3277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8" name="Group 87">
            <a:extLst>
              <a:ext uri="{FF2B5EF4-FFF2-40B4-BE49-F238E27FC236}">
                <a16:creationId xmlns:a16="http://schemas.microsoft.com/office/drawing/2014/main" id="{9BC8166F-A708-402D-94E9-147BA13D2160}"/>
              </a:ext>
            </a:extLst>
          </p:cNvPr>
          <p:cNvGrpSpPr/>
          <p:nvPr/>
        </p:nvGrpSpPr>
        <p:grpSpPr>
          <a:xfrm>
            <a:off x="471922" y="3791026"/>
            <a:ext cx="1649229" cy="2172832"/>
            <a:chOff x="5257081" y="3791026"/>
            <a:chExt cx="1649229" cy="2172832"/>
          </a:xfrm>
        </p:grpSpPr>
        <p:sp>
          <p:nvSpPr>
            <p:cNvPr id="89" name="Rectangle 24">
              <a:extLst>
                <a:ext uri="{FF2B5EF4-FFF2-40B4-BE49-F238E27FC236}">
                  <a16:creationId xmlns:a16="http://schemas.microsoft.com/office/drawing/2014/main" id="{6172476D-302A-4E7F-811E-467E7E497C15}"/>
                </a:ext>
              </a:extLst>
            </p:cNvPr>
            <p:cNvSpPr>
              <a:spLocks noChangeArrowheads="1"/>
            </p:cNvSpPr>
            <p:nvPr/>
          </p:nvSpPr>
          <p:spPr bwMode="auto">
            <a:xfrm>
              <a:off x="5257081" y="3791026"/>
              <a:ext cx="1626938" cy="2172832"/>
            </a:xfrm>
            <a:prstGeom prst="rect">
              <a:avLst/>
            </a:prstGeom>
            <a:solidFill>
              <a:schemeClr val="bg1"/>
            </a:solidFill>
            <a:ln w="76200">
              <a:solidFill>
                <a:schemeClr val="accent1">
                  <a:lumMod val="90000"/>
                  <a:lumOff val="10000"/>
                </a:schemeClr>
              </a:solidFill>
              <a:miter lim="800000"/>
              <a:headEnd/>
              <a:tailE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600" b="1" i="0" u="none" strike="noStrike" kern="1200" cap="none" spc="0" normalizeH="0" baseline="0" noProof="0" dirty="0">
                <a:ln>
                  <a:noFill/>
                </a:ln>
                <a:solidFill>
                  <a:srgbClr val="021F43"/>
                </a:solidFill>
                <a:effectLst/>
                <a:uLnTx/>
                <a:uFillTx/>
                <a:latin typeface="Arial Bold"/>
                <a:ea typeface="+mn-ea"/>
                <a:cs typeface="Times New Roman" pitchFamily="18" charset="0"/>
              </a:endParaRPr>
            </a:p>
          </p:txBody>
        </p:sp>
        <p:sp>
          <p:nvSpPr>
            <p:cNvPr id="90" name="Rectangle 26">
              <a:extLst>
                <a:ext uri="{FF2B5EF4-FFF2-40B4-BE49-F238E27FC236}">
                  <a16:creationId xmlns:a16="http://schemas.microsoft.com/office/drawing/2014/main" id="{87C95415-1254-4DD1-A701-013AE6053E83}"/>
                </a:ext>
              </a:extLst>
            </p:cNvPr>
            <p:cNvSpPr>
              <a:spLocks noChangeArrowheads="1"/>
            </p:cNvSpPr>
            <p:nvPr/>
          </p:nvSpPr>
          <p:spPr bwMode="auto">
            <a:xfrm>
              <a:off x="5257081" y="4424549"/>
              <a:ext cx="164922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9B341A"/>
                  </a:solidFill>
                  <a:effectLst/>
                  <a:uLnTx/>
                  <a:uFillTx/>
                  <a:latin typeface="Arial Bold"/>
                  <a:ea typeface="+mn-ea"/>
                  <a:cs typeface="Arial" charset="0"/>
                </a:rPr>
                <a:t>Ananta Apparels</a:t>
              </a:r>
              <a:endParaRPr kumimoji="0" lang="en-US" sz="1000" b="1" i="1" u="none" strike="noStrike" kern="1200" cap="none" spc="0" normalizeH="0" baseline="0" noProof="0" dirty="0">
                <a:ln>
                  <a:noFill/>
                </a:ln>
                <a:solidFill>
                  <a:srgbClr val="9B341A"/>
                </a:solidFill>
                <a:effectLst/>
                <a:uLnTx/>
                <a:uFillTx/>
                <a:latin typeface="Arial Bold"/>
                <a:ea typeface="+mn-ea"/>
                <a:cs typeface="Arial" charset="0"/>
              </a:endParaRPr>
            </a:p>
          </p:txBody>
        </p:sp>
        <p:sp>
          <p:nvSpPr>
            <p:cNvPr id="91" name="Rectangle 28">
              <a:extLst>
                <a:ext uri="{FF2B5EF4-FFF2-40B4-BE49-F238E27FC236}">
                  <a16:creationId xmlns:a16="http://schemas.microsoft.com/office/drawing/2014/main" id="{7B9DF1D4-B8B5-4605-85BA-0F638B9295CF}"/>
                </a:ext>
              </a:extLst>
            </p:cNvPr>
            <p:cNvSpPr>
              <a:spLocks noChangeArrowheads="1"/>
            </p:cNvSpPr>
            <p:nvPr/>
          </p:nvSpPr>
          <p:spPr bwMode="auto">
            <a:xfrm>
              <a:off x="5361227" y="4672909"/>
              <a:ext cx="1418644"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US$14mn Loan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solidFill>
                <a:effectLst/>
                <a:uLnTx/>
                <a:uFillTx/>
                <a:latin typeface="Arial Bold"/>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solidFill>
                <a:effectLst/>
                <a:uLnTx/>
                <a:uFillTx/>
                <a:latin typeface="Arial Bold"/>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Upgrading its existing facility and expansion of tire manufacturing capacity</a:t>
              </a:r>
            </a:p>
          </p:txBody>
        </p:sp>
        <p:sp>
          <p:nvSpPr>
            <p:cNvPr id="92" name="Rectangle 27">
              <a:extLst>
                <a:ext uri="{FF2B5EF4-FFF2-40B4-BE49-F238E27FC236}">
                  <a16:creationId xmlns:a16="http://schemas.microsoft.com/office/drawing/2014/main" id="{B89A9C9B-5DC7-490C-8D33-7BB8C4781425}"/>
                </a:ext>
              </a:extLst>
            </p:cNvPr>
            <p:cNvSpPr>
              <a:spLocks noChangeArrowheads="1"/>
            </p:cNvSpPr>
            <p:nvPr/>
          </p:nvSpPr>
          <p:spPr bwMode="auto">
            <a:xfrm>
              <a:off x="6227925" y="3861432"/>
              <a:ext cx="58349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24211D"/>
                  </a:solidFill>
                  <a:effectLst/>
                  <a:uLnTx/>
                  <a:uFillTx/>
                  <a:latin typeface="Arial Bold"/>
                  <a:ea typeface="+mn-ea"/>
                  <a:cs typeface="Arial" charset="0"/>
                </a:rPr>
                <a:t>Bangladesh</a:t>
              </a:r>
              <a:endParaRPr kumimoji="0" lang="en-US" sz="800" b="1" i="0" u="none" strike="noStrike" kern="1200" cap="none" spc="0" normalizeH="0" baseline="0" noProof="0" dirty="0">
                <a:ln>
                  <a:noFill/>
                </a:ln>
                <a:solidFill>
                  <a:srgbClr val="021F43"/>
                </a:solidFill>
                <a:effectLst/>
                <a:uLnTx/>
                <a:uFillTx/>
                <a:latin typeface="Arial Bold"/>
                <a:ea typeface="+mn-ea"/>
                <a:cs typeface="Arial" charset="0"/>
              </a:endParaRPr>
            </a:p>
          </p:txBody>
        </p:sp>
        <p:sp>
          <p:nvSpPr>
            <p:cNvPr id="93" name="Rectangle 30">
              <a:extLst>
                <a:ext uri="{FF2B5EF4-FFF2-40B4-BE49-F238E27FC236}">
                  <a16:creationId xmlns:a16="http://schemas.microsoft.com/office/drawing/2014/main" id="{AED530C6-6B1D-438D-8C1E-376ACC851F1A}"/>
                </a:ext>
              </a:extLst>
            </p:cNvPr>
            <p:cNvSpPr>
              <a:spLocks noChangeArrowheads="1"/>
            </p:cNvSpPr>
            <p:nvPr/>
          </p:nvSpPr>
          <p:spPr bwMode="auto">
            <a:xfrm>
              <a:off x="5714382" y="5792754"/>
              <a:ext cx="8296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CA" sz="900" b="1" i="0" u="none" strike="noStrike" kern="1200" cap="none" spc="0" normalizeH="0" baseline="0" noProof="0" dirty="0">
                  <a:ln>
                    <a:noFill/>
                  </a:ln>
                  <a:solidFill>
                    <a:srgbClr val="021F43"/>
                  </a:solidFill>
                  <a:effectLst/>
                  <a:uLnTx/>
                  <a:uFillTx/>
                  <a:latin typeface="Arial" charset="0"/>
                  <a:ea typeface="+mn-ea"/>
                  <a:cs typeface="Arial" charset="0"/>
                </a:rPr>
                <a:t>2013, 2017</a:t>
              </a:r>
              <a:endParaRPr kumimoji="0" lang="en-US" sz="900" b="1" i="0" u="none" strike="noStrike" kern="1200" cap="none" spc="0" normalizeH="0" baseline="0" noProof="0" dirty="0">
                <a:ln>
                  <a:noFill/>
                </a:ln>
                <a:solidFill>
                  <a:srgbClr val="021F43"/>
                </a:solidFill>
                <a:effectLst/>
                <a:uLnTx/>
                <a:uFillTx/>
                <a:latin typeface="Arial" charset="0"/>
                <a:ea typeface="+mn-ea"/>
                <a:cs typeface="Arial" charset="0"/>
              </a:endParaRPr>
            </a:p>
          </p:txBody>
        </p:sp>
        <p:pic>
          <p:nvPicPr>
            <p:cNvPr id="94" name="Picture 16" descr="Ananta Casual Wear Ltd - Assignment Point">
              <a:extLst>
                <a:ext uri="{FF2B5EF4-FFF2-40B4-BE49-F238E27FC236}">
                  <a16:creationId xmlns:a16="http://schemas.microsoft.com/office/drawing/2014/main" id="{F35984E9-1678-4531-AA6B-B9E572A4AE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92353" y="4046462"/>
              <a:ext cx="1207294" cy="3568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5" name="Group 94">
            <a:extLst>
              <a:ext uri="{FF2B5EF4-FFF2-40B4-BE49-F238E27FC236}">
                <a16:creationId xmlns:a16="http://schemas.microsoft.com/office/drawing/2014/main" id="{335E0D03-B1C1-41DB-8CA9-588825D7648D}"/>
              </a:ext>
            </a:extLst>
          </p:cNvPr>
          <p:cNvGrpSpPr/>
          <p:nvPr/>
        </p:nvGrpSpPr>
        <p:grpSpPr>
          <a:xfrm>
            <a:off x="2366784" y="3791026"/>
            <a:ext cx="1626938" cy="2172832"/>
            <a:chOff x="7669283" y="3791026"/>
            <a:chExt cx="1626938" cy="2172832"/>
          </a:xfrm>
        </p:grpSpPr>
        <p:sp>
          <p:nvSpPr>
            <p:cNvPr id="96" name="Rectangle 24">
              <a:extLst>
                <a:ext uri="{FF2B5EF4-FFF2-40B4-BE49-F238E27FC236}">
                  <a16:creationId xmlns:a16="http://schemas.microsoft.com/office/drawing/2014/main" id="{17ADD811-C939-424F-B211-4A77A182E64E}"/>
                </a:ext>
              </a:extLst>
            </p:cNvPr>
            <p:cNvSpPr>
              <a:spLocks noChangeArrowheads="1"/>
            </p:cNvSpPr>
            <p:nvPr/>
          </p:nvSpPr>
          <p:spPr bwMode="auto">
            <a:xfrm>
              <a:off x="7669283" y="3791026"/>
              <a:ext cx="1626938" cy="2172832"/>
            </a:xfrm>
            <a:prstGeom prst="rect">
              <a:avLst/>
            </a:prstGeom>
            <a:solidFill>
              <a:schemeClr val="bg1"/>
            </a:solidFill>
            <a:ln w="76200">
              <a:solidFill>
                <a:schemeClr val="accent1">
                  <a:lumMod val="90000"/>
                  <a:lumOff val="10000"/>
                </a:schemeClr>
              </a:solidFill>
              <a:miter lim="800000"/>
              <a:headEnd/>
              <a:tailE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600" b="1" i="0" u="none" strike="noStrike" kern="1200" cap="none" spc="0" normalizeH="0" baseline="0" noProof="0" dirty="0">
                <a:ln>
                  <a:noFill/>
                </a:ln>
                <a:solidFill>
                  <a:srgbClr val="021F43"/>
                </a:solidFill>
                <a:effectLst/>
                <a:uLnTx/>
                <a:uFillTx/>
                <a:latin typeface="Arial Bold"/>
                <a:ea typeface="+mn-ea"/>
                <a:cs typeface="Times New Roman" pitchFamily="18" charset="0"/>
              </a:endParaRPr>
            </a:p>
          </p:txBody>
        </p:sp>
        <p:sp>
          <p:nvSpPr>
            <p:cNvPr id="97" name="Rectangle 26">
              <a:extLst>
                <a:ext uri="{FF2B5EF4-FFF2-40B4-BE49-F238E27FC236}">
                  <a16:creationId xmlns:a16="http://schemas.microsoft.com/office/drawing/2014/main" id="{57587103-9EDA-4E4A-8B8E-69CC46638A7B}"/>
                </a:ext>
              </a:extLst>
            </p:cNvPr>
            <p:cNvSpPr>
              <a:spLocks noChangeArrowheads="1"/>
            </p:cNvSpPr>
            <p:nvPr/>
          </p:nvSpPr>
          <p:spPr bwMode="auto">
            <a:xfrm>
              <a:off x="7858621" y="4521826"/>
              <a:ext cx="129156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9B341A"/>
                  </a:solidFill>
                  <a:effectLst/>
                  <a:uLnTx/>
                  <a:uFillTx/>
                  <a:latin typeface="Arial Bold"/>
                  <a:ea typeface="+mn-ea"/>
                  <a:cs typeface="Arial" charset="0"/>
                </a:rPr>
                <a:t>Esquire Knit</a:t>
              </a:r>
              <a:endParaRPr kumimoji="0" lang="en-US" sz="1000" b="1" i="1" u="none" strike="noStrike" kern="1200" cap="none" spc="0" normalizeH="0" baseline="0" noProof="0" dirty="0">
                <a:ln>
                  <a:noFill/>
                </a:ln>
                <a:solidFill>
                  <a:srgbClr val="9B341A"/>
                </a:solidFill>
                <a:effectLst/>
                <a:uLnTx/>
                <a:uFillTx/>
                <a:latin typeface="Arial Bold"/>
                <a:ea typeface="+mn-ea"/>
                <a:cs typeface="Arial" charset="0"/>
              </a:endParaRPr>
            </a:p>
          </p:txBody>
        </p:sp>
        <p:sp>
          <p:nvSpPr>
            <p:cNvPr id="98" name="Rectangle 28">
              <a:extLst>
                <a:ext uri="{FF2B5EF4-FFF2-40B4-BE49-F238E27FC236}">
                  <a16:creationId xmlns:a16="http://schemas.microsoft.com/office/drawing/2014/main" id="{F8FC9DDC-2464-4D72-A51E-B24390F63F1E}"/>
                </a:ext>
              </a:extLst>
            </p:cNvPr>
            <p:cNvSpPr>
              <a:spLocks noChangeArrowheads="1"/>
            </p:cNvSpPr>
            <p:nvPr/>
          </p:nvSpPr>
          <p:spPr bwMode="auto">
            <a:xfrm>
              <a:off x="7795083" y="4799372"/>
              <a:ext cx="1418644"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US$22mn Loan</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21F43"/>
                </a:solidFill>
                <a:effectLst/>
                <a:uLnTx/>
                <a:uFillTx/>
                <a:latin typeface="Arial"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21F43"/>
                </a:solidFill>
                <a:effectLst/>
                <a:uLnTx/>
                <a:uFillTx/>
                <a:latin typeface="Arial"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Expansion of tire manufacturing capacity</a:t>
              </a:r>
              <a:endParaRPr kumimoji="0" lang="en-US" sz="900" b="1" i="0" u="none" strike="noStrike" kern="1200" cap="none" spc="0" normalizeH="0" baseline="0" noProof="0" dirty="0">
                <a:ln>
                  <a:noFill/>
                </a:ln>
                <a:solidFill>
                  <a:srgbClr val="021F43"/>
                </a:solidFill>
                <a:effectLst/>
                <a:uLnTx/>
                <a:uFillTx/>
                <a:latin typeface="Arial" charset="0"/>
                <a:ea typeface="+mn-ea"/>
                <a:cs typeface="Arial" charset="0"/>
              </a:endParaRPr>
            </a:p>
          </p:txBody>
        </p:sp>
        <p:sp>
          <p:nvSpPr>
            <p:cNvPr id="99" name="Rectangle 30">
              <a:extLst>
                <a:ext uri="{FF2B5EF4-FFF2-40B4-BE49-F238E27FC236}">
                  <a16:creationId xmlns:a16="http://schemas.microsoft.com/office/drawing/2014/main" id="{73FBEB33-B092-4098-859E-BF82B255FF79}"/>
                </a:ext>
              </a:extLst>
            </p:cNvPr>
            <p:cNvSpPr>
              <a:spLocks noChangeArrowheads="1"/>
            </p:cNvSpPr>
            <p:nvPr/>
          </p:nvSpPr>
          <p:spPr bwMode="auto">
            <a:xfrm>
              <a:off x="8089562" y="5792754"/>
              <a:ext cx="8296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2018</a:t>
              </a:r>
            </a:p>
          </p:txBody>
        </p:sp>
        <p:sp>
          <p:nvSpPr>
            <p:cNvPr id="100" name="Rectangle 27">
              <a:extLst>
                <a:ext uri="{FF2B5EF4-FFF2-40B4-BE49-F238E27FC236}">
                  <a16:creationId xmlns:a16="http://schemas.microsoft.com/office/drawing/2014/main" id="{08E1681E-1ED5-4A51-A062-D0ADA8956167}"/>
                </a:ext>
              </a:extLst>
            </p:cNvPr>
            <p:cNvSpPr>
              <a:spLocks noChangeArrowheads="1"/>
            </p:cNvSpPr>
            <p:nvPr/>
          </p:nvSpPr>
          <p:spPr bwMode="auto">
            <a:xfrm>
              <a:off x="8661774" y="3861432"/>
              <a:ext cx="58349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24211D"/>
                  </a:solidFill>
                  <a:effectLst/>
                  <a:uLnTx/>
                  <a:uFillTx/>
                  <a:latin typeface="Arial Bold"/>
                  <a:ea typeface="+mn-ea"/>
                  <a:cs typeface="Arial" charset="0"/>
                </a:rPr>
                <a:t>Bangladesh</a:t>
              </a:r>
              <a:endParaRPr kumimoji="0" lang="en-US" sz="800" b="1" i="0" u="none" strike="noStrike" kern="1200" cap="none" spc="0" normalizeH="0" baseline="0" noProof="0" dirty="0">
                <a:ln>
                  <a:noFill/>
                </a:ln>
                <a:solidFill>
                  <a:srgbClr val="021F43"/>
                </a:solidFill>
                <a:effectLst/>
                <a:uLnTx/>
                <a:uFillTx/>
                <a:latin typeface="Arial Bold"/>
                <a:ea typeface="+mn-ea"/>
                <a:cs typeface="Arial" charset="0"/>
              </a:endParaRPr>
            </a:p>
          </p:txBody>
        </p:sp>
        <p:pic>
          <p:nvPicPr>
            <p:cNvPr id="101" name="Picture 18" descr="Esquire Group | LinkedIn">
              <a:extLst>
                <a:ext uri="{FF2B5EF4-FFF2-40B4-BE49-F238E27FC236}">
                  <a16:creationId xmlns:a16="http://schemas.microsoft.com/office/drawing/2014/main" id="{9E7D6983-0E39-477B-9FD1-89F2381BF6E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086743" y="4007709"/>
              <a:ext cx="895314" cy="51897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2" name="Group 101">
            <a:extLst>
              <a:ext uri="{FF2B5EF4-FFF2-40B4-BE49-F238E27FC236}">
                <a16:creationId xmlns:a16="http://schemas.microsoft.com/office/drawing/2014/main" id="{58FA0FAC-ACF2-4B51-AA61-525FCDFBA738}"/>
              </a:ext>
            </a:extLst>
          </p:cNvPr>
          <p:cNvGrpSpPr/>
          <p:nvPr/>
        </p:nvGrpSpPr>
        <p:grpSpPr>
          <a:xfrm>
            <a:off x="4261646" y="3791026"/>
            <a:ext cx="1649229" cy="2172832"/>
            <a:chOff x="10059193" y="3791026"/>
            <a:chExt cx="1649229" cy="2172832"/>
          </a:xfrm>
        </p:grpSpPr>
        <p:sp>
          <p:nvSpPr>
            <p:cNvPr id="103" name="Rectangle 24">
              <a:extLst>
                <a:ext uri="{FF2B5EF4-FFF2-40B4-BE49-F238E27FC236}">
                  <a16:creationId xmlns:a16="http://schemas.microsoft.com/office/drawing/2014/main" id="{5A6C929C-F778-4BBF-B85D-FC6E2518F4E8}"/>
                </a:ext>
              </a:extLst>
            </p:cNvPr>
            <p:cNvSpPr>
              <a:spLocks noChangeArrowheads="1"/>
            </p:cNvSpPr>
            <p:nvPr/>
          </p:nvSpPr>
          <p:spPr bwMode="auto">
            <a:xfrm>
              <a:off x="10072855" y="3791026"/>
              <a:ext cx="1626938" cy="2172832"/>
            </a:xfrm>
            <a:prstGeom prst="rect">
              <a:avLst/>
            </a:prstGeom>
            <a:solidFill>
              <a:schemeClr val="bg1"/>
            </a:solidFill>
            <a:ln w="76200">
              <a:solidFill>
                <a:schemeClr val="accent1">
                  <a:lumMod val="90000"/>
                  <a:lumOff val="10000"/>
                </a:schemeClr>
              </a:solidFill>
              <a:miter lim="800000"/>
              <a:headEnd/>
              <a:tailE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600" b="1" i="0" u="none" strike="noStrike" kern="1200" cap="none" spc="0" normalizeH="0" baseline="0" noProof="0" dirty="0">
                <a:ln>
                  <a:noFill/>
                </a:ln>
                <a:solidFill>
                  <a:srgbClr val="021F43"/>
                </a:solidFill>
                <a:effectLst/>
                <a:uLnTx/>
                <a:uFillTx/>
                <a:latin typeface="Arial Bold"/>
                <a:ea typeface="+mn-ea"/>
                <a:cs typeface="Times New Roman" pitchFamily="18" charset="0"/>
              </a:endParaRPr>
            </a:p>
          </p:txBody>
        </p:sp>
        <p:sp>
          <p:nvSpPr>
            <p:cNvPr id="104" name="Rectangle 26">
              <a:extLst>
                <a:ext uri="{FF2B5EF4-FFF2-40B4-BE49-F238E27FC236}">
                  <a16:creationId xmlns:a16="http://schemas.microsoft.com/office/drawing/2014/main" id="{2EA2CF6E-3CA6-4C54-9F57-662618C728D9}"/>
                </a:ext>
              </a:extLst>
            </p:cNvPr>
            <p:cNvSpPr>
              <a:spLocks noChangeArrowheads="1"/>
            </p:cNvSpPr>
            <p:nvPr/>
          </p:nvSpPr>
          <p:spPr bwMode="auto">
            <a:xfrm>
              <a:off x="10059193" y="4521826"/>
              <a:ext cx="164922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err="1">
                  <a:ln>
                    <a:noFill/>
                  </a:ln>
                  <a:solidFill>
                    <a:srgbClr val="9B341A"/>
                  </a:solidFill>
                  <a:effectLst/>
                  <a:uLnTx/>
                  <a:uFillTx/>
                  <a:latin typeface="Arial Bold"/>
                  <a:ea typeface="+mn-ea"/>
                  <a:cs typeface="Arial" charset="0"/>
                </a:rPr>
                <a:t>Hansae</a:t>
              </a:r>
              <a:r>
                <a:rPr kumimoji="0" lang="en-US" sz="1000" b="1" i="0" u="none" strike="noStrike" kern="1200" cap="none" spc="0" normalizeH="0" baseline="0" noProof="0" dirty="0">
                  <a:ln>
                    <a:noFill/>
                  </a:ln>
                  <a:solidFill>
                    <a:srgbClr val="9B341A"/>
                  </a:solidFill>
                  <a:effectLst/>
                  <a:uLnTx/>
                  <a:uFillTx/>
                  <a:latin typeface="Arial Bold"/>
                  <a:ea typeface="+mn-ea"/>
                  <a:cs typeface="Arial" charset="0"/>
                </a:rPr>
                <a:t> Haiti</a:t>
              </a:r>
              <a:endParaRPr kumimoji="0" lang="en-US" sz="1000" b="1" i="1" u="none" strike="noStrike" kern="1200" cap="none" spc="0" normalizeH="0" baseline="0" noProof="0" dirty="0">
                <a:ln>
                  <a:noFill/>
                </a:ln>
                <a:solidFill>
                  <a:srgbClr val="9B341A"/>
                </a:solidFill>
                <a:effectLst/>
                <a:uLnTx/>
                <a:uFillTx/>
                <a:latin typeface="Arial Bold"/>
                <a:ea typeface="+mn-ea"/>
                <a:cs typeface="Arial" charset="0"/>
              </a:endParaRPr>
            </a:p>
          </p:txBody>
        </p:sp>
        <p:sp>
          <p:nvSpPr>
            <p:cNvPr id="105" name="Rectangle 28">
              <a:extLst>
                <a:ext uri="{FF2B5EF4-FFF2-40B4-BE49-F238E27FC236}">
                  <a16:creationId xmlns:a16="http://schemas.microsoft.com/office/drawing/2014/main" id="{5568ADC8-C20C-47C4-9518-B91F83E351C1}"/>
                </a:ext>
              </a:extLst>
            </p:cNvPr>
            <p:cNvSpPr>
              <a:spLocks noChangeArrowheads="1"/>
            </p:cNvSpPr>
            <p:nvPr/>
          </p:nvSpPr>
          <p:spPr bwMode="auto">
            <a:xfrm>
              <a:off x="10173067" y="4799372"/>
              <a:ext cx="1418644"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a:t>
              </a:r>
              <a:r>
                <a:rPr lang="en-US" sz="900" dirty="0">
                  <a:solidFill>
                    <a:srgbClr val="021F43"/>
                  </a:solidFill>
                  <a:latin typeface="Arial" charset="0"/>
                  <a:ea typeface="+mn-ea"/>
                  <a:cs typeface="Arial" charset="0"/>
                </a:rPr>
                <a:t>2</a:t>
              </a:r>
              <a:r>
                <a:rPr kumimoji="0" lang="en-US" sz="900" b="1" i="0" u="none" strike="noStrike" kern="1200" cap="none" spc="0" normalizeH="0" baseline="0" noProof="0" dirty="0" err="1">
                  <a:ln>
                    <a:noFill/>
                  </a:ln>
                  <a:solidFill>
                    <a:srgbClr val="021F43"/>
                  </a:solidFill>
                  <a:effectLst/>
                  <a:uLnTx/>
                  <a:uFillTx/>
                  <a:latin typeface="Arial" charset="0"/>
                  <a:ea typeface="+mn-ea"/>
                  <a:cs typeface="Arial" charset="0"/>
                </a:rPr>
                <a:t>mn</a:t>
              </a: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 Loan</a:t>
              </a:r>
              <a:b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br>
              <a:endParaRPr kumimoji="0" lang="en-US" sz="900" b="1" i="0" u="none" strike="noStrike" kern="1200" cap="none" spc="0" normalizeH="0" baseline="0" noProof="0" dirty="0">
                <a:ln>
                  <a:noFill/>
                </a:ln>
                <a:solidFill>
                  <a:srgbClr val="021F43"/>
                </a:solidFill>
                <a:effectLst/>
                <a:uLnTx/>
                <a:uFillTx/>
                <a:latin typeface="Arial"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solidFill>
                <a:effectLst/>
                <a:uLnTx/>
                <a:uFillTx/>
                <a:latin typeface="Arial Bold"/>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Greenfield cutting and sewing plant</a:t>
              </a:r>
            </a:p>
          </p:txBody>
        </p:sp>
        <p:sp>
          <p:nvSpPr>
            <p:cNvPr id="106" name="Rectangle 27">
              <a:extLst>
                <a:ext uri="{FF2B5EF4-FFF2-40B4-BE49-F238E27FC236}">
                  <a16:creationId xmlns:a16="http://schemas.microsoft.com/office/drawing/2014/main" id="{D8B0179E-BBCB-4E80-A718-7D234E8AF6AC}"/>
                </a:ext>
              </a:extLst>
            </p:cNvPr>
            <p:cNvSpPr>
              <a:spLocks noChangeArrowheads="1"/>
            </p:cNvSpPr>
            <p:nvPr/>
          </p:nvSpPr>
          <p:spPr bwMode="auto">
            <a:xfrm>
              <a:off x="11399045" y="3861432"/>
              <a:ext cx="22281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24211D"/>
                  </a:solidFill>
                  <a:effectLst/>
                  <a:uLnTx/>
                  <a:uFillTx/>
                  <a:latin typeface="Arial Bold"/>
                  <a:ea typeface="+mn-ea"/>
                  <a:cs typeface="Arial" charset="0"/>
                </a:rPr>
                <a:t>Haiti</a:t>
              </a:r>
              <a:endParaRPr kumimoji="0" lang="en-US" sz="800" b="1" i="0" u="none" strike="noStrike" kern="1200" cap="none" spc="0" normalizeH="0" baseline="0" noProof="0" dirty="0">
                <a:ln>
                  <a:noFill/>
                </a:ln>
                <a:solidFill>
                  <a:srgbClr val="021F43"/>
                </a:solidFill>
                <a:effectLst/>
                <a:uLnTx/>
                <a:uFillTx/>
                <a:latin typeface="Arial Bold"/>
                <a:ea typeface="+mn-ea"/>
                <a:cs typeface="Arial" charset="0"/>
              </a:endParaRPr>
            </a:p>
          </p:txBody>
        </p:sp>
        <p:sp>
          <p:nvSpPr>
            <p:cNvPr id="107" name="Rectangle 30">
              <a:extLst>
                <a:ext uri="{FF2B5EF4-FFF2-40B4-BE49-F238E27FC236}">
                  <a16:creationId xmlns:a16="http://schemas.microsoft.com/office/drawing/2014/main" id="{FCF34C04-DCCA-4352-9A43-4597FCAD39BF}"/>
                </a:ext>
              </a:extLst>
            </p:cNvPr>
            <p:cNvSpPr>
              <a:spLocks noChangeArrowheads="1"/>
            </p:cNvSpPr>
            <p:nvPr/>
          </p:nvSpPr>
          <p:spPr bwMode="auto">
            <a:xfrm>
              <a:off x="10516494" y="5792754"/>
              <a:ext cx="8296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2017</a:t>
              </a:r>
            </a:p>
          </p:txBody>
        </p:sp>
        <p:pic>
          <p:nvPicPr>
            <p:cNvPr id="108" name="Picture 20" descr="Open jobs at Hansae HCM">
              <a:extLst>
                <a:ext uri="{FF2B5EF4-FFF2-40B4-BE49-F238E27FC236}">
                  <a16:creationId xmlns:a16="http://schemas.microsoft.com/office/drawing/2014/main" id="{55841D26-66CD-49BC-BE1C-D42E4B1D0ED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314022" y="4017691"/>
              <a:ext cx="1165186" cy="4651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9" name="Group 108">
            <a:extLst>
              <a:ext uri="{FF2B5EF4-FFF2-40B4-BE49-F238E27FC236}">
                <a16:creationId xmlns:a16="http://schemas.microsoft.com/office/drawing/2014/main" id="{3B177A8D-BF39-4F09-9662-8F1235F5E013}"/>
              </a:ext>
            </a:extLst>
          </p:cNvPr>
          <p:cNvGrpSpPr/>
          <p:nvPr/>
        </p:nvGrpSpPr>
        <p:grpSpPr>
          <a:xfrm>
            <a:off x="6198131" y="3799494"/>
            <a:ext cx="1649229" cy="2172832"/>
            <a:chOff x="9847519" y="3799494"/>
            <a:chExt cx="1649229" cy="2172832"/>
          </a:xfrm>
        </p:grpSpPr>
        <p:sp>
          <p:nvSpPr>
            <p:cNvPr id="110" name="Rectangle 24">
              <a:extLst>
                <a:ext uri="{FF2B5EF4-FFF2-40B4-BE49-F238E27FC236}">
                  <a16:creationId xmlns:a16="http://schemas.microsoft.com/office/drawing/2014/main" id="{7854A05B-84F4-4885-B337-18C5C8B10F8D}"/>
                </a:ext>
              </a:extLst>
            </p:cNvPr>
            <p:cNvSpPr>
              <a:spLocks noChangeArrowheads="1"/>
            </p:cNvSpPr>
            <p:nvPr/>
          </p:nvSpPr>
          <p:spPr bwMode="auto">
            <a:xfrm>
              <a:off x="9861181" y="3799494"/>
              <a:ext cx="1626938" cy="2172832"/>
            </a:xfrm>
            <a:prstGeom prst="rect">
              <a:avLst/>
            </a:prstGeom>
            <a:solidFill>
              <a:schemeClr val="bg1"/>
            </a:solidFill>
            <a:ln w="76200">
              <a:solidFill>
                <a:schemeClr val="accent1">
                  <a:lumMod val="90000"/>
                  <a:lumOff val="10000"/>
                </a:schemeClr>
              </a:solidFill>
              <a:miter lim="800000"/>
              <a:headEnd/>
              <a:tailE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600" b="1" i="0" u="none" strike="noStrike" kern="1200" cap="none" spc="0" normalizeH="0" baseline="0" noProof="0" dirty="0">
                <a:ln>
                  <a:noFill/>
                </a:ln>
                <a:solidFill>
                  <a:srgbClr val="021F43"/>
                </a:solidFill>
                <a:effectLst/>
                <a:uLnTx/>
                <a:uFillTx/>
                <a:latin typeface="Arial Bold"/>
                <a:ea typeface="+mn-ea"/>
                <a:cs typeface="Times New Roman" pitchFamily="18" charset="0"/>
              </a:endParaRPr>
            </a:p>
          </p:txBody>
        </p:sp>
        <p:sp>
          <p:nvSpPr>
            <p:cNvPr id="111" name="Rectangle 26">
              <a:extLst>
                <a:ext uri="{FF2B5EF4-FFF2-40B4-BE49-F238E27FC236}">
                  <a16:creationId xmlns:a16="http://schemas.microsoft.com/office/drawing/2014/main" id="{992C2A9D-4170-4EC9-B93B-1D3E17D04B91}"/>
                </a:ext>
              </a:extLst>
            </p:cNvPr>
            <p:cNvSpPr>
              <a:spLocks noChangeArrowheads="1"/>
            </p:cNvSpPr>
            <p:nvPr/>
          </p:nvSpPr>
          <p:spPr bwMode="auto">
            <a:xfrm>
              <a:off x="9847519" y="4530294"/>
              <a:ext cx="164922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9B341A"/>
                  </a:solidFill>
                  <a:effectLst/>
                  <a:uLnTx/>
                  <a:uFillTx/>
                  <a:latin typeface="Arial Bold"/>
                  <a:ea typeface="+mn-ea"/>
                  <a:cs typeface="Arial" charset="0"/>
                </a:rPr>
                <a:t>Indorama Kokand</a:t>
              </a:r>
              <a:endParaRPr kumimoji="0" lang="en-US" sz="1000" b="1" i="1" u="none" strike="noStrike" kern="1200" cap="none" spc="0" normalizeH="0" baseline="0" noProof="0" dirty="0">
                <a:ln>
                  <a:noFill/>
                </a:ln>
                <a:solidFill>
                  <a:srgbClr val="9B341A"/>
                </a:solidFill>
                <a:effectLst/>
                <a:uLnTx/>
                <a:uFillTx/>
                <a:latin typeface="Arial Bold"/>
                <a:ea typeface="+mn-ea"/>
                <a:cs typeface="Arial" charset="0"/>
              </a:endParaRPr>
            </a:p>
          </p:txBody>
        </p:sp>
        <p:sp>
          <p:nvSpPr>
            <p:cNvPr id="112" name="Rectangle 28">
              <a:extLst>
                <a:ext uri="{FF2B5EF4-FFF2-40B4-BE49-F238E27FC236}">
                  <a16:creationId xmlns:a16="http://schemas.microsoft.com/office/drawing/2014/main" id="{7F1A3100-725C-44D3-BBE2-1087BFC9955B}"/>
                </a:ext>
              </a:extLst>
            </p:cNvPr>
            <p:cNvSpPr>
              <a:spLocks noChangeArrowheads="1"/>
            </p:cNvSpPr>
            <p:nvPr/>
          </p:nvSpPr>
          <p:spPr bwMode="auto">
            <a:xfrm>
              <a:off x="9961393" y="4807840"/>
              <a:ext cx="1418644"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a:t>
              </a:r>
              <a:r>
                <a:rPr lang="en-US" sz="900" dirty="0">
                  <a:solidFill>
                    <a:srgbClr val="021F43"/>
                  </a:solidFill>
                  <a:latin typeface="Arial" charset="0"/>
                  <a:ea typeface="+mn-ea"/>
                  <a:cs typeface="Arial" charset="0"/>
                </a:rPr>
                <a:t>40</a:t>
              </a:r>
              <a:r>
                <a:rPr kumimoji="0" lang="en-US" sz="900" b="1" i="0" u="none" strike="noStrike" kern="1200" cap="none" spc="0" normalizeH="0" baseline="0" noProof="0" dirty="0" err="1">
                  <a:ln>
                    <a:noFill/>
                  </a:ln>
                  <a:solidFill>
                    <a:srgbClr val="021F43"/>
                  </a:solidFill>
                  <a:effectLst/>
                  <a:uLnTx/>
                  <a:uFillTx/>
                  <a:latin typeface="Arial" charset="0"/>
                  <a:ea typeface="+mn-ea"/>
                  <a:cs typeface="Arial" charset="0"/>
                </a:rPr>
                <a:t>mn</a:t>
              </a: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 Loan</a:t>
              </a:r>
              <a:b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br>
              <a:endParaRPr kumimoji="0" lang="en-US" sz="900" b="1" i="0" u="none" strike="noStrike" kern="1200" cap="none" spc="0" normalizeH="0" baseline="0" noProof="0" dirty="0">
                <a:ln>
                  <a:noFill/>
                </a:ln>
                <a:solidFill>
                  <a:srgbClr val="021F43"/>
                </a:solidFill>
                <a:effectLst/>
                <a:uLnTx/>
                <a:uFillTx/>
                <a:latin typeface="Arial"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solidFill>
                <a:effectLst/>
                <a:uLnTx/>
                <a:uFillTx/>
                <a:latin typeface="Arial Bold"/>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Expansion of tire manufacturing capacity</a:t>
              </a:r>
              <a:endParaRPr kumimoji="0" lang="en-US" sz="900" b="1" i="0" u="none" strike="noStrike" kern="1200" cap="none" spc="0" normalizeH="0" baseline="0" noProof="0" dirty="0">
                <a:ln>
                  <a:noFill/>
                </a:ln>
                <a:solidFill>
                  <a:srgbClr val="021F43"/>
                </a:solidFill>
                <a:effectLst/>
                <a:uLnTx/>
                <a:uFillTx/>
                <a:latin typeface="Arial" charset="0"/>
                <a:ea typeface="+mn-ea"/>
                <a:cs typeface="Arial" charset="0"/>
              </a:endParaRPr>
            </a:p>
          </p:txBody>
        </p:sp>
        <p:sp>
          <p:nvSpPr>
            <p:cNvPr id="113" name="Rectangle 27">
              <a:extLst>
                <a:ext uri="{FF2B5EF4-FFF2-40B4-BE49-F238E27FC236}">
                  <a16:creationId xmlns:a16="http://schemas.microsoft.com/office/drawing/2014/main" id="{D5D7E98E-8793-409E-8FB8-6FE9B720CB52}"/>
                </a:ext>
              </a:extLst>
            </p:cNvPr>
            <p:cNvSpPr>
              <a:spLocks noChangeArrowheads="1"/>
            </p:cNvSpPr>
            <p:nvPr/>
          </p:nvSpPr>
          <p:spPr bwMode="auto">
            <a:xfrm>
              <a:off x="10899504" y="3869900"/>
              <a:ext cx="54341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24211D"/>
                  </a:solidFill>
                  <a:effectLst/>
                  <a:uLnTx/>
                  <a:uFillTx/>
                  <a:latin typeface="Arial Bold"/>
                  <a:ea typeface="+mn-ea"/>
                  <a:cs typeface="Arial" charset="0"/>
                </a:rPr>
                <a:t>Uzbekistan</a:t>
              </a:r>
              <a:endParaRPr kumimoji="0" lang="en-US" sz="800" b="1" i="0" u="none" strike="noStrike" kern="1200" cap="none" spc="0" normalizeH="0" baseline="0" noProof="0" dirty="0">
                <a:ln>
                  <a:noFill/>
                </a:ln>
                <a:solidFill>
                  <a:srgbClr val="021F43"/>
                </a:solidFill>
                <a:effectLst/>
                <a:uLnTx/>
                <a:uFillTx/>
                <a:latin typeface="Arial Bold"/>
                <a:ea typeface="+mn-ea"/>
                <a:cs typeface="Arial" charset="0"/>
              </a:endParaRPr>
            </a:p>
          </p:txBody>
        </p:sp>
        <p:sp>
          <p:nvSpPr>
            <p:cNvPr id="114" name="Rectangle 30">
              <a:extLst>
                <a:ext uri="{FF2B5EF4-FFF2-40B4-BE49-F238E27FC236}">
                  <a16:creationId xmlns:a16="http://schemas.microsoft.com/office/drawing/2014/main" id="{1AC4446C-C3AC-43EE-A0F2-E5A8F52EC91D}"/>
                </a:ext>
              </a:extLst>
            </p:cNvPr>
            <p:cNvSpPr>
              <a:spLocks noChangeArrowheads="1"/>
            </p:cNvSpPr>
            <p:nvPr/>
          </p:nvSpPr>
          <p:spPr bwMode="auto">
            <a:xfrm>
              <a:off x="10304820" y="5801222"/>
              <a:ext cx="8296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2016</a:t>
              </a:r>
            </a:p>
          </p:txBody>
        </p:sp>
        <p:pic>
          <p:nvPicPr>
            <p:cNvPr id="115" name="Picture 22" descr="Indorama Kokand Textile">
              <a:extLst>
                <a:ext uri="{FF2B5EF4-FFF2-40B4-BE49-F238E27FC236}">
                  <a16:creationId xmlns:a16="http://schemas.microsoft.com/office/drawing/2014/main" id="{895CB88E-F631-4C3C-8480-774E485F94C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061329" y="4063462"/>
              <a:ext cx="1308807" cy="3191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6" name="Group 115">
            <a:extLst>
              <a:ext uri="{FF2B5EF4-FFF2-40B4-BE49-F238E27FC236}">
                <a16:creationId xmlns:a16="http://schemas.microsoft.com/office/drawing/2014/main" id="{BDDAC2AE-BBE5-462E-870D-FDA4BB2E4342}"/>
              </a:ext>
            </a:extLst>
          </p:cNvPr>
          <p:cNvGrpSpPr/>
          <p:nvPr/>
        </p:nvGrpSpPr>
        <p:grpSpPr>
          <a:xfrm>
            <a:off x="8102383" y="3796903"/>
            <a:ext cx="1626938" cy="2175423"/>
            <a:chOff x="9858665" y="1425697"/>
            <a:chExt cx="1626938" cy="2175423"/>
          </a:xfrm>
        </p:grpSpPr>
        <p:sp>
          <p:nvSpPr>
            <p:cNvPr id="117" name="Rectangle 24">
              <a:extLst>
                <a:ext uri="{FF2B5EF4-FFF2-40B4-BE49-F238E27FC236}">
                  <a16:creationId xmlns:a16="http://schemas.microsoft.com/office/drawing/2014/main" id="{4E9060F0-5153-4C8C-A7BB-17E35347CC60}"/>
                </a:ext>
              </a:extLst>
            </p:cNvPr>
            <p:cNvSpPr>
              <a:spLocks noChangeArrowheads="1"/>
            </p:cNvSpPr>
            <p:nvPr/>
          </p:nvSpPr>
          <p:spPr bwMode="auto">
            <a:xfrm>
              <a:off x="9858665" y="1425697"/>
              <a:ext cx="1626938" cy="2172832"/>
            </a:xfrm>
            <a:prstGeom prst="rect">
              <a:avLst/>
            </a:prstGeom>
            <a:solidFill>
              <a:schemeClr val="bg1"/>
            </a:solidFill>
            <a:ln w="76200">
              <a:solidFill>
                <a:schemeClr val="accent1">
                  <a:lumMod val="90000"/>
                  <a:lumOff val="10000"/>
                </a:schemeClr>
              </a:solidFill>
              <a:miter lim="800000"/>
              <a:headEnd/>
              <a:tailE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600" b="1" i="0" u="none" strike="noStrike" kern="1200" cap="none" spc="0" normalizeH="0" baseline="0" noProof="0" dirty="0">
                <a:ln>
                  <a:noFill/>
                </a:ln>
                <a:solidFill>
                  <a:srgbClr val="021F43"/>
                </a:solidFill>
                <a:effectLst/>
                <a:uLnTx/>
                <a:uFillTx/>
                <a:latin typeface="Arial Bold"/>
                <a:ea typeface="+mn-ea"/>
                <a:cs typeface="Times New Roman" pitchFamily="18" charset="0"/>
              </a:endParaRPr>
            </a:p>
          </p:txBody>
        </p:sp>
        <p:sp>
          <p:nvSpPr>
            <p:cNvPr id="118" name="Rectangle 26">
              <a:extLst>
                <a:ext uri="{FF2B5EF4-FFF2-40B4-BE49-F238E27FC236}">
                  <a16:creationId xmlns:a16="http://schemas.microsoft.com/office/drawing/2014/main" id="{FE913B7E-F288-4423-B3A5-1B8FB1558CC6}"/>
                </a:ext>
              </a:extLst>
            </p:cNvPr>
            <p:cNvSpPr>
              <a:spLocks noChangeArrowheads="1"/>
            </p:cNvSpPr>
            <p:nvPr/>
          </p:nvSpPr>
          <p:spPr bwMode="auto">
            <a:xfrm>
              <a:off x="10053815" y="2156497"/>
              <a:ext cx="129156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9B341A"/>
                  </a:solidFill>
                  <a:effectLst/>
                  <a:uLnTx/>
                  <a:uFillTx/>
                  <a:latin typeface="Arial Bold"/>
                  <a:ea typeface="+mn-ea"/>
                  <a:cs typeface="Arial" charset="0"/>
                </a:rPr>
                <a:t>Grupo M</a:t>
              </a:r>
              <a:endParaRPr kumimoji="0" lang="en-US" sz="1000" b="1" i="1" u="none" strike="noStrike" kern="1200" cap="none" spc="0" normalizeH="0" baseline="0" noProof="0" dirty="0">
                <a:ln>
                  <a:noFill/>
                </a:ln>
                <a:solidFill>
                  <a:srgbClr val="9B341A"/>
                </a:solidFill>
                <a:effectLst/>
                <a:uLnTx/>
                <a:uFillTx/>
                <a:latin typeface="Arial Bold"/>
                <a:ea typeface="+mn-ea"/>
                <a:cs typeface="Arial" charset="0"/>
              </a:endParaRPr>
            </a:p>
          </p:txBody>
        </p:sp>
        <p:sp>
          <p:nvSpPr>
            <p:cNvPr id="119" name="Rectangle 28">
              <a:extLst>
                <a:ext uri="{FF2B5EF4-FFF2-40B4-BE49-F238E27FC236}">
                  <a16:creationId xmlns:a16="http://schemas.microsoft.com/office/drawing/2014/main" id="{F4B4EF9B-891C-491A-850A-840FCCC83585}"/>
                </a:ext>
              </a:extLst>
            </p:cNvPr>
            <p:cNvSpPr>
              <a:spLocks noChangeArrowheads="1"/>
            </p:cNvSpPr>
            <p:nvPr/>
          </p:nvSpPr>
          <p:spPr bwMode="auto">
            <a:xfrm>
              <a:off x="9990277" y="2434043"/>
              <a:ext cx="1418644"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US$33mn Loan</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rPr>
                <a:t>Expansion of tire manufacturing capacity, long term working capital needs and refinancing existing obligations</a:t>
              </a:r>
              <a:endParaRPr kumimoji="0" lang="en-US" sz="900" b="1" i="0" u="none" strike="noStrike" kern="1200" cap="none" spc="0" normalizeH="0" baseline="0" noProof="0" dirty="0">
                <a:ln>
                  <a:noFill/>
                </a:ln>
                <a:solidFill>
                  <a:srgbClr val="021F43"/>
                </a:solidFill>
                <a:effectLst/>
                <a:uLnTx/>
                <a:uFillTx/>
                <a:latin typeface="Arial" charset="0"/>
                <a:ea typeface="+mn-ea"/>
                <a:cs typeface="Arial" charset="0"/>
              </a:endParaRPr>
            </a:p>
          </p:txBody>
        </p:sp>
        <p:sp>
          <p:nvSpPr>
            <p:cNvPr id="120" name="Rectangle 30">
              <a:extLst>
                <a:ext uri="{FF2B5EF4-FFF2-40B4-BE49-F238E27FC236}">
                  <a16:creationId xmlns:a16="http://schemas.microsoft.com/office/drawing/2014/main" id="{F2C9F148-AE0D-437B-B67C-02A6D4D16D83}"/>
                </a:ext>
              </a:extLst>
            </p:cNvPr>
            <p:cNvSpPr>
              <a:spLocks noChangeArrowheads="1"/>
            </p:cNvSpPr>
            <p:nvPr/>
          </p:nvSpPr>
          <p:spPr bwMode="auto">
            <a:xfrm>
              <a:off x="10243271" y="3429125"/>
              <a:ext cx="912654" cy="171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2004, 2010, 2014</a:t>
              </a:r>
            </a:p>
          </p:txBody>
        </p:sp>
        <p:sp>
          <p:nvSpPr>
            <p:cNvPr id="121" name="Rectangle 27">
              <a:extLst>
                <a:ext uri="{FF2B5EF4-FFF2-40B4-BE49-F238E27FC236}">
                  <a16:creationId xmlns:a16="http://schemas.microsoft.com/office/drawing/2014/main" id="{553164BA-4232-4B2C-A278-4F186A25ECDC}"/>
                </a:ext>
              </a:extLst>
            </p:cNvPr>
            <p:cNvSpPr>
              <a:spLocks noChangeArrowheads="1"/>
            </p:cNvSpPr>
            <p:nvPr/>
          </p:nvSpPr>
          <p:spPr bwMode="auto">
            <a:xfrm>
              <a:off x="10180111" y="1496103"/>
              <a:ext cx="126957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24211D"/>
                  </a:solidFill>
                  <a:effectLst/>
                  <a:uLnTx/>
                  <a:uFillTx/>
                  <a:latin typeface="Arial Bold"/>
                  <a:ea typeface="+mn-ea"/>
                  <a:cs typeface="Arial" charset="0"/>
                </a:rPr>
                <a:t>Dominican Republic, Haiti</a:t>
              </a:r>
              <a:endParaRPr kumimoji="0" lang="en-US" sz="800" b="1" i="0" u="none" strike="noStrike" kern="1200" cap="none" spc="0" normalizeH="0" baseline="0" noProof="0" dirty="0">
                <a:ln>
                  <a:noFill/>
                </a:ln>
                <a:solidFill>
                  <a:srgbClr val="021F43"/>
                </a:solidFill>
                <a:effectLst/>
                <a:uLnTx/>
                <a:uFillTx/>
                <a:latin typeface="Arial Bold"/>
                <a:ea typeface="+mn-ea"/>
                <a:cs typeface="Arial" charset="0"/>
              </a:endParaRPr>
            </a:p>
          </p:txBody>
        </p:sp>
        <p:pic>
          <p:nvPicPr>
            <p:cNvPr id="122" name="Picture 24" descr="Grupo M &amp; Codevi - Crunchbase Company Profile &amp; Funding">
              <a:extLst>
                <a:ext uri="{FF2B5EF4-FFF2-40B4-BE49-F238E27FC236}">
                  <a16:creationId xmlns:a16="http://schemas.microsoft.com/office/drawing/2014/main" id="{5A8DDF27-B7CD-4868-B713-CE84B3EDD423}"/>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475510" y="1651357"/>
              <a:ext cx="469132" cy="5010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3" name="Group 122">
            <a:extLst>
              <a:ext uri="{FF2B5EF4-FFF2-40B4-BE49-F238E27FC236}">
                <a16:creationId xmlns:a16="http://schemas.microsoft.com/office/drawing/2014/main" id="{991C7ACA-E56C-4A94-A52F-53BD6AB0B2D5}"/>
              </a:ext>
            </a:extLst>
          </p:cNvPr>
          <p:cNvGrpSpPr/>
          <p:nvPr/>
        </p:nvGrpSpPr>
        <p:grpSpPr>
          <a:xfrm>
            <a:off x="10019535" y="3799494"/>
            <a:ext cx="1626938" cy="2172832"/>
            <a:chOff x="10019535" y="3799494"/>
            <a:chExt cx="1626938" cy="2172832"/>
          </a:xfrm>
        </p:grpSpPr>
        <p:sp>
          <p:nvSpPr>
            <p:cNvPr id="124" name="Rectangle 24">
              <a:extLst>
                <a:ext uri="{FF2B5EF4-FFF2-40B4-BE49-F238E27FC236}">
                  <a16:creationId xmlns:a16="http://schemas.microsoft.com/office/drawing/2014/main" id="{AC91E42C-7667-4F41-B7DD-A39940194F57}"/>
                </a:ext>
              </a:extLst>
            </p:cNvPr>
            <p:cNvSpPr>
              <a:spLocks noChangeArrowheads="1"/>
            </p:cNvSpPr>
            <p:nvPr/>
          </p:nvSpPr>
          <p:spPr bwMode="auto">
            <a:xfrm>
              <a:off x="10019535" y="3799494"/>
              <a:ext cx="1626938" cy="2172832"/>
            </a:xfrm>
            <a:prstGeom prst="rect">
              <a:avLst/>
            </a:prstGeom>
            <a:solidFill>
              <a:schemeClr val="bg1"/>
            </a:solidFill>
            <a:ln w="76200">
              <a:solidFill>
                <a:schemeClr val="accent1">
                  <a:lumMod val="90000"/>
                  <a:lumOff val="10000"/>
                </a:schemeClr>
              </a:solidFill>
              <a:miter lim="800000"/>
              <a:headEnd/>
              <a:tailE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600" b="1" i="0" u="none" strike="noStrike" kern="1200" cap="none" spc="0" normalizeH="0" baseline="0" noProof="0" dirty="0">
                <a:ln>
                  <a:noFill/>
                </a:ln>
                <a:solidFill>
                  <a:srgbClr val="021F43"/>
                </a:solidFill>
                <a:effectLst/>
                <a:uLnTx/>
                <a:uFillTx/>
                <a:latin typeface="Arial Bold"/>
                <a:ea typeface="+mn-ea"/>
                <a:cs typeface="Times New Roman" pitchFamily="18" charset="0"/>
              </a:endParaRPr>
            </a:p>
          </p:txBody>
        </p:sp>
        <p:sp>
          <p:nvSpPr>
            <p:cNvPr id="125" name="Rectangle 124">
              <a:extLst>
                <a:ext uri="{FF2B5EF4-FFF2-40B4-BE49-F238E27FC236}">
                  <a16:creationId xmlns:a16="http://schemas.microsoft.com/office/drawing/2014/main" id="{D4B3D560-37D6-47CA-BC49-D77BDFCBA2CD}"/>
                </a:ext>
              </a:extLst>
            </p:cNvPr>
            <p:cNvSpPr>
              <a:spLocks noChangeArrowheads="1"/>
            </p:cNvSpPr>
            <p:nvPr/>
          </p:nvSpPr>
          <p:spPr bwMode="auto">
            <a:xfrm>
              <a:off x="10127700" y="4410329"/>
              <a:ext cx="142072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err="1">
                  <a:ln>
                    <a:noFill/>
                  </a:ln>
                  <a:solidFill>
                    <a:srgbClr val="9B341A"/>
                  </a:solidFill>
                  <a:effectLst/>
                  <a:uLnTx/>
                  <a:uFillTx/>
                  <a:latin typeface="Arial Bold"/>
                  <a:ea typeface="+mn-ea"/>
                  <a:cs typeface="Arial" charset="0"/>
                </a:rPr>
                <a:t>Flexituff</a:t>
              </a:r>
              <a:endParaRPr kumimoji="0" lang="en-US" sz="1000" b="1" i="1" u="none" strike="noStrike" kern="1200" cap="none" spc="0" normalizeH="0" baseline="0" noProof="0" dirty="0">
                <a:ln>
                  <a:noFill/>
                </a:ln>
                <a:solidFill>
                  <a:srgbClr val="9B341A"/>
                </a:solidFill>
                <a:effectLst/>
                <a:uLnTx/>
                <a:uFillTx/>
                <a:latin typeface="Arial Bold"/>
                <a:ea typeface="+mn-ea"/>
                <a:cs typeface="Arial" charset="0"/>
              </a:endParaRPr>
            </a:p>
          </p:txBody>
        </p:sp>
        <p:sp>
          <p:nvSpPr>
            <p:cNvPr id="126" name="Rectangle 28">
              <a:extLst>
                <a:ext uri="{FF2B5EF4-FFF2-40B4-BE49-F238E27FC236}">
                  <a16:creationId xmlns:a16="http://schemas.microsoft.com/office/drawing/2014/main" id="{70E17DB8-CA49-4790-BD30-5A62C76EB7FA}"/>
                </a:ext>
              </a:extLst>
            </p:cNvPr>
            <p:cNvSpPr>
              <a:spLocks noChangeArrowheads="1"/>
            </p:cNvSpPr>
            <p:nvPr/>
          </p:nvSpPr>
          <p:spPr bwMode="auto">
            <a:xfrm>
              <a:off x="10128740" y="4685606"/>
              <a:ext cx="14186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US$7mn Equity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US$9mn CB</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900" dirty="0">
                  <a:solidFill>
                    <a:srgbClr val="000000">
                      <a:lumMod val="65000"/>
                      <a:lumOff val="35000"/>
                    </a:srgbClr>
                  </a:solidFill>
                  <a:latin typeface="Arial Bold"/>
                  <a:ea typeface="+mn-ea"/>
                  <a:cs typeface="Arial" charset="0"/>
                </a:rPr>
                <a:t>Replacing obsolete equipment with more efficient machinery</a:t>
              </a:r>
              <a:endParaRPr kumimoji="0" lang="en-US" sz="900" b="1" i="0" u="none" strike="noStrike" kern="1200" cap="none" spc="0" normalizeH="0" baseline="0" noProof="0" dirty="0">
                <a:ln>
                  <a:noFill/>
                </a:ln>
                <a:solidFill>
                  <a:srgbClr val="000000">
                    <a:lumMod val="65000"/>
                    <a:lumOff val="35000"/>
                  </a:srgbClr>
                </a:solidFill>
                <a:effectLst/>
                <a:uLnTx/>
                <a:uFillTx/>
                <a:latin typeface="Arial Bold"/>
                <a:ea typeface="+mn-ea"/>
                <a:cs typeface="Arial" charset="0"/>
              </a:endParaRPr>
            </a:p>
          </p:txBody>
        </p:sp>
        <p:sp>
          <p:nvSpPr>
            <p:cNvPr id="127" name="Rectangle 30">
              <a:extLst>
                <a:ext uri="{FF2B5EF4-FFF2-40B4-BE49-F238E27FC236}">
                  <a16:creationId xmlns:a16="http://schemas.microsoft.com/office/drawing/2014/main" id="{0C859A7B-2216-44AA-BB04-857AC5814D85}"/>
                </a:ext>
              </a:extLst>
            </p:cNvPr>
            <p:cNvSpPr>
              <a:spLocks noChangeArrowheads="1"/>
            </p:cNvSpPr>
            <p:nvPr/>
          </p:nvSpPr>
          <p:spPr bwMode="auto">
            <a:xfrm>
              <a:off x="10029651" y="5805451"/>
              <a:ext cx="161682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21F43"/>
                  </a:solidFill>
                  <a:effectLst/>
                  <a:uLnTx/>
                  <a:uFillTx/>
                  <a:latin typeface="Arial" charset="0"/>
                  <a:ea typeface="+mn-ea"/>
                  <a:cs typeface="Arial" charset="0"/>
                </a:rPr>
                <a:t>2013</a:t>
              </a:r>
            </a:p>
          </p:txBody>
        </p:sp>
        <p:sp>
          <p:nvSpPr>
            <p:cNvPr id="128" name="Rectangle 27">
              <a:extLst>
                <a:ext uri="{FF2B5EF4-FFF2-40B4-BE49-F238E27FC236}">
                  <a16:creationId xmlns:a16="http://schemas.microsoft.com/office/drawing/2014/main" id="{530E691E-C78A-4B10-9000-B4D435A449F5}"/>
                </a:ext>
              </a:extLst>
            </p:cNvPr>
            <p:cNvSpPr>
              <a:spLocks noChangeArrowheads="1"/>
            </p:cNvSpPr>
            <p:nvPr/>
          </p:nvSpPr>
          <p:spPr bwMode="auto">
            <a:xfrm>
              <a:off x="11361419" y="3869900"/>
              <a:ext cx="24045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24211D"/>
                  </a:solidFill>
                  <a:effectLst/>
                  <a:uLnTx/>
                  <a:uFillTx/>
                  <a:latin typeface="Arial Bold"/>
                  <a:ea typeface="+mn-ea"/>
                  <a:cs typeface="Arial" charset="0"/>
                </a:rPr>
                <a:t>India</a:t>
              </a:r>
              <a:endParaRPr kumimoji="0" lang="en-US" sz="800" b="1" i="0" u="none" strike="noStrike" kern="1200" cap="none" spc="0" normalizeH="0" baseline="0" noProof="0" dirty="0">
                <a:ln>
                  <a:noFill/>
                </a:ln>
                <a:solidFill>
                  <a:srgbClr val="021F43"/>
                </a:solidFill>
                <a:effectLst/>
                <a:uLnTx/>
                <a:uFillTx/>
                <a:latin typeface="Arial Bold"/>
                <a:ea typeface="+mn-ea"/>
                <a:cs typeface="Arial" charset="0"/>
              </a:endParaRPr>
            </a:p>
          </p:txBody>
        </p:sp>
        <p:pic>
          <p:nvPicPr>
            <p:cNvPr id="129" name="Picture 4" descr="FLEXITUFF INTERNATIONAL LIMITED | Irrigazette">
              <a:extLst>
                <a:ext uri="{FF2B5EF4-FFF2-40B4-BE49-F238E27FC236}">
                  <a16:creationId xmlns:a16="http://schemas.microsoft.com/office/drawing/2014/main" id="{DC187625-495B-4E75-9EA1-7D10A2F2F3B6}"/>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471876" y="3916346"/>
              <a:ext cx="844664" cy="475556"/>
            </a:xfrm>
            <a:prstGeom prst="rect">
              <a:avLst/>
            </a:prstGeom>
            <a:noFill/>
            <a:extLst>
              <a:ext uri="{909E8E84-426E-40DD-AFC4-6F175D3DCCD1}">
                <a14:hiddenFill xmlns:a14="http://schemas.microsoft.com/office/drawing/2010/main">
                  <a:solidFill>
                    <a:srgbClr val="FFFFFF"/>
                  </a:solidFill>
                </a14:hiddenFill>
              </a:ext>
            </a:extLst>
          </p:spPr>
        </p:pic>
      </p:grpSp>
      <p:sp>
        <p:nvSpPr>
          <p:cNvPr id="136" name="Rectangle 135">
            <a:extLst>
              <a:ext uri="{FF2B5EF4-FFF2-40B4-BE49-F238E27FC236}">
                <a16:creationId xmlns:a16="http://schemas.microsoft.com/office/drawing/2014/main" id="{3BC355C6-6423-4B20-89D0-DC39931CE2CA}"/>
              </a:ext>
            </a:extLst>
          </p:cNvPr>
          <p:cNvSpPr>
            <a:spLocks noChangeArrowheads="1"/>
          </p:cNvSpPr>
          <p:nvPr/>
        </p:nvSpPr>
        <p:spPr bwMode="auto">
          <a:xfrm>
            <a:off x="280284" y="1255389"/>
            <a:ext cx="11640312" cy="45719"/>
          </a:xfrm>
          <a:prstGeom prst="rect">
            <a:avLst/>
          </a:prstGeom>
          <a:solidFill>
            <a:srgbClr val="129AEF"/>
          </a:solidFill>
          <a:ln>
            <a:noFill/>
          </a:ln>
        </p:spPr>
        <p:txBody>
          <a:bodyPr/>
          <a:lstStyle/>
          <a:p>
            <a:pPr marL="115888" marR="0" lvl="0" indent="-115888" algn="l" defTabSz="914400" rtl="0" eaLnBrk="1" fontAlgn="base" latinLnBrk="0" hangingPunct="1">
              <a:lnSpc>
                <a:spcPct val="100000"/>
              </a:lnSpc>
              <a:spcBef>
                <a:spcPct val="50000"/>
              </a:spcBef>
              <a:spcAft>
                <a:spcPct val="0"/>
              </a:spcAft>
              <a:buClrTx/>
              <a:buSzTx/>
              <a:buFontTx/>
              <a:buChar char="•"/>
              <a:tabLst/>
              <a:defRPr/>
            </a:pPr>
            <a:endParaRPr kumimoji="0" lang="en-US" sz="1300" b="0" i="0" u="none" strike="noStrike" kern="1200" cap="none" spc="0" normalizeH="0" baseline="0" noProof="0">
              <a:ln>
                <a:noFill/>
              </a:ln>
              <a:solidFill>
                <a:prstClr val="white"/>
              </a:solidFill>
              <a:effectLst/>
              <a:uLnTx/>
              <a:uFillTx/>
              <a:latin typeface="Calibri Light" panose="020F0302020204030204" pitchFamily="34" charset="0"/>
              <a:ea typeface="ＭＳ Ｐゴシック" charset="0"/>
              <a:cs typeface="Calibri Light" panose="020F0302020204030204" pitchFamily="34" charset="0"/>
            </a:endParaRPr>
          </a:p>
        </p:txBody>
      </p:sp>
      <p:sp>
        <p:nvSpPr>
          <p:cNvPr id="3" name="Title 1">
            <a:extLst>
              <a:ext uri="{FF2B5EF4-FFF2-40B4-BE49-F238E27FC236}">
                <a16:creationId xmlns:a16="http://schemas.microsoft.com/office/drawing/2014/main" id="{A34B4D7B-9FF5-0F93-6F4B-2BC6BB31B860}"/>
              </a:ext>
            </a:extLst>
          </p:cNvPr>
          <p:cNvSpPr txBox="1">
            <a:spLocks/>
          </p:cNvSpPr>
          <p:nvPr/>
        </p:nvSpPr>
        <p:spPr>
          <a:xfrm>
            <a:off x="355435" y="140021"/>
            <a:ext cx="10039584" cy="39305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solidFill>
                  <a:srgbClr val="03336D"/>
                </a:solidFill>
                <a:latin typeface="Arial" panose="020B0604020202020204" pitchFamily="34" charset="0"/>
                <a:cs typeface="Arial" panose="020B0604020202020204" pitchFamily="34" charset="0"/>
              </a:rPr>
              <a:t>IFC INVESTMENTS IN THE TEXTILES AND APPAREL SECTOR GLOBALLY</a:t>
            </a:r>
          </a:p>
        </p:txBody>
      </p:sp>
      <p:sp>
        <p:nvSpPr>
          <p:cNvPr id="4" name="TextBox 3">
            <a:extLst>
              <a:ext uri="{FF2B5EF4-FFF2-40B4-BE49-F238E27FC236}">
                <a16:creationId xmlns:a16="http://schemas.microsoft.com/office/drawing/2014/main" id="{C64A2330-66AC-A058-FC9D-0F20368CA88D}"/>
              </a:ext>
            </a:extLst>
          </p:cNvPr>
          <p:cNvSpPr txBox="1"/>
          <p:nvPr/>
        </p:nvSpPr>
        <p:spPr>
          <a:xfrm>
            <a:off x="260855" y="413293"/>
            <a:ext cx="11206909" cy="369332"/>
          </a:xfrm>
          <a:prstGeom prst="rect">
            <a:avLst/>
          </a:prstGeom>
          <a:noFill/>
        </p:spPr>
        <p:txBody>
          <a:bodyPr wrap="square">
            <a:spAutoFit/>
          </a:bodyPr>
          <a:lstStyle/>
          <a:p>
            <a:r>
              <a:rPr lang="en-US" i="1" dirty="0">
                <a:solidFill>
                  <a:srgbClr val="7F7F7F"/>
                </a:solidFill>
                <a:latin typeface="Arial" panose="020B0604020202020204" pitchFamily="34" charset="0"/>
                <a:cs typeface="Arial" panose="020B0604020202020204" pitchFamily="34" charset="0"/>
              </a:rPr>
              <a:t>Selected transactions in the textiles and apparel sector</a:t>
            </a:r>
          </a:p>
        </p:txBody>
      </p:sp>
      <p:sp>
        <p:nvSpPr>
          <p:cNvPr id="2" name="Slide Number Placeholder 3">
            <a:extLst>
              <a:ext uri="{FF2B5EF4-FFF2-40B4-BE49-F238E27FC236}">
                <a16:creationId xmlns:a16="http://schemas.microsoft.com/office/drawing/2014/main" id="{BD58A570-1F79-BF32-3341-437961BB9376}"/>
              </a:ext>
            </a:extLst>
          </p:cNvPr>
          <p:cNvSpPr txBox="1">
            <a:spLocks/>
          </p:cNvSpPr>
          <p:nvPr/>
        </p:nvSpPr>
        <p:spPr>
          <a:xfrm>
            <a:off x="238773" y="6492875"/>
            <a:ext cx="365760" cy="36576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782E16-99D3-D743-B442-BEC2B47D5716}" type="slidenum">
              <a:rPr lang="en-US" sz="1100" smtClean="0">
                <a:solidFill>
                  <a:srgbClr val="7E7E7E"/>
                </a:solidFill>
                <a:latin typeface="Calibri Light" panose="020F0302020204030204" pitchFamily="34" charset="0"/>
                <a:cs typeface="Calibri Light" panose="020F0302020204030204" pitchFamily="34" charset="0"/>
              </a:rPr>
              <a:pPr>
                <a:defRPr/>
              </a:pPr>
              <a:t>12</a:t>
            </a:fld>
            <a:endParaRPr lang="en-US" sz="1100" dirty="0">
              <a:solidFill>
                <a:srgbClr val="7E7E7E"/>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62015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11">
            <a:extLst>
              <a:ext uri="{FF2B5EF4-FFF2-40B4-BE49-F238E27FC236}">
                <a16:creationId xmlns:a16="http://schemas.microsoft.com/office/drawing/2014/main" id="{C16CB0FF-8965-4BB4-913D-BB6F86D486C7}"/>
              </a:ext>
            </a:extLst>
          </p:cNvPr>
          <p:cNvSpPr>
            <a:spLocks noChangeArrowheads="1"/>
          </p:cNvSpPr>
          <p:nvPr/>
        </p:nvSpPr>
        <p:spPr bwMode="auto">
          <a:xfrm>
            <a:off x="272529" y="1370310"/>
            <a:ext cx="2871975" cy="3442410"/>
          </a:xfrm>
          <a:prstGeom prst="rect">
            <a:avLst/>
          </a:prstGeom>
          <a:noFill/>
          <a:ln w="9525">
            <a:noFill/>
            <a:miter lim="800000"/>
            <a:headEnd/>
            <a:tailEnd/>
          </a:ln>
        </p:spPr>
        <p:txBody>
          <a:bodyPr/>
          <a:lstStyle/>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LaInternacional</a:t>
            </a: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 Ecuador</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ECCASA, Honduras</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SIFAS, Turkey</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Enka Colombia SA, Colombia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Arewa</a:t>
            </a: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 Textiles, Nigeria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Fabritex</a:t>
            </a: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 Nicaragua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Honam</a:t>
            </a: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 Silk, Korea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SIFAS, </a:t>
            </a: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Tukrey</a:t>
            </a:r>
            <a:endPar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endParaRP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India-Malaysia, Malaysia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Pearl Textile, Sri Lanka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Far Eastern, Taiwan</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Filitex</a:t>
            </a:r>
            <a:r>
              <a:rPr lang="en-US" sz="800" b="0" dirty="0">
                <a:solidFill>
                  <a:srgbClr val="002345"/>
                </a:solidFill>
                <a:latin typeface="Arial"/>
                <a:ea typeface="Arial Unicode MS" pitchFamily="34" charset="-128"/>
                <a:cs typeface="Arial Unicode MS" pitchFamily="34" charset="-128"/>
              </a:rPr>
              <a:t>, Lebanon</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Primatexco</a:t>
            </a:r>
            <a:r>
              <a:rPr lang="en-US" sz="800" b="0" dirty="0">
                <a:solidFill>
                  <a:srgbClr val="002345"/>
                </a:solidFill>
                <a:latin typeface="Arial"/>
                <a:ea typeface="Arial Unicode MS" pitchFamily="34" charset="-128"/>
                <a:cs typeface="Arial Unicode MS" pitchFamily="34" charset="-128"/>
              </a:rPr>
              <a:t>, Indonesia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Unitex</a:t>
            </a:r>
            <a:r>
              <a:rPr lang="en-US" sz="800" b="0" dirty="0">
                <a:solidFill>
                  <a:srgbClr val="002345"/>
                </a:solidFill>
                <a:latin typeface="Arial"/>
                <a:ea typeface="Arial Unicode MS" pitchFamily="34" charset="-128"/>
                <a:cs typeface="Arial Unicode MS" pitchFamily="34" charset="-128"/>
              </a:rPr>
              <a:t>, Indonesia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Sherkate</a:t>
            </a: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 </a:t>
            </a: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Aliaf</a:t>
            </a: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 Iran</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CELMEX, Mexico</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Bata Shoe ZA, Zambia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Daralon</a:t>
            </a:r>
            <a:r>
              <a:rPr lang="en-US" sz="800" b="0" dirty="0">
                <a:solidFill>
                  <a:srgbClr val="002345"/>
                </a:solidFill>
                <a:latin typeface="Arial"/>
                <a:ea typeface="Arial Unicode MS" pitchFamily="34" charset="-128"/>
                <a:cs typeface="Arial Unicode MS" pitchFamily="34" charset="-128"/>
              </a:rPr>
              <a:t>, Indonesia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Bata Shoe ZA, Zambia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FILSYN</a:t>
            </a:r>
            <a:r>
              <a:rPr lang="en-US" sz="800" b="0" dirty="0">
                <a:solidFill>
                  <a:srgbClr val="002345"/>
                </a:solidFill>
                <a:latin typeface="Arial"/>
                <a:ea typeface="Arial Unicode MS" pitchFamily="34" charset="-128"/>
                <a:cs typeface="Arial Unicode MS" pitchFamily="34" charset="-128"/>
              </a:rPr>
              <a:t>, Philippines</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Primatexco</a:t>
            </a:r>
            <a:r>
              <a:rPr lang="en-US" sz="800" b="0" dirty="0">
                <a:solidFill>
                  <a:srgbClr val="002345"/>
                </a:solidFill>
                <a:latin typeface="Arial"/>
                <a:ea typeface="Arial Unicode MS" pitchFamily="34" charset="-128"/>
                <a:cs typeface="Arial Unicode MS" pitchFamily="34" charset="-128"/>
              </a:rPr>
              <a:t>, Indonesia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Tatuape</a:t>
            </a:r>
            <a:r>
              <a:rPr lang="en-US" sz="800" b="0" dirty="0">
                <a:solidFill>
                  <a:srgbClr val="002345"/>
                </a:solidFill>
                <a:latin typeface="Arial"/>
                <a:ea typeface="Arial Unicode MS" pitchFamily="34" charset="-128"/>
                <a:cs typeface="Arial Unicode MS" pitchFamily="34" charset="-128"/>
              </a:rPr>
              <a:t>, Brazil</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Kamaltex</a:t>
            </a: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 Indonesia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Aksa </a:t>
            </a: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Akrilik</a:t>
            </a:r>
            <a:r>
              <a:rPr lang="en-US" sz="800" b="0" dirty="0">
                <a:solidFill>
                  <a:srgbClr val="002345"/>
                </a:solidFill>
                <a:latin typeface="Arial"/>
                <a:ea typeface="Arial Unicode MS" pitchFamily="34" charset="-128"/>
                <a:cs typeface="Arial Unicode MS" pitchFamily="34" charset="-128"/>
              </a:rPr>
              <a:t>, Turkey</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Libtex</a:t>
            </a:r>
            <a:r>
              <a:rPr lang="en-US" sz="800" b="0" dirty="0">
                <a:solidFill>
                  <a:srgbClr val="002345"/>
                </a:solidFill>
                <a:latin typeface="Arial"/>
                <a:ea typeface="Arial Unicode MS" pitchFamily="34" charset="-128"/>
                <a:cs typeface="Arial Unicode MS" pitchFamily="34" charset="-128"/>
              </a:rPr>
              <a:t>, Lebanon</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Kartaltepe</a:t>
            </a:r>
            <a:r>
              <a:rPr lang="en-US" sz="800" b="0" dirty="0">
                <a:solidFill>
                  <a:srgbClr val="002345"/>
                </a:solidFill>
                <a:latin typeface="Arial"/>
                <a:ea typeface="Arial Unicode MS" pitchFamily="34" charset="-128"/>
                <a:cs typeface="Arial Unicode MS" pitchFamily="34" charset="-128"/>
              </a:rPr>
              <a:t>, Turkey</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PPIC</a:t>
            </a:r>
            <a:r>
              <a:rPr lang="en-US" sz="800" b="0" dirty="0">
                <a:solidFill>
                  <a:srgbClr val="002345"/>
                </a:solidFill>
                <a:latin typeface="Arial"/>
                <a:ea typeface="Arial Unicode MS" pitchFamily="34" charset="-128"/>
                <a:cs typeface="Arial Unicode MS" pitchFamily="34" charset="-128"/>
              </a:rPr>
              <a:t>, Philippines</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Tong Yang</a:t>
            </a:r>
            <a:r>
              <a:rPr lang="en-US" sz="800" b="0" dirty="0">
                <a:solidFill>
                  <a:srgbClr val="002345"/>
                </a:solidFill>
                <a:latin typeface="Arial"/>
                <a:ea typeface="Arial Unicode MS" pitchFamily="34" charset="-128"/>
                <a:cs typeface="Arial Unicode MS" pitchFamily="34" charset="-128"/>
              </a:rPr>
              <a:t>, Korea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RIVATEX</a:t>
            </a:r>
            <a:r>
              <a:rPr lang="en-US" sz="800" b="0" dirty="0">
                <a:solidFill>
                  <a:srgbClr val="002345"/>
                </a:solidFill>
                <a:latin typeface="Arial"/>
                <a:ea typeface="Arial Unicode MS" pitchFamily="34" charset="-128"/>
                <a:cs typeface="Arial Unicode MS" pitchFamily="34" charset="-128"/>
              </a:rPr>
              <a:t>, Kenya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CTM</a:t>
            </a:r>
            <a:r>
              <a:rPr lang="en-US" sz="800" b="0" dirty="0">
                <a:solidFill>
                  <a:srgbClr val="002345"/>
                </a:solidFill>
                <a:latin typeface="Arial"/>
                <a:ea typeface="Arial Unicode MS" pitchFamily="34" charset="-128"/>
                <a:cs typeface="Arial Unicode MS" pitchFamily="34" charset="-128"/>
              </a:rPr>
              <a:t>, Sudan</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David Whitehead</a:t>
            </a:r>
            <a:r>
              <a:rPr lang="en-US" sz="800" b="0" dirty="0">
                <a:solidFill>
                  <a:srgbClr val="002345"/>
                </a:solidFill>
                <a:latin typeface="Arial"/>
                <a:ea typeface="Arial Unicode MS" pitchFamily="34" charset="-128"/>
                <a:cs typeface="Arial Unicode MS" pitchFamily="34" charset="-128"/>
              </a:rPr>
              <a:t>, Malawi</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Tecanor</a:t>
            </a:r>
            <a:r>
              <a:rPr lang="en-US" sz="800" b="0" dirty="0">
                <a:solidFill>
                  <a:srgbClr val="002345"/>
                </a:solidFill>
                <a:latin typeface="Arial"/>
                <a:ea typeface="Arial Unicode MS" pitchFamily="34" charset="-128"/>
                <a:cs typeface="Arial Unicode MS" pitchFamily="34" charset="-128"/>
              </a:rPr>
              <a:t>, Brazil</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SITENE</a:t>
            </a:r>
            <a:r>
              <a:rPr lang="en-US" sz="800" b="0" dirty="0">
                <a:solidFill>
                  <a:srgbClr val="002345"/>
                </a:solidFill>
                <a:latin typeface="Arial"/>
                <a:ea typeface="Arial Unicode MS" pitchFamily="34" charset="-128"/>
                <a:cs typeface="Arial Unicode MS" pitchFamily="34" charset="-128"/>
              </a:rPr>
              <a:t>, Brazil</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Gonfreville</a:t>
            </a:r>
            <a:r>
              <a:rPr lang="en-US" sz="800" b="0" dirty="0">
                <a:solidFill>
                  <a:srgbClr val="002345"/>
                </a:solidFill>
                <a:latin typeface="Arial"/>
                <a:ea typeface="Arial Unicode MS" pitchFamily="34" charset="-128"/>
                <a:cs typeface="Arial Unicode MS" pitchFamily="34" charset="-128"/>
              </a:rPr>
              <a:t>, Ivory Coast</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Alpargatas</a:t>
            </a:r>
            <a:r>
              <a:rPr lang="en-US" sz="800" b="0" dirty="0">
                <a:solidFill>
                  <a:srgbClr val="002345"/>
                </a:solidFill>
                <a:latin typeface="Arial"/>
                <a:ea typeface="Arial Unicode MS" pitchFamily="34" charset="-128"/>
                <a:cs typeface="Arial Unicode MS" pitchFamily="34" charset="-128"/>
              </a:rPr>
              <a:t>, Argentina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SOTEMA</a:t>
            </a:r>
            <a:r>
              <a:rPr lang="en-US" sz="800" b="0" dirty="0">
                <a:solidFill>
                  <a:srgbClr val="002345"/>
                </a:solidFill>
                <a:latin typeface="Arial"/>
                <a:ea typeface="Arial Unicode MS" pitchFamily="34" charset="-128"/>
                <a:cs typeface="Arial Unicode MS" pitchFamily="34" charset="-128"/>
              </a:rPr>
              <a:t>, Madagascar</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Kamaltex</a:t>
            </a:r>
            <a:r>
              <a:rPr lang="en-US" sz="800" b="0" dirty="0">
                <a:solidFill>
                  <a:srgbClr val="002345"/>
                </a:solidFill>
                <a:latin typeface="Arial"/>
                <a:ea typeface="Arial Unicode MS" pitchFamily="34" charset="-128"/>
                <a:cs typeface="Arial Unicode MS" pitchFamily="34" charset="-128"/>
              </a:rPr>
              <a:t>, Indonesia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Rio Lindo</a:t>
            </a:r>
            <a:r>
              <a:rPr lang="en-US" sz="800" b="0" dirty="0">
                <a:solidFill>
                  <a:srgbClr val="002345"/>
                </a:solidFill>
                <a:latin typeface="Arial"/>
                <a:ea typeface="Arial Unicode MS" pitchFamily="34" charset="-128"/>
                <a:cs typeface="Arial Unicode MS" pitchFamily="34" charset="-128"/>
              </a:rPr>
              <a:t>, Honduras</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Nile Clothing</a:t>
            </a:r>
            <a:r>
              <a:rPr lang="en-US" sz="800" b="0" dirty="0">
                <a:solidFill>
                  <a:srgbClr val="002345"/>
                </a:solidFill>
                <a:latin typeface="Arial"/>
                <a:ea typeface="Arial Unicode MS" pitchFamily="34" charset="-128"/>
                <a:cs typeface="Arial Unicode MS" pitchFamily="34" charset="-128"/>
              </a:rPr>
              <a:t>, Egypt</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GEMATEX</a:t>
            </a:r>
            <a:r>
              <a:rPr lang="en-US" sz="800" b="0" dirty="0">
                <a:solidFill>
                  <a:srgbClr val="002345"/>
                </a:solidFill>
                <a:latin typeface="Arial"/>
                <a:ea typeface="Arial Unicode MS" pitchFamily="34" charset="-128"/>
                <a:cs typeface="Arial Unicode MS" pitchFamily="34" charset="-128"/>
              </a:rPr>
              <a:t>, Sudan</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CYNTEX</a:t>
            </a:r>
            <a:r>
              <a:rPr lang="en-US" sz="800" b="0" dirty="0">
                <a:solidFill>
                  <a:srgbClr val="002345"/>
                </a:solidFill>
                <a:latin typeface="Arial"/>
                <a:ea typeface="Arial Unicode MS" pitchFamily="34" charset="-128"/>
                <a:cs typeface="Arial Unicode MS" pitchFamily="34" charset="-128"/>
              </a:rPr>
              <a:t>, Sri Lanka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NTM</a:t>
            </a:r>
            <a:r>
              <a:rPr lang="en-US" sz="800" b="0" dirty="0">
                <a:solidFill>
                  <a:srgbClr val="002345"/>
                </a:solidFill>
                <a:latin typeface="Arial"/>
                <a:ea typeface="Arial Unicode MS" pitchFamily="34" charset="-128"/>
                <a:cs typeface="Arial Unicode MS" pitchFamily="34" charset="-128"/>
              </a:rPr>
              <a:t>, Nigeria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Hering</a:t>
            </a:r>
            <a:r>
              <a:rPr lang="en-US" sz="800" b="0" dirty="0">
                <a:solidFill>
                  <a:srgbClr val="002345"/>
                </a:solidFill>
                <a:latin typeface="Arial"/>
                <a:ea typeface="Arial Unicode MS" pitchFamily="34" charset="-128"/>
                <a:cs typeface="Arial Unicode MS" pitchFamily="34" charset="-128"/>
              </a:rPr>
              <a:t>, Brazil</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MENSA</a:t>
            </a:r>
            <a:r>
              <a:rPr lang="en-US" sz="800" b="0" dirty="0">
                <a:solidFill>
                  <a:srgbClr val="002345"/>
                </a:solidFill>
                <a:latin typeface="Arial"/>
                <a:ea typeface="Arial Unicode MS" pitchFamily="34" charset="-128"/>
                <a:cs typeface="Arial Unicode MS" pitchFamily="34" charset="-128"/>
              </a:rPr>
              <a:t>, </a:t>
            </a:r>
            <a:r>
              <a:rPr lang="en-US" sz="800" b="0" dirty="0" err="1">
                <a:solidFill>
                  <a:srgbClr val="002345"/>
                </a:solidFill>
                <a:latin typeface="Arial"/>
                <a:ea typeface="Arial Unicode MS" pitchFamily="34" charset="-128"/>
                <a:cs typeface="Arial Unicode MS" pitchFamily="34" charset="-128"/>
              </a:rPr>
              <a:t>Tukrey</a:t>
            </a:r>
            <a:endParaRPr lang="en-US" sz="800" b="0" dirty="0">
              <a:solidFill>
                <a:srgbClr val="002345"/>
              </a:solidFill>
              <a:latin typeface="Arial"/>
              <a:ea typeface="Arial Unicode MS" pitchFamily="34" charset="-128"/>
              <a:cs typeface="Arial Unicode MS" pitchFamily="34" charset="-128"/>
            </a:endParaRPr>
          </a:p>
        </p:txBody>
      </p:sp>
      <p:sp>
        <p:nvSpPr>
          <p:cNvPr id="137" name="Rectangle 11">
            <a:extLst>
              <a:ext uri="{FF2B5EF4-FFF2-40B4-BE49-F238E27FC236}">
                <a16:creationId xmlns:a16="http://schemas.microsoft.com/office/drawing/2014/main" id="{74435551-6BE5-4703-93DC-5D2BD1C03319}"/>
              </a:ext>
            </a:extLst>
          </p:cNvPr>
          <p:cNvSpPr>
            <a:spLocks noChangeArrowheads="1"/>
          </p:cNvSpPr>
          <p:nvPr/>
        </p:nvSpPr>
        <p:spPr bwMode="auto">
          <a:xfrm>
            <a:off x="3177175" y="1370310"/>
            <a:ext cx="2871975" cy="3442410"/>
          </a:xfrm>
          <a:prstGeom prst="rect">
            <a:avLst/>
          </a:prstGeom>
          <a:noFill/>
          <a:ln w="9525">
            <a:noFill/>
            <a:miter lim="800000"/>
            <a:headEnd/>
            <a:tailEnd/>
          </a:ln>
        </p:spPr>
        <p:txBody>
          <a:bodyPr/>
          <a:lstStyle/>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Kafue Textile</a:t>
            </a:r>
            <a:r>
              <a:rPr lang="en-US" sz="800" b="0" dirty="0">
                <a:solidFill>
                  <a:srgbClr val="002345"/>
                </a:solidFill>
                <a:latin typeface="Arial"/>
                <a:ea typeface="Arial Unicode MS" pitchFamily="34" charset="-128"/>
                <a:cs typeface="Arial Unicode MS" pitchFamily="34" charset="-128"/>
              </a:rPr>
              <a:t>, Zambia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Bata Malgache</a:t>
            </a:r>
            <a:r>
              <a:rPr lang="en-US" sz="800" b="0" dirty="0">
                <a:solidFill>
                  <a:srgbClr val="002345"/>
                </a:solidFill>
                <a:latin typeface="Arial"/>
                <a:ea typeface="Arial Unicode MS" pitchFamily="34" charset="-128"/>
                <a:cs typeface="Arial Unicode MS" pitchFamily="34" charset="-128"/>
              </a:rPr>
              <a:t>, Madagascar</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LIK</a:t>
            </a:r>
            <a:r>
              <a:rPr lang="en-US" sz="800" b="0" dirty="0">
                <a:solidFill>
                  <a:srgbClr val="002345"/>
                </a:solidFill>
                <a:latin typeface="Arial"/>
                <a:ea typeface="Arial Unicode MS" pitchFamily="34" charset="-128"/>
                <a:cs typeface="Arial Unicode MS" pitchFamily="34" charset="-128"/>
              </a:rPr>
              <a:t>, Kenya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Kafue Textile</a:t>
            </a:r>
            <a:r>
              <a:rPr lang="en-US" sz="800" b="0" dirty="0">
                <a:solidFill>
                  <a:srgbClr val="002345"/>
                </a:solidFill>
                <a:latin typeface="Arial"/>
                <a:ea typeface="Arial Unicode MS" pitchFamily="34" charset="-128"/>
                <a:cs typeface="Arial Unicode MS" pitchFamily="34" charset="-128"/>
              </a:rPr>
              <a:t>, Zambia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err="1">
                <a:solidFill>
                  <a:srgbClr val="002345"/>
                </a:solidFill>
                <a:latin typeface="Arial"/>
                <a:ea typeface="Arial Unicode MS" pitchFamily="34" charset="-128"/>
                <a:cs typeface="Arial Unicode MS" pitchFamily="34" charset="-128"/>
              </a:rPr>
              <a:t>Natex</a:t>
            </a:r>
            <a:r>
              <a:rPr lang="en-US" sz="800" b="0" dirty="0">
                <a:solidFill>
                  <a:srgbClr val="002345"/>
                </a:solidFill>
                <a:latin typeface="Arial"/>
                <a:ea typeface="Arial Unicode MS" pitchFamily="34" charset="-128"/>
                <a:cs typeface="Arial Unicode MS" pitchFamily="34" charset="-128"/>
              </a:rPr>
              <a:t>, Eswatini</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SOTEXKI</a:t>
            </a:r>
            <a:r>
              <a:rPr lang="en-US" sz="800" b="0" dirty="0">
                <a:solidFill>
                  <a:srgbClr val="002345"/>
                </a:solidFill>
                <a:latin typeface="Arial"/>
                <a:ea typeface="Arial Unicode MS" pitchFamily="34" charset="-128"/>
                <a:cs typeface="Arial Unicode MS" pitchFamily="34" charset="-128"/>
              </a:rPr>
              <a:t>, DR Congo</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COTONA</a:t>
            </a:r>
            <a:r>
              <a:rPr lang="en-US" sz="800" b="0" dirty="0">
                <a:solidFill>
                  <a:srgbClr val="002345"/>
                </a:solidFill>
                <a:latin typeface="Arial"/>
                <a:ea typeface="Arial Unicode MS" pitchFamily="34" charset="-128"/>
                <a:cs typeface="Arial Unicode MS" pitchFamily="34" charset="-128"/>
              </a:rPr>
              <a:t>, </a:t>
            </a:r>
            <a:r>
              <a:rPr lang="en-US" sz="800" b="0" dirty="0" err="1">
                <a:solidFill>
                  <a:srgbClr val="002345"/>
                </a:solidFill>
                <a:latin typeface="Arial"/>
                <a:ea typeface="Arial Unicode MS" pitchFamily="34" charset="-128"/>
                <a:cs typeface="Arial Unicode MS" pitchFamily="34" charset="-128"/>
              </a:rPr>
              <a:t>Magascar</a:t>
            </a:r>
            <a:endParaRPr lang="en-US" sz="800" b="0" dirty="0">
              <a:solidFill>
                <a:srgbClr val="002345"/>
              </a:solidFill>
              <a:latin typeface="Arial"/>
              <a:ea typeface="Arial Unicode MS" pitchFamily="34" charset="-128"/>
              <a:cs typeface="Arial Unicode MS" pitchFamily="34" charset="-128"/>
            </a:endParaRP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CICAM</a:t>
            </a:r>
            <a:r>
              <a:rPr lang="en-US" sz="800" b="0" dirty="0">
                <a:solidFill>
                  <a:srgbClr val="002345"/>
                </a:solidFill>
                <a:latin typeface="Arial"/>
                <a:ea typeface="Arial Unicode MS" pitchFamily="34" charset="-128"/>
                <a:cs typeface="Arial Unicode MS" pitchFamily="34" charset="-128"/>
              </a:rPr>
              <a:t>, Cameroon</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SITEX</a:t>
            </a:r>
            <a:r>
              <a:rPr lang="en-US" sz="800" b="0" dirty="0">
                <a:solidFill>
                  <a:srgbClr val="002345"/>
                </a:solidFill>
                <a:latin typeface="Arial"/>
                <a:ea typeface="Arial Unicode MS" pitchFamily="34" charset="-128"/>
                <a:cs typeface="Arial Unicode MS" pitchFamily="34" charset="-128"/>
              </a:rPr>
              <a:t>, Tunisia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Guney</a:t>
            </a:r>
            <a:r>
              <a:rPr lang="en-US" sz="800" b="0" dirty="0">
                <a:solidFill>
                  <a:srgbClr val="002345"/>
                </a:solidFill>
                <a:latin typeface="Arial"/>
                <a:ea typeface="Arial Unicode MS" pitchFamily="34" charset="-128"/>
                <a:cs typeface="Arial Unicode MS" pitchFamily="34" charset="-128"/>
              </a:rPr>
              <a:t>, Turkey</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SOTIBA</a:t>
            </a:r>
            <a:r>
              <a:rPr lang="en-US" sz="800" b="0" dirty="0">
                <a:solidFill>
                  <a:srgbClr val="002345"/>
                </a:solidFill>
                <a:latin typeface="Arial"/>
                <a:ea typeface="Arial Unicode MS" pitchFamily="34" charset="-128"/>
                <a:cs typeface="Arial Unicode MS" pitchFamily="34" charset="-128"/>
              </a:rPr>
              <a:t>, Senegal</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Socota</a:t>
            </a: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 Textile</a:t>
            </a:r>
            <a:r>
              <a:rPr lang="en-US" sz="800" b="0" dirty="0">
                <a:solidFill>
                  <a:srgbClr val="002345"/>
                </a:solidFill>
                <a:latin typeface="Arial"/>
                <a:ea typeface="Arial Unicode MS" pitchFamily="34" charset="-128"/>
                <a:cs typeface="Arial Unicode MS" pitchFamily="34" charset="-128"/>
              </a:rPr>
              <a:t>, Mauritius</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Pan Atlantic</a:t>
            </a:r>
            <a:r>
              <a:rPr lang="en-US" sz="800" b="0" dirty="0">
                <a:solidFill>
                  <a:srgbClr val="002345"/>
                </a:solidFill>
                <a:latin typeface="Arial"/>
                <a:ea typeface="Arial Unicode MS" pitchFamily="34" charset="-128"/>
                <a:cs typeface="Arial Unicode MS" pitchFamily="34" charset="-128"/>
              </a:rPr>
              <a:t>, Togo</a:t>
            </a:r>
          </a:p>
          <a:p>
            <a:pPr marL="115888" marR="0" lvl="0" indent="-115888" algn="l" defTabSz="914400" rtl="0" eaLnBrk="0" fontAlgn="base" latinLnBrk="0" hangingPunct="0">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SETAFIL</a:t>
            </a:r>
            <a:r>
              <a:rPr lang="en-US" sz="800" b="0" dirty="0">
                <a:solidFill>
                  <a:srgbClr val="002345"/>
                </a:solidFill>
                <a:latin typeface="Arial"/>
                <a:ea typeface="Arial Unicode MS" pitchFamily="34" charset="-128"/>
                <a:cs typeface="Arial Unicode MS" pitchFamily="34" charset="-128"/>
              </a:rPr>
              <a:t>, Morocco</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SITER, Tunisia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Tong Yang, Korea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err="1">
                <a:solidFill>
                  <a:srgbClr val="002345"/>
                </a:solidFill>
                <a:latin typeface="Arial"/>
                <a:ea typeface="Arial Unicode MS" pitchFamily="34" charset="-128"/>
                <a:cs typeface="Arial Unicode MS" pitchFamily="34" charset="-128"/>
              </a:rPr>
              <a:t>Utexafrica</a:t>
            </a:r>
            <a:r>
              <a:rPr lang="en-US" sz="800" b="0" dirty="0">
                <a:solidFill>
                  <a:srgbClr val="002345"/>
                </a:solidFill>
                <a:latin typeface="Arial"/>
                <a:ea typeface="Arial Unicode MS" pitchFamily="34" charset="-128"/>
                <a:cs typeface="Arial Unicode MS" pitchFamily="34" charset="-128"/>
              </a:rPr>
              <a:t>, DR Congo</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SANSER, Brazil</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err="1">
                <a:solidFill>
                  <a:srgbClr val="002345"/>
                </a:solidFill>
                <a:latin typeface="Arial"/>
                <a:ea typeface="Arial Unicode MS" pitchFamily="34" charset="-128"/>
                <a:cs typeface="Arial Unicode MS" pitchFamily="34" charset="-128"/>
              </a:rPr>
              <a:t>Brasital</a:t>
            </a:r>
            <a:r>
              <a:rPr lang="en-US" sz="800" b="0" dirty="0">
                <a:solidFill>
                  <a:srgbClr val="002345"/>
                </a:solidFill>
                <a:latin typeface="Arial"/>
                <a:ea typeface="Arial Unicode MS" pitchFamily="34" charset="-128"/>
                <a:cs typeface="Arial Unicode MS" pitchFamily="34" charset="-128"/>
              </a:rPr>
              <a:t>, Brazil</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err="1">
                <a:solidFill>
                  <a:srgbClr val="002345"/>
                </a:solidFill>
                <a:latin typeface="Arial"/>
                <a:ea typeface="Arial Unicode MS" pitchFamily="34" charset="-128"/>
                <a:cs typeface="Arial Unicode MS" pitchFamily="34" charset="-128"/>
              </a:rPr>
              <a:t>Tatuape</a:t>
            </a:r>
            <a:r>
              <a:rPr lang="en-US" sz="800" b="0" dirty="0">
                <a:solidFill>
                  <a:srgbClr val="002345"/>
                </a:solidFill>
                <a:latin typeface="Arial"/>
                <a:ea typeface="Arial Unicode MS" pitchFamily="34" charset="-128"/>
                <a:cs typeface="Arial Unicode MS" pitchFamily="34" charset="-128"/>
              </a:rPr>
              <a:t>, Brazil</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err="1">
                <a:solidFill>
                  <a:srgbClr val="002345"/>
                </a:solidFill>
                <a:latin typeface="Arial"/>
                <a:ea typeface="Arial Unicode MS" pitchFamily="34" charset="-128"/>
                <a:cs typeface="Arial Unicode MS" pitchFamily="34" charset="-128"/>
              </a:rPr>
              <a:t>Moinho</a:t>
            </a:r>
            <a:r>
              <a:rPr lang="en-US" sz="800" b="0" dirty="0">
                <a:solidFill>
                  <a:srgbClr val="002345"/>
                </a:solidFill>
                <a:latin typeface="Arial"/>
                <a:ea typeface="Arial Unicode MS" pitchFamily="34" charset="-128"/>
                <a:cs typeface="Arial Unicode MS" pitchFamily="34" charset="-128"/>
              </a:rPr>
              <a:t> </a:t>
            </a:r>
            <a:r>
              <a:rPr lang="en-US" sz="800" b="0" dirty="0" err="1">
                <a:solidFill>
                  <a:srgbClr val="002345"/>
                </a:solidFill>
                <a:latin typeface="Arial"/>
                <a:ea typeface="Arial Unicode MS" pitchFamily="34" charset="-128"/>
                <a:cs typeface="Arial Unicode MS" pitchFamily="34" charset="-128"/>
              </a:rPr>
              <a:t>Santista</a:t>
            </a:r>
            <a:r>
              <a:rPr lang="en-US" sz="800" b="0" dirty="0">
                <a:solidFill>
                  <a:srgbClr val="002345"/>
                </a:solidFill>
                <a:latin typeface="Arial"/>
                <a:ea typeface="Arial Unicode MS" pitchFamily="34" charset="-128"/>
                <a:cs typeface="Arial Unicode MS" pitchFamily="34" charset="-128"/>
              </a:rPr>
              <a:t>, Brazil</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Shams Textile, Pakistan</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Sapphire Textile Mills Ltd, Pakistan</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err="1">
                <a:solidFill>
                  <a:srgbClr val="002345"/>
                </a:solidFill>
                <a:latin typeface="Arial"/>
                <a:ea typeface="Arial Unicode MS" pitchFamily="34" charset="-128"/>
                <a:cs typeface="Arial Unicode MS" pitchFamily="34" charset="-128"/>
              </a:rPr>
              <a:t>Toalia</a:t>
            </a:r>
            <a:r>
              <a:rPr lang="en-US" sz="800" b="0" dirty="0">
                <a:solidFill>
                  <a:srgbClr val="002345"/>
                </a:solidFill>
                <a:latin typeface="Arial"/>
                <a:ea typeface="Arial Unicode MS" pitchFamily="34" charset="-128"/>
                <a:cs typeface="Arial Unicode MS" pitchFamily="34" charset="-128"/>
              </a:rPr>
              <a:t>, Brazil</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err="1">
                <a:solidFill>
                  <a:srgbClr val="002345"/>
                </a:solidFill>
                <a:latin typeface="Arial"/>
                <a:ea typeface="Arial Unicode MS" pitchFamily="34" charset="-128"/>
                <a:cs typeface="Arial Unicode MS" pitchFamily="34" charset="-128"/>
              </a:rPr>
              <a:t>Kewalram</a:t>
            </a:r>
            <a:r>
              <a:rPr lang="en-US" sz="800" b="0" dirty="0">
                <a:solidFill>
                  <a:srgbClr val="002345"/>
                </a:solidFill>
                <a:latin typeface="Arial"/>
                <a:ea typeface="Arial Unicode MS" pitchFamily="34" charset="-128"/>
                <a:cs typeface="Arial Unicode MS" pitchFamily="34" charset="-128"/>
              </a:rPr>
              <a:t>, Philippines</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Coats </a:t>
            </a:r>
            <a:r>
              <a:rPr lang="en-US" sz="800" b="0" dirty="0" err="1">
                <a:solidFill>
                  <a:srgbClr val="002345"/>
                </a:solidFill>
                <a:latin typeface="Arial"/>
                <a:ea typeface="Arial Unicode MS" pitchFamily="34" charset="-128"/>
                <a:cs typeface="Arial Unicode MS" pitchFamily="34" charset="-128"/>
              </a:rPr>
              <a:t>Iplik</a:t>
            </a:r>
            <a:r>
              <a:rPr lang="en-US" sz="800" b="0" dirty="0">
                <a:solidFill>
                  <a:srgbClr val="002345"/>
                </a:solidFill>
                <a:latin typeface="Arial"/>
                <a:ea typeface="Arial Unicode MS" pitchFamily="34" charset="-128"/>
                <a:cs typeface="Arial Unicode MS" pitchFamily="34" charset="-128"/>
              </a:rPr>
              <a:t>, Turkey</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Hala Spinning, Pakistan</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err="1">
                <a:solidFill>
                  <a:srgbClr val="002345"/>
                </a:solidFill>
                <a:latin typeface="Arial"/>
                <a:ea typeface="Arial Unicode MS" pitchFamily="34" charset="-128"/>
                <a:cs typeface="Arial Unicode MS" pitchFamily="34" charset="-128"/>
              </a:rPr>
              <a:t>Isko</a:t>
            </a:r>
            <a:r>
              <a:rPr lang="en-US" sz="800" b="0" dirty="0">
                <a:solidFill>
                  <a:srgbClr val="002345"/>
                </a:solidFill>
                <a:latin typeface="Arial"/>
                <a:ea typeface="Arial Unicode MS" pitchFamily="34" charset="-128"/>
                <a:cs typeface="Arial Unicode MS" pitchFamily="34" charset="-128"/>
              </a:rPr>
              <a:t>, Turkey</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Edirne, Turkey</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COTONA, Madagascar</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Rupali, Pakistan</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Spintex, Eswatini</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EXB-KH Shoes, India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ROB-INTA, Argentina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a:solidFill>
                  <a:srgbClr val="002345"/>
                </a:solidFill>
                <a:latin typeface="Arial"/>
                <a:ea typeface="Arial Unicode MS" pitchFamily="34" charset="-128"/>
                <a:cs typeface="Arial Unicode MS" pitchFamily="34" charset="-128"/>
              </a:rPr>
              <a:t>AEF NTM, Botswana</a:t>
            </a:r>
          </a:p>
          <a:p>
            <a:pPr marL="115888" marR="0" lvl="0" indent="-115888" algn="l" defTabSz="914400" rtl="0" eaLnBrk="0" fontAlgn="base" latinLnBrk="0" hangingPunct="0">
              <a:lnSpc>
                <a:spcPct val="90000"/>
              </a:lnSpc>
              <a:spcBef>
                <a:spcPct val="0"/>
              </a:spcBef>
              <a:spcAft>
                <a:spcPct val="0"/>
              </a:spcAft>
              <a:buClrTx/>
              <a:buSzTx/>
              <a:buFontTx/>
              <a:buNone/>
              <a:tabLst/>
              <a:defRPr/>
            </a:pPr>
            <a:r>
              <a:rPr lang="en-US" sz="800" b="0" dirty="0" err="1">
                <a:solidFill>
                  <a:srgbClr val="002345"/>
                </a:solidFill>
                <a:latin typeface="Arial"/>
                <a:ea typeface="Arial Unicode MS" pitchFamily="34" charset="-128"/>
                <a:cs typeface="Arial Unicode MS" pitchFamily="34" charset="-128"/>
              </a:rPr>
              <a:t>Arewa</a:t>
            </a:r>
            <a:r>
              <a:rPr lang="en-US" sz="800" b="0" dirty="0">
                <a:solidFill>
                  <a:srgbClr val="002345"/>
                </a:solidFill>
                <a:latin typeface="Arial"/>
                <a:ea typeface="Arial Unicode MS" pitchFamily="34" charset="-128"/>
                <a:cs typeface="Arial Unicode MS" pitchFamily="34" charset="-128"/>
              </a:rPr>
              <a:t> Textiles, Nigeria</a:t>
            </a:r>
          </a:p>
          <a:p>
            <a:pPr marL="115888" indent="-115888" eaLnBrk="0" hangingPunct="0">
              <a:lnSpc>
                <a:spcPct val="90000"/>
              </a:lnSpc>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Togotex</a:t>
            </a: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 Togo</a:t>
            </a:r>
          </a:p>
          <a:p>
            <a:pPr marL="115888" indent="-115888" eaLnBrk="0" hangingPunct="0">
              <a:lnSpc>
                <a:spcPct val="90000"/>
              </a:lnSpc>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SOMOTEX</a:t>
            </a:r>
            <a:r>
              <a:rPr lang="en-US" sz="800" b="0" dirty="0">
                <a:solidFill>
                  <a:srgbClr val="002345"/>
                </a:solidFill>
                <a:latin typeface="Arial"/>
                <a:ea typeface="Arial Unicode MS" pitchFamily="34" charset="-128"/>
                <a:cs typeface="Arial Unicode MS" pitchFamily="34" charset="-128"/>
              </a:rPr>
              <a:t>, Tunisia</a:t>
            </a:r>
          </a:p>
          <a:p>
            <a:pPr marL="115888" indent="-115888" eaLnBrk="0" hangingPunct="0">
              <a:lnSpc>
                <a:spcPct val="90000"/>
              </a:lnSpc>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National Blanket</a:t>
            </a:r>
            <a:r>
              <a:rPr lang="en-US" sz="800" b="0" dirty="0">
                <a:solidFill>
                  <a:srgbClr val="002345"/>
                </a:solidFill>
                <a:latin typeface="Arial"/>
                <a:ea typeface="Arial Unicode MS" pitchFamily="34" charset="-128"/>
                <a:cs typeface="Arial Unicode MS" pitchFamily="34" charset="-128"/>
              </a:rPr>
              <a:t>, Zimbabwe</a:t>
            </a:r>
          </a:p>
          <a:p>
            <a:pPr marL="115888" indent="-115888" eaLnBrk="0" hangingPunct="0">
              <a:lnSpc>
                <a:spcPct val="90000"/>
              </a:lnSpc>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Spinweave</a:t>
            </a:r>
            <a:r>
              <a:rPr lang="en-US" sz="800" b="0" dirty="0">
                <a:solidFill>
                  <a:srgbClr val="002345"/>
                </a:solidFill>
                <a:latin typeface="Arial"/>
                <a:ea typeface="Arial Unicode MS" pitchFamily="34" charset="-128"/>
                <a:cs typeface="Arial Unicode MS" pitchFamily="34" charset="-128"/>
              </a:rPr>
              <a:t>, Zimbabwe</a:t>
            </a:r>
          </a:p>
          <a:p>
            <a:pPr marL="115888" indent="-115888" eaLnBrk="0" hangingPunct="0">
              <a:lnSpc>
                <a:spcPct val="90000"/>
              </a:lnSpc>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PT Indo-Rama</a:t>
            </a:r>
            <a:r>
              <a:rPr lang="en-US" sz="800" b="0" dirty="0">
                <a:solidFill>
                  <a:srgbClr val="002345"/>
                </a:solidFill>
                <a:latin typeface="Arial"/>
                <a:ea typeface="Arial Unicode MS" pitchFamily="34" charset="-128"/>
                <a:cs typeface="Arial Unicode MS" pitchFamily="34" charset="-128"/>
              </a:rPr>
              <a:t>, Indonesia</a:t>
            </a:r>
          </a:p>
          <a:p>
            <a:pPr marL="115888" indent="-115888" eaLnBrk="0" hangingPunct="0">
              <a:lnSpc>
                <a:spcPct val="90000"/>
              </a:lnSpc>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PT Argo </a:t>
            </a: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Pantes</a:t>
            </a:r>
            <a:r>
              <a:rPr lang="en-US" sz="800" b="0" dirty="0">
                <a:solidFill>
                  <a:srgbClr val="002345"/>
                </a:solidFill>
                <a:latin typeface="Arial"/>
                <a:ea typeface="Arial Unicode MS" pitchFamily="34" charset="-128"/>
                <a:cs typeface="Arial Unicode MS" pitchFamily="34" charset="-128"/>
              </a:rPr>
              <a:t>, Indonesia</a:t>
            </a:r>
          </a:p>
          <a:p>
            <a:pPr marL="115888" indent="-115888" eaLnBrk="0" hangingPunct="0">
              <a:lnSpc>
                <a:spcPct val="90000"/>
              </a:lnSpc>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Avantex</a:t>
            </a: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 Mill</a:t>
            </a:r>
            <a:r>
              <a:rPr lang="en-US" sz="800" b="0" dirty="0">
                <a:solidFill>
                  <a:srgbClr val="002345"/>
                </a:solidFill>
                <a:latin typeface="Arial"/>
                <a:ea typeface="Arial Unicode MS" pitchFamily="34" charset="-128"/>
                <a:cs typeface="Arial Unicode MS" pitchFamily="34" charset="-128"/>
              </a:rPr>
              <a:t>, Philippines</a:t>
            </a:r>
          </a:p>
          <a:p>
            <a:pPr marL="115888" indent="-115888" eaLnBrk="0" hangingPunct="0">
              <a:lnSpc>
                <a:spcPct val="90000"/>
              </a:lnSpc>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Kula</a:t>
            </a:r>
            <a:r>
              <a:rPr lang="en-US" sz="800" b="0" dirty="0">
                <a:solidFill>
                  <a:srgbClr val="002345"/>
                </a:solidFill>
                <a:latin typeface="Arial"/>
                <a:ea typeface="Arial Unicode MS" pitchFamily="34" charset="-128"/>
                <a:cs typeface="Arial Unicode MS" pitchFamily="34" charset="-128"/>
              </a:rPr>
              <a:t>, Turkey</a:t>
            </a:r>
          </a:p>
        </p:txBody>
      </p:sp>
      <p:sp>
        <p:nvSpPr>
          <p:cNvPr id="138" name="Rectangle 11">
            <a:extLst>
              <a:ext uri="{FF2B5EF4-FFF2-40B4-BE49-F238E27FC236}">
                <a16:creationId xmlns:a16="http://schemas.microsoft.com/office/drawing/2014/main" id="{28456D6D-8C03-4E63-944C-431946BBC9E8}"/>
              </a:ext>
            </a:extLst>
          </p:cNvPr>
          <p:cNvSpPr>
            <a:spLocks noChangeArrowheads="1"/>
          </p:cNvSpPr>
          <p:nvPr/>
        </p:nvSpPr>
        <p:spPr bwMode="auto">
          <a:xfrm>
            <a:off x="6049150" y="1370076"/>
            <a:ext cx="2871975" cy="3442410"/>
          </a:xfrm>
          <a:prstGeom prst="rect">
            <a:avLst/>
          </a:prstGeom>
          <a:noFill/>
          <a:ln w="9525">
            <a:noFill/>
            <a:miter lim="800000"/>
            <a:headEnd/>
            <a:tailEnd/>
          </a:ln>
        </p:spPr>
        <p:txBody>
          <a:bodyPr/>
          <a:lstStyle/>
          <a:p>
            <a:pPr marL="115888" indent="-115888" eaLnBrk="0" hangingPunct="0">
              <a:lnSpc>
                <a:spcPct val="90000"/>
              </a:lnSpc>
              <a:defRPr/>
            </a:pP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Coltejer</a:t>
            </a:r>
            <a:r>
              <a:rPr lang="en-US" sz="800" b="0" dirty="0">
                <a:solidFill>
                  <a:srgbClr val="002345"/>
                </a:solidFill>
                <a:latin typeface="Arial"/>
                <a:ea typeface="Arial Unicode MS" pitchFamily="34" charset="-128"/>
                <a:cs typeface="Arial Unicode MS" pitchFamily="34" charset="-128"/>
              </a:rPr>
              <a:t>, Colombia</a:t>
            </a:r>
          </a:p>
          <a:p>
            <a:pPr marL="115888" indent="-115888" eaLnBrk="0" hangingPunct="0">
              <a:lnSpc>
                <a:spcPct val="90000"/>
              </a:lnSpc>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TIL</a:t>
            </a:r>
            <a:r>
              <a:rPr lang="en-US" sz="800" b="0" dirty="0">
                <a:solidFill>
                  <a:srgbClr val="002345"/>
                </a:solidFill>
                <a:latin typeface="Arial"/>
                <a:ea typeface="Arial Unicode MS" pitchFamily="34" charset="-128"/>
                <a:cs typeface="Arial Unicode MS" pitchFamily="34" charset="-128"/>
              </a:rPr>
              <a:t>, Mauritius</a:t>
            </a:r>
          </a:p>
          <a:p>
            <a:pPr marL="115888" indent="-115888" eaLnBrk="0" hangingPunct="0">
              <a:lnSpc>
                <a:spcPct val="90000"/>
              </a:lnSpc>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Dynamic Textile</a:t>
            </a:r>
            <a:r>
              <a:rPr lang="en-US" sz="800" b="0" dirty="0">
                <a:solidFill>
                  <a:srgbClr val="002345"/>
                </a:solidFill>
                <a:latin typeface="Arial"/>
                <a:ea typeface="Arial Unicode MS" pitchFamily="34" charset="-128"/>
                <a:cs typeface="Arial Unicode MS" pitchFamily="34" charset="-128"/>
              </a:rPr>
              <a:t>, Bangladesh</a:t>
            </a:r>
          </a:p>
          <a:p>
            <a:pPr marL="115888" indent="-115888" eaLnBrk="0" hangingPunct="0">
              <a:lnSpc>
                <a:spcPct val="90000"/>
              </a:lnSpc>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AEF </a:t>
            </a: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Vicoda</a:t>
            </a:r>
            <a:r>
              <a:rPr lang="en-US" sz="800" b="0" dirty="0">
                <a:solidFill>
                  <a:srgbClr val="002345"/>
                </a:solidFill>
                <a:latin typeface="Arial"/>
                <a:ea typeface="Arial Unicode MS" pitchFamily="34" charset="-128"/>
                <a:cs typeface="Arial Unicode MS" pitchFamily="34" charset="-128"/>
              </a:rPr>
              <a:t>, Nigeria</a:t>
            </a:r>
          </a:p>
          <a:p>
            <a:pPr marL="115888" indent="-115888" eaLnBrk="0" hangingPunct="0">
              <a:lnSpc>
                <a:spcPct val="90000"/>
              </a:lnSpc>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PT </a:t>
            </a: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Indaci</a:t>
            </a:r>
            <a:r>
              <a:rPr lang="en-US" sz="800" b="0" dirty="0">
                <a:solidFill>
                  <a:srgbClr val="002345"/>
                </a:solidFill>
                <a:latin typeface="Arial"/>
                <a:ea typeface="Arial Unicode MS" pitchFamily="34" charset="-128"/>
                <a:cs typeface="Arial Unicode MS" pitchFamily="34" charset="-128"/>
              </a:rPr>
              <a:t>, Indonesia</a:t>
            </a:r>
          </a:p>
          <a:p>
            <a:pPr marL="115888" indent="-115888" eaLnBrk="0" hangingPunct="0">
              <a:lnSpc>
                <a:spcPct val="90000"/>
              </a:lnSpc>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Crescent </a:t>
            </a:r>
            <a:r>
              <a:rPr kumimoji="0" lang="en-US" sz="800" b="0" i="0" u="none" strike="noStrike" kern="1200" cap="none" spc="0" normalizeH="0" baseline="0" noProof="0" dirty="0" err="1">
                <a:ln>
                  <a:noFill/>
                </a:ln>
                <a:solidFill>
                  <a:srgbClr val="002345"/>
                </a:solidFill>
                <a:effectLst/>
                <a:uLnTx/>
                <a:uFillTx/>
                <a:latin typeface="Arial"/>
                <a:ea typeface="Arial Unicode MS" pitchFamily="34" charset="-128"/>
                <a:cs typeface="Arial Unicode MS" pitchFamily="34" charset="-128"/>
              </a:rPr>
              <a:t>Bahuman</a:t>
            </a:r>
            <a:r>
              <a:rPr lang="en-US" sz="800" b="0" dirty="0">
                <a:solidFill>
                  <a:srgbClr val="002345"/>
                </a:solidFill>
                <a:latin typeface="Arial"/>
                <a:ea typeface="Arial Unicode MS" pitchFamily="34" charset="-128"/>
                <a:cs typeface="Arial Unicode MS" pitchFamily="34" charset="-128"/>
              </a:rPr>
              <a:t>, Pakistan</a:t>
            </a:r>
          </a:p>
          <a:p>
            <a:pPr marL="115888" indent="-115888" eaLnBrk="0" hangingPunct="0">
              <a:lnSpc>
                <a:spcPct val="90000"/>
              </a:lnSpc>
              <a:defRPr/>
            </a:pPr>
            <a:r>
              <a:rPr kumimoji="0" lang="en-US" sz="800" b="0" i="0" u="none" strike="noStrike" kern="1200" cap="none" spc="0" normalizeH="0" baseline="0" noProof="0" dirty="0">
                <a:ln>
                  <a:noFill/>
                </a:ln>
                <a:solidFill>
                  <a:srgbClr val="002345"/>
                </a:solidFill>
                <a:effectLst/>
                <a:uLnTx/>
                <a:uFillTx/>
                <a:latin typeface="Arial"/>
                <a:ea typeface="Arial Unicode MS" pitchFamily="34" charset="-128"/>
                <a:cs typeface="Arial Unicode MS" pitchFamily="34" charset="-128"/>
              </a:rPr>
              <a:t>NASCO</a:t>
            </a:r>
            <a:r>
              <a:rPr lang="en-US" sz="800" b="0" dirty="0">
                <a:solidFill>
                  <a:srgbClr val="002345"/>
                </a:solidFill>
                <a:latin typeface="Arial"/>
                <a:ea typeface="Arial Unicode MS" pitchFamily="34" charset="-128"/>
                <a:cs typeface="Arial Unicode MS" pitchFamily="34" charset="-128"/>
              </a:rPr>
              <a:t>, Turkey</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Arvind Mills, India</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RUPAFIL, Pakistan</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KDIC-Daemyung, Korea</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IPS(K)-</a:t>
            </a:r>
            <a:r>
              <a:rPr lang="en-US" sz="800" b="0" dirty="0" err="1">
                <a:solidFill>
                  <a:srgbClr val="002345"/>
                </a:solidFill>
                <a:latin typeface="Arial"/>
                <a:ea typeface="Arial Unicode MS" pitchFamily="34" charset="-128"/>
                <a:cs typeface="Arial Unicode MS" pitchFamily="34" charset="-128"/>
              </a:rPr>
              <a:t>Novaskins</a:t>
            </a:r>
            <a:r>
              <a:rPr lang="en-US" sz="800" b="0" dirty="0">
                <a:solidFill>
                  <a:srgbClr val="002345"/>
                </a:solidFill>
                <a:latin typeface="Arial"/>
                <a:ea typeface="Arial Unicode MS" pitchFamily="34" charset="-128"/>
                <a:cs typeface="Arial Unicode MS" pitchFamily="34" charset="-128"/>
              </a:rPr>
              <a:t>, Kenya</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TFB-CIAB, Thailand</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CEBRACTEX, Brazil</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AEF </a:t>
            </a:r>
            <a:r>
              <a:rPr lang="en-US" sz="800" b="0" dirty="0" err="1">
                <a:solidFill>
                  <a:srgbClr val="002345"/>
                </a:solidFill>
                <a:latin typeface="Arial"/>
                <a:ea typeface="Arial Unicode MS" pitchFamily="34" charset="-128"/>
                <a:cs typeface="Arial Unicode MS" pitchFamily="34" charset="-128"/>
              </a:rPr>
              <a:t>Growela</a:t>
            </a:r>
            <a:r>
              <a:rPr lang="en-US" sz="800" b="0" dirty="0">
                <a:solidFill>
                  <a:srgbClr val="002345"/>
                </a:solidFill>
                <a:latin typeface="Arial"/>
                <a:ea typeface="Arial Unicode MS" pitchFamily="34" charset="-128"/>
                <a:cs typeface="Arial Unicode MS" pitchFamily="34" charset="-128"/>
              </a:rPr>
              <a:t>, Cape Verde</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Ghim</a:t>
            </a:r>
            <a:r>
              <a:rPr lang="en-US" sz="800" b="0" dirty="0">
                <a:solidFill>
                  <a:srgbClr val="002345"/>
                </a:solidFill>
                <a:latin typeface="Arial"/>
                <a:ea typeface="Arial Unicode MS" pitchFamily="34" charset="-128"/>
                <a:cs typeface="Arial Unicode MS" pitchFamily="34" charset="-128"/>
              </a:rPr>
              <a:t> Li Fashion, Fiji</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SETAFIL, Morocco</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SCB-Thai Baroda, Thailand</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Sarah Textiles, Pakistan</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ROB-Guilford, Argentina</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Regent Knitwear, Pakistan</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BUB-</a:t>
            </a:r>
            <a:r>
              <a:rPr lang="en-US" sz="800" b="0" dirty="0" err="1">
                <a:solidFill>
                  <a:srgbClr val="002345"/>
                </a:solidFill>
                <a:latin typeface="Arial"/>
                <a:ea typeface="Arial Unicode MS" pitchFamily="34" charset="-128"/>
                <a:cs typeface="Arial Unicode MS" pitchFamily="34" charset="-128"/>
              </a:rPr>
              <a:t>Csini</a:t>
            </a:r>
            <a:r>
              <a:rPr lang="en-US" sz="800" b="0" dirty="0">
                <a:solidFill>
                  <a:srgbClr val="002345"/>
                </a:solidFill>
                <a:latin typeface="Arial"/>
                <a:ea typeface="Arial Unicode MS" pitchFamily="34" charset="-128"/>
                <a:cs typeface="Arial Unicode MS" pitchFamily="34" charset="-128"/>
              </a:rPr>
              <a:t>, Hungary</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Rupafab</a:t>
            </a:r>
            <a:r>
              <a:rPr lang="en-US" sz="800" b="0" dirty="0">
                <a:solidFill>
                  <a:srgbClr val="002345"/>
                </a:solidFill>
                <a:latin typeface="Arial"/>
                <a:ea typeface="Arial Unicode MS" pitchFamily="34" charset="-128"/>
                <a:cs typeface="Arial Unicode MS" pitchFamily="34" charset="-128"/>
              </a:rPr>
              <a:t>, Pakistan</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Dupont Suzhou, China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Derivados</a:t>
            </a:r>
            <a:r>
              <a:rPr lang="en-US" sz="800" b="0" dirty="0">
                <a:solidFill>
                  <a:srgbClr val="002345"/>
                </a:solidFill>
                <a:latin typeface="Arial"/>
                <a:ea typeface="Arial Unicode MS" pitchFamily="34" charset="-128"/>
                <a:cs typeface="Arial Unicode MS" pitchFamily="34" charset="-128"/>
              </a:rPr>
              <a:t>, Mexico</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BOA-Wing Fat, Thailand</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Mohib</a:t>
            </a:r>
            <a:r>
              <a:rPr lang="en-US" sz="800" b="0" dirty="0">
                <a:solidFill>
                  <a:srgbClr val="002345"/>
                </a:solidFill>
                <a:latin typeface="Arial"/>
                <a:ea typeface="Arial Unicode MS" pitchFamily="34" charset="-128"/>
                <a:cs typeface="Arial Unicode MS" pitchFamily="34" charset="-128"/>
              </a:rPr>
              <a:t>, Pakistan</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AEF Aura, Kenya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Liteksas</a:t>
            </a:r>
            <a:r>
              <a:rPr lang="en-US" sz="800" b="0" dirty="0">
                <a:solidFill>
                  <a:srgbClr val="002345"/>
                </a:solidFill>
                <a:latin typeface="Arial"/>
                <a:ea typeface="Arial Unicode MS" pitchFamily="34" charset="-128"/>
                <a:cs typeface="Arial Unicode MS" pitchFamily="34" charset="-128"/>
              </a:rPr>
              <a:t>, </a:t>
            </a:r>
            <a:r>
              <a:rPr lang="en-US" sz="800" b="0" dirty="0" err="1">
                <a:solidFill>
                  <a:srgbClr val="002345"/>
                </a:solidFill>
                <a:latin typeface="Arial"/>
                <a:ea typeface="Arial Unicode MS" pitchFamily="34" charset="-128"/>
                <a:cs typeface="Arial Unicode MS" pitchFamily="34" charset="-128"/>
              </a:rPr>
              <a:t>Lithania</a:t>
            </a:r>
            <a:endParaRPr lang="en-US" sz="800" b="0" dirty="0">
              <a:solidFill>
                <a:srgbClr val="002345"/>
              </a:solidFill>
              <a:latin typeface="Arial"/>
              <a:ea typeface="Arial Unicode MS" pitchFamily="34" charset="-128"/>
              <a:cs typeface="Arial Unicode MS" pitchFamily="34" charset="-128"/>
            </a:endParaRP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AEF Moshi </a:t>
            </a:r>
            <a:r>
              <a:rPr lang="en-US" sz="800" b="0" dirty="0" err="1">
                <a:solidFill>
                  <a:srgbClr val="002345"/>
                </a:solidFill>
                <a:latin typeface="Arial"/>
                <a:ea typeface="Arial Unicode MS" pitchFamily="34" charset="-128"/>
                <a:cs typeface="Arial Unicode MS" pitchFamily="34" charset="-128"/>
              </a:rPr>
              <a:t>Lthr</a:t>
            </a:r>
            <a:r>
              <a:rPr lang="en-US" sz="800" b="0" dirty="0">
                <a:solidFill>
                  <a:srgbClr val="002345"/>
                </a:solidFill>
                <a:latin typeface="Arial"/>
                <a:ea typeface="Arial Unicode MS" pitchFamily="34" charset="-128"/>
                <a:cs typeface="Arial Unicode MS" pitchFamily="34" charset="-128"/>
              </a:rPr>
              <a:t>, Tanzania</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AEF Tan Leather, Tanzania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Yalova</a:t>
            </a:r>
            <a:r>
              <a:rPr lang="en-US" sz="800" b="0" dirty="0">
                <a:solidFill>
                  <a:srgbClr val="002345"/>
                </a:solidFill>
                <a:latin typeface="Arial"/>
                <a:ea typeface="Arial Unicode MS" pitchFamily="34" charset="-128"/>
                <a:cs typeface="Arial Unicode MS" pitchFamily="34" charset="-128"/>
              </a:rPr>
              <a:t> Acrylic, Turkey</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Texicodi</a:t>
            </a:r>
            <a:r>
              <a:rPr lang="en-US" sz="800" b="0" dirty="0">
                <a:solidFill>
                  <a:srgbClr val="002345"/>
                </a:solidFill>
                <a:latin typeface="Arial"/>
                <a:ea typeface="Arial Unicode MS" pitchFamily="34" charset="-128"/>
                <a:cs typeface="Arial Unicode MS" pitchFamily="34" charset="-128"/>
              </a:rPr>
              <a:t>, Ivory Coast</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FTG, Ivory Coast</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Bradesco-</a:t>
            </a:r>
            <a:r>
              <a:rPr lang="en-US" sz="800" b="0" dirty="0" err="1">
                <a:solidFill>
                  <a:srgbClr val="002345"/>
                </a:solidFill>
                <a:latin typeface="Arial"/>
                <a:ea typeface="Arial Unicode MS" pitchFamily="34" charset="-128"/>
                <a:cs typeface="Arial Unicode MS" pitchFamily="34" charset="-128"/>
              </a:rPr>
              <a:t>Hering</a:t>
            </a:r>
            <a:r>
              <a:rPr lang="en-US" sz="800" b="0" dirty="0">
                <a:solidFill>
                  <a:srgbClr val="002345"/>
                </a:solidFill>
                <a:latin typeface="Arial"/>
                <a:ea typeface="Arial Unicode MS" pitchFamily="34" charset="-128"/>
                <a:cs typeface="Arial Unicode MS" pitchFamily="34" charset="-128"/>
              </a:rPr>
              <a:t>, Brazil</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AEF </a:t>
            </a:r>
            <a:r>
              <a:rPr lang="en-US" sz="800" b="0" dirty="0" err="1">
                <a:solidFill>
                  <a:srgbClr val="002345"/>
                </a:solidFill>
                <a:latin typeface="Arial"/>
                <a:ea typeface="Arial Unicode MS" pitchFamily="34" charset="-128"/>
                <a:cs typeface="Arial Unicode MS" pitchFamily="34" charset="-128"/>
              </a:rPr>
              <a:t>Notacam</a:t>
            </a:r>
            <a:r>
              <a:rPr lang="en-US" sz="800" b="0" dirty="0">
                <a:solidFill>
                  <a:srgbClr val="002345"/>
                </a:solidFill>
                <a:latin typeface="Arial"/>
                <a:ea typeface="Arial Unicode MS" pitchFamily="34" charset="-128"/>
                <a:cs typeface="Arial Unicode MS" pitchFamily="34" charset="-128"/>
              </a:rPr>
              <a:t>, Cameroon</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Teteks</a:t>
            </a:r>
            <a:r>
              <a:rPr lang="en-US" sz="800" b="0" dirty="0">
                <a:solidFill>
                  <a:srgbClr val="002345"/>
                </a:solidFill>
                <a:latin typeface="Arial"/>
                <a:ea typeface="Arial Unicode MS" pitchFamily="34" charset="-128"/>
                <a:cs typeface="Arial Unicode MS" pitchFamily="34" charset="-128"/>
              </a:rPr>
              <a:t>, North Macedonia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Coteminas</a:t>
            </a:r>
            <a:r>
              <a:rPr lang="en-US" sz="800" b="0" dirty="0">
                <a:solidFill>
                  <a:srgbClr val="002345"/>
                </a:solidFill>
                <a:latin typeface="Arial"/>
                <a:ea typeface="Arial Unicode MS" pitchFamily="34" charset="-128"/>
                <a:cs typeface="Arial Unicode MS" pitchFamily="34" charset="-128"/>
              </a:rPr>
              <a:t>, Brazil</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AEF Lowveld </a:t>
            </a:r>
            <a:r>
              <a:rPr lang="en-US" sz="800" b="0" dirty="0" err="1">
                <a:solidFill>
                  <a:srgbClr val="002345"/>
                </a:solidFill>
                <a:latin typeface="Arial"/>
                <a:ea typeface="Arial Unicode MS" pitchFamily="34" charset="-128"/>
                <a:cs typeface="Arial Unicode MS" pitchFamily="34" charset="-128"/>
              </a:rPr>
              <a:t>Lthr</a:t>
            </a:r>
            <a:r>
              <a:rPr lang="en-US" sz="800" b="0" dirty="0">
                <a:solidFill>
                  <a:srgbClr val="002345"/>
                </a:solidFill>
                <a:latin typeface="Arial"/>
                <a:ea typeface="Arial Unicode MS" pitchFamily="34" charset="-128"/>
                <a:cs typeface="Arial Unicode MS" pitchFamily="34" charset="-128"/>
              </a:rPr>
              <a:t>, Zimbabwe</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El-</a:t>
            </a:r>
            <a:r>
              <a:rPr lang="en-US" sz="800" b="0" dirty="0" err="1">
                <a:solidFill>
                  <a:srgbClr val="002345"/>
                </a:solidFill>
                <a:latin typeface="Arial"/>
                <a:ea typeface="Arial Unicode MS" pitchFamily="34" charset="-128"/>
                <a:cs typeface="Arial Unicode MS" pitchFamily="34" charset="-128"/>
              </a:rPr>
              <a:t>Zay</a:t>
            </a:r>
            <a:r>
              <a:rPr lang="en-US" sz="800" b="0" dirty="0">
                <a:solidFill>
                  <a:srgbClr val="002345"/>
                </a:solidFill>
                <a:latin typeface="Arial"/>
                <a:ea typeface="Arial Unicode MS" pitchFamily="34" charset="-128"/>
                <a:cs typeface="Arial Unicode MS" pitchFamily="34" charset="-128"/>
              </a:rPr>
              <a:t>, Jordan</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SEF G&amp;M Leather, Mongolia</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AEF </a:t>
            </a:r>
            <a:r>
              <a:rPr lang="en-US" sz="800" b="0" dirty="0" err="1">
                <a:solidFill>
                  <a:srgbClr val="002345"/>
                </a:solidFill>
                <a:latin typeface="Arial"/>
                <a:ea typeface="Arial Unicode MS" pitchFamily="34" charset="-128"/>
                <a:cs typeface="Arial Unicode MS" pitchFamily="34" charset="-128"/>
              </a:rPr>
              <a:t>Isfar</a:t>
            </a:r>
            <a:r>
              <a:rPr lang="en-US" sz="800" b="0" dirty="0">
                <a:solidFill>
                  <a:srgbClr val="002345"/>
                </a:solidFill>
                <a:latin typeface="Arial"/>
                <a:ea typeface="Arial Unicode MS" pitchFamily="34" charset="-128"/>
                <a:cs typeface="Arial Unicode MS" pitchFamily="34" charset="-128"/>
              </a:rPr>
              <a:t> Ltd., Zimbabwe</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AEF </a:t>
            </a:r>
            <a:r>
              <a:rPr lang="en-US" sz="800" b="0" dirty="0" err="1">
                <a:solidFill>
                  <a:srgbClr val="002345"/>
                </a:solidFill>
                <a:latin typeface="Arial"/>
                <a:ea typeface="Arial Unicode MS" pitchFamily="34" charset="-128"/>
                <a:cs typeface="Arial Unicode MS" pitchFamily="34" charset="-128"/>
              </a:rPr>
              <a:t>Deras</a:t>
            </a:r>
            <a:r>
              <a:rPr lang="en-US" sz="800" b="0" dirty="0">
                <a:solidFill>
                  <a:srgbClr val="002345"/>
                </a:solidFill>
                <a:latin typeface="Arial"/>
                <a:ea typeface="Arial Unicode MS" pitchFamily="34" charset="-128"/>
                <a:cs typeface="Arial Unicode MS" pitchFamily="34" charset="-128"/>
              </a:rPr>
              <a:t> Ltd., Kenya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Coteminas</a:t>
            </a:r>
            <a:r>
              <a:rPr lang="en-US" sz="800" b="0" dirty="0">
                <a:solidFill>
                  <a:srgbClr val="002345"/>
                </a:solidFill>
                <a:latin typeface="Arial"/>
                <a:ea typeface="Arial Unicode MS" pitchFamily="34" charset="-128"/>
                <a:cs typeface="Arial Unicode MS" pitchFamily="34" charset="-128"/>
              </a:rPr>
              <a:t>, Brazil</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Soktas</a:t>
            </a:r>
            <a:r>
              <a:rPr lang="en-US" sz="800" b="0" dirty="0">
                <a:solidFill>
                  <a:srgbClr val="002345"/>
                </a:solidFill>
                <a:latin typeface="Arial"/>
                <a:ea typeface="Arial Unicode MS" pitchFamily="34" charset="-128"/>
                <a:cs typeface="Arial Unicode MS" pitchFamily="34" charset="-128"/>
              </a:rPr>
              <a:t>, Turkey</a:t>
            </a:r>
          </a:p>
          <a:p>
            <a:pPr marL="115888" marR="0" lvl="0" indent="-115888" algn="l" defTabSz="914400" rtl="0" eaLnBrk="0" fontAlgn="base" latinLnBrk="0" hangingPunct="0">
              <a:lnSpc>
                <a:spcPct val="90000"/>
              </a:lnSpc>
              <a:spcBef>
                <a:spcPct val="0"/>
              </a:spcBef>
              <a:spcAft>
                <a:spcPct val="0"/>
              </a:spcAft>
              <a:buClrTx/>
              <a:buSzTx/>
              <a:buFontTx/>
              <a:buNone/>
              <a:tabLst/>
              <a:defRPr/>
            </a:pPr>
            <a:endParaRPr lang="en-US" sz="800" b="0" dirty="0">
              <a:solidFill>
                <a:srgbClr val="002345"/>
              </a:solidFill>
              <a:latin typeface="Arial"/>
              <a:ea typeface="Arial Unicode MS" pitchFamily="34" charset="-128"/>
              <a:cs typeface="Arial Unicode MS" pitchFamily="34" charset="-128"/>
            </a:endParaRPr>
          </a:p>
        </p:txBody>
      </p:sp>
      <p:sp>
        <p:nvSpPr>
          <p:cNvPr id="139" name="Rectangle 11">
            <a:extLst>
              <a:ext uri="{FF2B5EF4-FFF2-40B4-BE49-F238E27FC236}">
                <a16:creationId xmlns:a16="http://schemas.microsoft.com/office/drawing/2014/main" id="{210FED77-4EDD-4433-92DE-D40E8ECEDCF2}"/>
              </a:ext>
            </a:extLst>
          </p:cNvPr>
          <p:cNvSpPr>
            <a:spLocks noChangeArrowheads="1"/>
          </p:cNvSpPr>
          <p:nvPr/>
        </p:nvSpPr>
        <p:spPr bwMode="auto">
          <a:xfrm>
            <a:off x="8921125" y="1370076"/>
            <a:ext cx="2871975" cy="3442410"/>
          </a:xfrm>
          <a:prstGeom prst="rect">
            <a:avLst/>
          </a:prstGeom>
          <a:noFill/>
          <a:ln w="9525">
            <a:noFill/>
            <a:miter lim="800000"/>
            <a:headEnd/>
            <a:tailEnd/>
          </a:ln>
        </p:spPr>
        <p:txBody>
          <a:bodyPr/>
          <a:lstStyle/>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Zhen Jing, China</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SEF SENTA, Senegal</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Settavex</a:t>
            </a:r>
            <a:r>
              <a:rPr lang="en-US" sz="800" b="0" dirty="0">
                <a:solidFill>
                  <a:srgbClr val="002345"/>
                </a:solidFill>
                <a:latin typeface="Arial"/>
                <a:ea typeface="Arial Unicode MS" pitchFamily="34" charset="-128"/>
                <a:cs typeface="Arial Unicode MS" pitchFamily="34" charset="-128"/>
              </a:rPr>
              <a:t>, Morocco</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Wembley, Brazil</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Dauteks</a:t>
            </a:r>
            <a:r>
              <a:rPr lang="en-US" sz="800" b="0" dirty="0">
                <a:solidFill>
                  <a:srgbClr val="002345"/>
                </a:solidFill>
                <a:latin typeface="Arial"/>
                <a:ea typeface="Arial Unicode MS" pitchFamily="34" charset="-128"/>
                <a:cs typeface="Arial Unicode MS" pitchFamily="34" charset="-128"/>
              </a:rPr>
              <a:t>, Latvia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Vulcabras</a:t>
            </a:r>
            <a:r>
              <a:rPr lang="en-US" sz="800" b="0" dirty="0">
                <a:solidFill>
                  <a:srgbClr val="002345"/>
                </a:solidFill>
                <a:latin typeface="Arial"/>
                <a:ea typeface="Arial Unicode MS" pitchFamily="34" charset="-128"/>
                <a:cs typeface="Arial Unicode MS" pitchFamily="34" charset="-128"/>
              </a:rPr>
              <a:t>, Brazil</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MFL Vinh Phat, Vietnam</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AEF </a:t>
            </a:r>
            <a:r>
              <a:rPr lang="en-US" sz="800" b="0" dirty="0" err="1">
                <a:solidFill>
                  <a:srgbClr val="002345"/>
                </a:solidFill>
                <a:latin typeface="Arial"/>
                <a:ea typeface="Arial Unicode MS" pitchFamily="34" charset="-128"/>
                <a:cs typeface="Arial Unicode MS" pitchFamily="34" charset="-128"/>
              </a:rPr>
              <a:t>Deraswiss</a:t>
            </a:r>
            <a:r>
              <a:rPr lang="en-US" sz="800" b="0" dirty="0">
                <a:solidFill>
                  <a:srgbClr val="002345"/>
                </a:solidFill>
                <a:latin typeface="Arial"/>
                <a:ea typeface="Arial Unicode MS" pitchFamily="34" charset="-128"/>
                <a:cs typeface="Arial Unicode MS" pitchFamily="34" charset="-128"/>
              </a:rPr>
              <a:t>, Zimbabwe</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Gumussuyu</a:t>
            </a:r>
            <a:r>
              <a:rPr lang="en-US" sz="800" b="0" dirty="0">
                <a:solidFill>
                  <a:srgbClr val="002345"/>
                </a:solidFill>
                <a:latin typeface="Arial"/>
                <a:ea typeface="Arial Unicode MS" pitchFamily="34" charset="-128"/>
                <a:cs typeface="Arial Unicode MS" pitchFamily="34" charset="-128"/>
              </a:rPr>
              <a:t> </a:t>
            </a:r>
            <a:r>
              <a:rPr lang="en-US" sz="800" b="0" dirty="0" err="1">
                <a:solidFill>
                  <a:srgbClr val="002345"/>
                </a:solidFill>
                <a:latin typeface="Arial"/>
                <a:ea typeface="Arial Unicode MS" pitchFamily="34" charset="-128"/>
                <a:cs typeface="Arial Unicode MS" pitchFamily="34" charset="-128"/>
              </a:rPr>
              <a:t>Kap</a:t>
            </a:r>
            <a:r>
              <a:rPr lang="en-US" sz="800" b="0" dirty="0">
                <a:solidFill>
                  <a:srgbClr val="002345"/>
                </a:solidFill>
                <a:latin typeface="Arial"/>
                <a:ea typeface="Arial Unicode MS" pitchFamily="34" charset="-128"/>
                <a:cs typeface="Arial Unicode MS" pitchFamily="34" charset="-128"/>
              </a:rPr>
              <a:t>, Turkey</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AEF Global </a:t>
            </a:r>
            <a:r>
              <a:rPr lang="en-US" sz="800" b="0" dirty="0" err="1">
                <a:solidFill>
                  <a:srgbClr val="002345"/>
                </a:solidFill>
                <a:latin typeface="Arial"/>
                <a:ea typeface="Arial Unicode MS" pitchFamily="34" charset="-128"/>
                <a:cs typeface="Arial Unicode MS" pitchFamily="34" charset="-128"/>
              </a:rPr>
              <a:t>Fabri</a:t>
            </a:r>
            <a:r>
              <a:rPr lang="en-US" sz="800" b="0" dirty="0">
                <a:solidFill>
                  <a:srgbClr val="002345"/>
                </a:solidFill>
                <a:latin typeface="Arial"/>
                <a:ea typeface="Arial Unicode MS" pitchFamily="34" charset="-128"/>
                <a:cs typeface="Arial Unicode MS" pitchFamily="34" charset="-128"/>
              </a:rPr>
              <a:t>, Nigeria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Krenholm</a:t>
            </a:r>
            <a:r>
              <a:rPr lang="en-US" sz="800" b="0" dirty="0">
                <a:solidFill>
                  <a:srgbClr val="002345"/>
                </a:solidFill>
                <a:latin typeface="Arial"/>
                <a:ea typeface="Arial Unicode MS" pitchFamily="34" charset="-128"/>
                <a:cs typeface="Arial Unicode MS" pitchFamily="34" charset="-128"/>
              </a:rPr>
              <a:t>, Estonia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Kordsa</a:t>
            </a:r>
            <a:r>
              <a:rPr lang="en-US" sz="800" b="0" dirty="0">
                <a:solidFill>
                  <a:srgbClr val="002345"/>
                </a:solidFill>
                <a:latin typeface="Arial"/>
                <a:ea typeface="Arial Unicode MS" pitchFamily="34" charset="-128"/>
                <a:cs typeface="Arial Unicode MS" pitchFamily="34" charset="-128"/>
              </a:rPr>
              <a:t>, Turkey</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Drobe</a:t>
            </a:r>
            <a:r>
              <a:rPr lang="en-US" sz="800" b="0" dirty="0">
                <a:solidFill>
                  <a:srgbClr val="002345"/>
                </a:solidFill>
                <a:latin typeface="Arial"/>
                <a:ea typeface="Arial Unicode MS" pitchFamily="34" charset="-128"/>
                <a:cs typeface="Arial Unicode MS" pitchFamily="34" charset="-128"/>
              </a:rPr>
              <a:t> Wool, Lithuania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Ciluluk</a:t>
            </a:r>
            <a:r>
              <a:rPr lang="en-US" sz="800" b="0" dirty="0">
                <a:solidFill>
                  <a:srgbClr val="002345"/>
                </a:solidFill>
                <a:latin typeface="Arial"/>
                <a:ea typeface="Arial Unicode MS" pitchFamily="34" charset="-128"/>
                <a:cs typeface="Arial Unicode MS" pitchFamily="34" charset="-128"/>
              </a:rPr>
              <a:t> Village, Indonesia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Sunson</a:t>
            </a:r>
            <a:r>
              <a:rPr lang="en-US" sz="800" b="0" dirty="0">
                <a:solidFill>
                  <a:srgbClr val="002345"/>
                </a:solidFill>
                <a:latin typeface="Arial"/>
                <a:ea typeface="Arial Unicode MS" pitchFamily="34" charset="-128"/>
                <a:cs typeface="Arial Unicode MS" pitchFamily="34" charset="-128"/>
              </a:rPr>
              <a:t>, Indonesia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Boscan</a:t>
            </a:r>
            <a:r>
              <a:rPr lang="en-US" sz="800" b="0" dirty="0">
                <a:solidFill>
                  <a:srgbClr val="002345"/>
                </a:solidFill>
                <a:latin typeface="Arial"/>
                <a:ea typeface="Arial Unicode MS" pitchFamily="34" charset="-128"/>
                <a:cs typeface="Arial Unicode MS" pitchFamily="34" charset="-128"/>
              </a:rPr>
              <a:t> Jordan, Jordan</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Giavoni</a:t>
            </a:r>
            <a:r>
              <a:rPr lang="en-US" sz="800" b="0" dirty="0">
                <a:solidFill>
                  <a:srgbClr val="002345"/>
                </a:solidFill>
                <a:latin typeface="Arial"/>
                <a:ea typeface="Arial Unicode MS" pitchFamily="34" charset="-128"/>
                <a:cs typeface="Arial Unicode MS" pitchFamily="34" charset="-128"/>
              </a:rPr>
              <a:t>, Tajikistan</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Cottonline</a:t>
            </a:r>
            <a:r>
              <a:rPr lang="en-US" sz="800" b="0" dirty="0">
                <a:solidFill>
                  <a:srgbClr val="002345"/>
                </a:solidFill>
                <a:latin typeface="Arial"/>
                <a:ea typeface="Arial Unicode MS" pitchFamily="34" charset="-128"/>
                <a:cs typeface="Arial Unicode MS" pitchFamily="34" charset="-128"/>
              </a:rPr>
              <a:t>, Madagascar</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Alok, India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Babei</a:t>
            </a:r>
            <a:r>
              <a:rPr lang="en-US" sz="800" b="0" dirty="0">
                <a:solidFill>
                  <a:srgbClr val="002345"/>
                </a:solidFill>
                <a:latin typeface="Arial"/>
                <a:ea typeface="Arial Unicode MS" pitchFamily="34" charset="-128"/>
                <a:cs typeface="Arial Unicode MS" pitchFamily="34" charset="-128"/>
              </a:rPr>
              <a:t>, China</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Grupo M, Dominican Republic</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SRF India Limited, India</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Dewan Salman, Pakistan</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Babei</a:t>
            </a:r>
            <a:r>
              <a:rPr lang="en-US" sz="800" b="0" dirty="0">
                <a:solidFill>
                  <a:srgbClr val="002345"/>
                </a:solidFill>
                <a:latin typeface="Arial"/>
                <a:ea typeface="Arial Unicode MS" pitchFamily="34" charset="-128"/>
                <a:cs typeface="Arial Unicode MS" pitchFamily="34" charset="-128"/>
              </a:rPr>
              <a:t> Necktie, China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Unitim</a:t>
            </a:r>
            <a:r>
              <a:rPr lang="en-US" sz="800" b="0" dirty="0">
                <a:solidFill>
                  <a:srgbClr val="002345"/>
                </a:solidFill>
                <a:latin typeface="Arial"/>
                <a:ea typeface="Arial Unicode MS" pitchFamily="34" charset="-128"/>
                <a:cs typeface="Arial Unicode MS" pitchFamily="34" charset="-128"/>
              </a:rPr>
              <a:t>, Turkey</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Kucukcalik</a:t>
            </a:r>
            <a:r>
              <a:rPr lang="en-US" sz="800" b="0" dirty="0">
                <a:solidFill>
                  <a:srgbClr val="002345"/>
                </a:solidFill>
                <a:latin typeface="Arial"/>
                <a:ea typeface="Arial Unicode MS" pitchFamily="34" charset="-128"/>
                <a:cs typeface="Arial Unicode MS" pitchFamily="34" charset="-128"/>
              </a:rPr>
              <a:t>, Turkey</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Atateks</a:t>
            </a:r>
            <a:r>
              <a:rPr lang="en-US" sz="800" b="0" dirty="0">
                <a:solidFill>
                  <a:srgbClr val="002345"/>
                </a:solidFill>
                <a:latin typeface="Arial"/>
                <a:ea typeface="Arial Unicode MS" pitchFamily="34" charset="-128"/>
                <a:cs typeface="Arial Unicode MS" pitchFamily="34" charset="-128"/>
              </a:rPr>
              <a:t>, Turkey</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Nile Suez, Egypt</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Encorpar</a:t>
            </a:r>
            <a:r>
              <a:rPr lang="en-US" sz="800" b="0" dirty="0">
                <a:solidFill>
                  <a:srgbClr val="002345"/>
                </a:solidFill>
                <a:latin typeface="Arial"/>
                <a:ea typeface="Arial Unicode MS" pitchFamily="34" charset="-128"/>
                <a:cs typeface="Arial Unicode MS" pitchFamily="34" charset="-128"/>
              </a:rPr>
              <a:t>, Brazil</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Willbes</a:t>
            </a:r>
            <a:r>
              <a:rPr lang="en-US" sz="800" b="0" dirty="0">
                <a:solidFill>
                  <a:srgbClr val="002345"/>
                </a:solidFill>
                <a:latin typeface="Arial"/>
                <a:ea typeface="Arial Unicode MS" pitchFamily="34" charset="-128"/>
                <a:cs typeface="Arial Unicode MS" pitchFamily="34" charset="-128"/>
              </a:rPr>
              <a:t> Haiti, Haiti</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Color City, </a:t>
            </a:r>
            <a:r>
              <a:rPr lang="en-US" sz="800" b="0" dirty="0" err="1">
                <a:solidFill>
                  <a:srgbClr val="002345"/>
                </a:solidFill>
                <a:latin typeface="Arial"/>
                <a:ea typeface="Arial Unicode MS" pitchFamily="34" charset="-128"/>
                <a:cs typeface="Arial Unicode MS" pitchFamily="34" charset="-128"/>
              </a:rPr>
              <a:t>Bangaldesh</a:t>
            </a:r>
            <a:endParaRPr lang="en-US" sz="800" b="0" dirty="0">
              <a:solidFill>
                <a:srgbClr val="002345"/>
              </a:solidFill>
              <a:latin typeface="Arial"/>
              <a:ea typeface="Arial Unicode MS" pitchFamily="34" charset="-128"/>
              <a:cs typeface="Arial Unicode MS" pitchFamily="34" charset="-128"/>
            </a:endParaRP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Ananta Apparels, Bangladesh</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Sanko </a:t>
            </a:r>
            <a:r>
              <a:rPr lang="en-US" sz="800" b="0" dirty="0" err="1">
                <a:solidFill>
                  <a:srgbClr val="002345"/>
                </a:solidFill>
                <a:latin typeface="Arial"/>
                <a:ea typeface="Arial Unicode MS" pitchFamily="34" charset="-128"/>
                <a:cs typeface="Arial Unicode MS" pitchFamily="34" charset="-128"/>
              </a:rPr>
              <a:t>Tekstil</a:t>
            </a:r>
            <a:r>
              <a:rPr lang="en-US" sz="800" b="0" dirty="0">
                <a:solidFill>
                  <a:srgbClr val="002345"/>
                </a:solidFill>
                <a:latin typeface="Arial"/>
                <a:ea typeface="Arial Unicode MS" pitchFamily="34" charset="-128"/>
                <a:cs typeface="Arial Unicode MS" pitchFamily="34" charset="-128"/>
              </a:rPr>
              <a:t>, Turkey</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Flexituff</a:t>
            </a:r>
            <a:r>
              <a:rPr lang="en-US" sz="800" b="0" dirty="0">
                <a:solidFill>
                  <a:srgbClr val="002345"/>
                </a:solidFill>
                <a:latin typeface="Arial"/>
                <a:ea typeface="Arial Unicode MS" pitchFamily="34" charset="-128"/>
                <a:cs typeface="Arial Unicode MS" pitchFamily="34" charset="-128"/>
              </a:rPr>
              <a:t>, India</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ALDO Group HQ, World</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EKWL, Bangladesh</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Hansae</a:t>
            </a:r>
            <a:r>
              <a:rPr lang="en-US" sz="800" b="0" dirty="0">
                <a:solidFill>
                  <a:srgbClr val="002345"/>
                </a:solidFill>
                <a:latin typeface="Arial"/>
                <a:ea typeface="Arial Unicode MS" pitchFamily="34" charset="-128"/>
                <a:cs typeface="Arial Unicode MS" pitchFamily="34" charset="-128"/>
              </a:rPr>
              <a:t> Haiti, Haiti</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Esquire Knit, Bangladesh</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Classic Fashion, Jordan</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Under </a:t>
            </a:r>
            <a:r>
              <a:rPr lang="en-US" sz="800" b="0" dirty="0" err="1">
                <a:solidFill>
                  <a:srgbClr val="002345"/>
                </a:solidFill>
                <a:latin typeface="Arial"/>
                <a:ea typeface="Arial Unicode MS" pitchFamily="34" charset="-128"/>
                <a:cs typeface="Arial Unicode MS" pitchFamily="34" charset="-128"/>
              </a:rPr>
              <a:t>Armour</a:t>
            </a:r>
            <a:r>
              <a:rPr lang="en-US" sz="800" b="0" dirty="0">
                <a:solidFill>
                  <a:srgbClr val="002345"/>
                </a:solidFill>
                <a:latin typeface="Arial"/>
                <a:ea typeface="Arial Unicode MS" pitchFamily="34" charset="-128"/>
                <a:cs typeface="Arial Unicode MS" pitchFamily="34" charset="-128"/>
              </a:rPr>
              <a:t>, World</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MAS Capital, Sri Lanka</a:t>
            </a:r>
          </a:p>
          <a:p>
            <a:pPr marL="115888" indent="-115888" eaLnBrk="0" hangingPunct="0">
              <a:lnSpc>
                <a:spcPct val="90000"/>
              </a:lnSpc>
              <a:defRPr/>
            </a:pPr>
            <a:r>
              <a:rPr lang="en-US" sz="800" b="0" dirty="0" err="1">
                <a:solidFill>
                  <a:srgbClr val="002345"/>
                </a:solidFill>
                <a:latin typeface="Arial"/>
                <a:ea typeface="Arial Unicode MS" pitchFamily="34" charset="-128"/>
                <a:cs typeface="Arial Unicode MS" pitchFamily="34" charset="-128"/>
              </a:rPr>
              <a:t>Brandix</a:t>
            </a:r>
            <a:r>
              <a:rPr lang="en-US" sz="800" b="0" dirty="0">
                <a:solidFill>
                  <a:srgbClr val="002345"/>
                </a:solidFill>
                <a:latin typeface="Arial"/>
                <a:ea typeface="Arial Unicode MS" pitchFamily="34" charset="-128"/>
                <a:cs typeface="Arial Unicode MS" pitchFamily="34" charset="-128"/>
              </a:rPr>
              <a:t>, Sri Lanka</a:t>
            </a:r>
          </a:p>
          <a:p>
            <a:pPr marL="115888" indent="-115888" eaLnBrk="0" hangingPunct="0">
              <a:lnSpc>
                <a:spcPct val="90000"/>
              </a:lnSpc>
              <a:defRPr/>
            </a:pPr>
            <a:r>
              <a:rPr lang="en-US" sz="800" b="0" dirty="0">
                <a:solidFill>
                  <a:srgbClr val="002345"/>
                </a:solidFill>
                <a:latin typeface="Arial"/>
                <a:ea typeface="Arial Unicode MS" pitchFamily="34" charset="-128"/>
                <a:cs typeface="Arial Unicode MS" pitchFamily="34" charset="-128"/>
              </a:rPr>
              <a:t>Wolverine Worldwide, World</a:t>
            </a:r>
          </a:p>
          <a:p>
            <a:pPr marL="115888" indent="-115888" eaLnBrk="0" hangingPunct="0">
              <a:lnSpc>
                <a:spcPct val="90000"/>
              </a:lnSpc>
              <a:defRPr/>
            </a:pPr>
            <a:endParaRPr lang="en-US" sz="800" b="0" dirty="0">
              <a:solidFill>
                <a:srgbClr val="002345"/>
              </a:solidFill>
              <a:latin typeface="Arial"/>
              <a:ea typeface="Arial Unicode MS" pitchFamily="34" charset="-128"/>
              <a:cs typeface="Arial Unicode MS" pitchFamily="34" charset="-128"/>
            </a:endParaRPr>
          </a:p>
        </p:txBody>
      </p:sp>
      <p:sp>
        <p:nvSpPr>
          <p:cNvPr id="141" name="Rectangle 140">
            <a:extLst>
              <a:ext uri="{FF2B5EF4-FFF2-40B4-BE49-F238E27FC236}">
                <a16:creationId xmlns:a16="http://schemas.microsoft.com/office/drawing/2014/main" id="{52CF6EE2-4322-4C0C-B9F8-29018E4DD2F7}"/>
              </a:ext>
            </a:extLst>
          </p:cNvPr>
          <p:cNvSpPr>
            <a:spLocks noChangeArrowheads="1"/>
          </p:cNvSpPr>
          <p:nvPr/>
        </p:nvSpPr>
        <p:spPr bwMode="auto">
          <a:xfrm>
            <a:off x="228994" y="1346982"/>
            <a:ext cx="11640312" cy="45719"/>
          </a:xfrm>
          <a:prstGeom prst="rect">
            <a:avLst/>
          </a:prstGeom>
          <a:solidFill>
            <a:srgbClr val="129AEF"/>
          </a:solidFill>
          <a:ln>
            <a:noFill/>
          </a:ln>
        </p:spPr>
        <p:txBody>
          <a:bodyPr/>
          <a:lstStyle/>
          <a:p>
            <a:pPr marL="115888" marR="0" lvl="0" indent="-115888" algn="l" defTabSz="914400" rtl="0" eaLnBrk="1" fontAlgn="base" latinLnBrk="0" hangingPunct="1">
              <a:lnSpc>
                <a:spcPct val="100000"/>
              </a:lnSpc>
              <a:spcBef>
                <a:spcPct val="50000"/>
              </a:spcBef>
              <a:spcAft>
                <a:spcPct val="0"/>
              </a:spcAft>
              <a:buClrTx/>
              <a:buSzTx/>
              <a:buFontTx/>
              <a:buChar char="•"/>
              <a:tabLst/>
              <a:defRPr/>
            </a:pPr>
            <a:endParaRPr kumimoji="0" lang="en-US" sz="1300" b="0" i="0" u="none" strike="noStrike" kern="1200" cap="none" spc="0" normalizeH="0" baseline="0" noProof="0">
              <a:ln>
                <a:noFill/>
              </a:ln>
              <a:solidFill>
                <a:prstClr val="white"/>
              </a:solidFill>
              <a:effectLst/>
              <a:uLnTx/>
              <a:uFillTx/>
              <a:latin typeface="Calibri Light" panose="020F0302020204030204" pitchFamily="34" charset="0"/>
              <a:ea typeface="ＭＳ Ｐゴシック" charset="0"/>
              <a:cs typeface="Calibri Light" panose="020F0302020204030204" pitchFamily="34" charset="0"/>
            </a:endParaRPr>
          </a:p>
        </p:txBody>
      </p:sp>
      <p:sp>
        <p:nvSpPr>
          <p:cNvPr id="3" name="Title 1">
            <a:extLst>
              <a:ext uri="{FF2B5EF4-FFF2-40B4-BE49-F238E27FC236}">
                <a16:creationId xmlns:a16="http://schemas.microsoft.com/office/drawing/2014/main" id="{0EAA9E77-9D0A-2525-A731-A5D7C3119536}"/>
              </a:ext>
            </a:extLst>
          </p:cNvPr>
          <p:cNvSpPr txBox="1">
            <a:spLocks/>
          </p:cNvSpPr>
          <p:nvPr/>
        </p:nvSpPr>
        <p:spPr>
          <a:xfrm>
            <a:off x="355435" y="140020"/>
            <a:ext cx="10039584" cy="628377"/>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solidFill>
                  <a:srgbClr val="03336D"/>
                </a:solidFill>
                <a:latin typeface="Arial" panose="020B0604020202020204" pitchFamily="34" charset="0"/>
                <a:cs typeface="Arial" panose="020B0604020202020204" pitchFamily="34" charset="0"/>
              </a:rPr>
              <a:t>IFC has supported a diverse range of private companies in the textiles and apparel sector globally and in Africa</a:t>
            </a:r>
          </a:p>
          <a:p>
            <a:endParaRPr lang="en-US" sz="2200" b="1" dirty="0">
              <a:solidFill>
                <a:srgbClr val="03336D"/>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461D8B7-B418-9A37-028E-1AA52037B70B}"/>
              </a:ext>
            </a:extLst>
          </p:cNvPr>
          <p:cNvSpPr txBox="1"/>
          <p:nvPr/>
        </p:nvSpPr>
        <p:spPr>
          <a:xfrm>
            <a:off x="260855" y="728659"/>
            <a:ext cx="11206909" cy="335756"/>
          </a:xfrm>
          <a:prstGeom prst="rect">
            <a:avLst/>
          </a:prstGeom>
          <a:noFill/>
        </p:spPr>
        <p:txBody>
          <a:bodyPr wrap="square">
            <a:spAutoFit/>
          </a:bodyPr>
          <a:lstStyle/>
          <a:p>
            <a:r>
              <a:rPr lang="en-US" i="1" dirty="0">
                <a:solidFill>
                  <a:srgbClr val="7F7F7F"/>
                </a:solidFill>
                <a:latin typeface="Arial" panose="020B0604020202020204" pitchFamily="34" charset="0"/>
                <a:cs typeface="Arial" panose="020B0604020202020204" pitchFamily="34" charset="0"/>
              </a:rPr>
              <a:t>Global clients in the textiles and apparel sector</a:t>
            </a:r>
          </a:p>
        </p:txBody>
      </p:sp>
      <p:sp>
        <p:nvSpPr>
          <p:cNvPr id="2" name="Slide Number Placeholder 3">
            <a:extLst>
              <a:ext uri="{FF2B5EF4-FFF2-40B4-BE49-F238E27FC236}">
                <a16:creationId xmlns:a16="http://schemas.microsoft.com/office/drawing/2014/main" id="{524E2581-DFA5-9D0F-7F93-B0E24B459A17}"/>
              </a:ext>
            </a:extLst>
          </p:cNvPr>
          <p:cNvSpPr txBox="1">
            <a:spLocks/>
          </p:cNvSpPr>
          <p:nvPr/>
        </p:nvSpPr>
        <p:spPr>
          <a:xfrm>
            <a:off x="238773" y="6492875"/>
            <a:ext cx="365760" cy="36576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782E16-99D3-D743-B442-BEC2B47D5716}" type="slidenum">
              <a:rPr lang="en-US" sz="1100" smtClean="0">
                <a:solidFill>
                  <a:srgbClr val="7E7E7E"/>
                </a:solidFill>
                <a:latin typeface="Calibri Light" panose="020F0302020204030204" pitchFamily="34" charset="0"/>
                <a:cs typeface="Calibri Light" panose="020F0302020204030204" pitchFamily="34" charset="0"/>
              </a:rPr>
              <a:pPr>
                <a:defRPr/>
              </a:pPr>
              <a:t>13</a:t>
            </a:fld>
            <a:endParaRPr lang="en-US" sz="1100" dirty="0">
              <a:solidFill>
                <a:srgbClr val="7E7E7E"/>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52479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een globe with arrows around it&#10;&#10;Description automatically generated">
            <a:extLst>
              <a:ext uri="{FF2B5EF4-FFF2-40B4-BE49-F238E27FC236}">
                <a16:creationId xmlns:a16="http://schemas.microsoft.com/office/drawing/2014/main" id="{505F7867-B9BB-277F-3CEF-31875906AA0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09649" y="981074"/>
            <a:ext cx="4419601" cy="4165069"/>
          </a:xfrm>
          <a:prstGeom prst="rect">
            <a:avLst/>
          </a:prstGeom>
        </p:spPr>
      </p:pic>
      <p:sp>
        <p:nvSpPr>
          <p:cNvPr id="11" name="TextBox 10">
            <a:extLst>
              <a:ext uri="{FF2B5EF4-FFF2-40B4-BE49-F238E27FC236}">
                <a16:creationId xmlns:a16="http://schemas.microsoft.com/office/drawing/2014/main" id="{9459C618-B8E4-D365-ED2A-FF310CEA12ED}"/>
              </a:ext>
            </a:extLst>
          </p:cNvPr>
          <p:cNvSpPr txBox="1"/>
          <p:nvPr/>
        </p:nvSpPr>
        <p:spPr>
          <a:xfrm>
            <a:off x="5429250" y="2258110"/>
            <a:ext cx="6562725" cy="1754326"/>
          </a:xfrm>
          <a:prstGeom prst="rect">
            <a:avLst/>
          </a:prstGeom>
          <a:noFill/>
        </p:spPr>
        <p:txBody>
          <a:bodyPr wrap="square">
            <a:spAutoFit/>
          </a:bodyPr>
          <a:lstStyle/>
          <a:p>
            <a:pPr algn="ctr">
              <a:buClr>
                <a:schemeClr val="bg1"/>
              </a:buClr>
              <a:buSzPct val="100000"/>
            </a:pPr>
            <a:r>
              <a:rPr lang="en-US" sz="3600" b="1" dirty="0"/>
              <a:t>IFC’S EXPERIENCE / FOCUS IN SUSTAINABILITY AND CLIMATE </a:t>
            </a:r>
          </a:p>
        </p:txBody>
      </p:sp>
    </p:spTree>
    <p:extLst>
      <p:ext uri="{BB962C8B-B14F-4D97-AF65-F5344CB8AC3E}">
        <p14:creationId xmlns:p14="http://schemas.microsoft.com/office/powerpoint/2010/main" val="2178233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5903E2-6610-6BF5-BD87-AE57327A0C95}"/>
              </a:ext>
            </a:extLst>
          </p:cNvPr>
          <p:cNvSpPr/>
          <p:nvPr/>
        </p:nvSpPr>
        <p:spPr>
          <a:xfrm>
            <a:off x="518323" y="2349732"/>
            <a:ext cx="3278400" cy="2966382"/>
          </a:xfrm>
          <a:prstGeom prst="rect">
            <a:avLst/>
          </a:prstGeom>
          <a:solidFill>
            <a:srgbClr val="D4E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0FAB34C-4874-BF14-6AC1-2CF4D9FD0EBF}"/>
              </a:ext>
            </a:extLst>
          </p:cNvPr>
          <p:cNvSpPr>
            <a:spLocks noGrp="1"/>
          </p:cNvSpPr>
          <p:nvPr>
            <p:ph type="title"/>
          </p:nvPr>
        </p:nvSpPr>
        <p:spPr/>
        <p:txBody>
          <a:bodyPr/>
          <a:lstStyle/>
          <a:p>
            <a:r>
              <a:rPr lang="en-GB"/>
              <a:t>IFC is a leader in sustainable financing</a:t>
            </a:r>
          </a:p>
        </p:txBody>
      </p:sp>
      <p:sp>
        <p:nvSpPr>
          <p:cNvPr id="6" name="Rectangle: Rounded Corners 5">
            <a:extLst>
              <a:ext uri="{FF2B5EF4-FFF2-40B4-BE49-F238E27FC236}">
                <a16:creationId xmlns:a16="http://schemas.microsoft.com/office/drawing/2014/main" id="{E25F8C0B-A4D5-A9BD-AF69-847FC157F7BC}"/>
              </a:ext>
            </a:extLst>
          </p:cNvPr>
          <p:cNvSpPr/>
          <p:nvPr/>
        </p:nvSpPr>
        <p:spPr>
          <a:xfrm>
            <a:off x="518323" y="1527450"/>
            <a:ext cx="3278400" cy="915450"/>
          </a:xfrm>
          <a:prstGeom prst="roundRect">
            <a:avLst>
              <a:gd name="adj" fmla="val 0"/>
            </a:avLst>
          </a:prstGeom>
          <a:solidFill>
            <a:srgbClr val="2840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857B0DFA-B815-F82D-6F1D-3C3BA27D9A87}"/>
              </a:ext>
            </a:extLst>
          </p:cNvPr>
          <p:cNvSpPr txBox="1"/>
          <p:nvPr/>
        </p:nvSpPr>
        <p:spPr>
          <a:xfrm>
            <a:off x="691123" y="2621850"/>
            <a:ext cx="2875200" cy="1384995"/>
          </a:xfrm>
          <a:prstGeom prst="rect">
            <a:avLst/>
          </a:prstGeom>
          <a:noFill/>
        </p:spPr>
        <p:txBody>
          <a:bodyPr wrap="square" rtlCol="0">
            <a:spAutoFit/>
          </a:bodyPr>
          <a:lstStyle/>
          <a:p>
            <a:r>
              <a:rPr lang="en-GB" sz="1400"/>
              <a:t>IFC issued its </a:t>
            </a:r>
            <a:r>
              <a:rPr lang="en-GB" sz="1400" b="1"/>
              <a:t>first green bond in 2010 </a:t>
            </a:r>
            <a:r>
              <a:rPr lang="en-GB" sz="1400"/>
              <a:t>and is one of the </a:t>
            </a:r>
            <a:r>
              <a:rPr lang="en-GB" sz="1400" b="1"/>
              <a:t>largest global issuers</a:t>
            </a:r>
            <a:r>
              <a:rPr lang="en-GB" sz="1400"/>
              <a:t> </a:t>
            </a:r>
          </a:p>
          <a:p>
            <a:pPr marL="285750" indent="-285750">
              <a:buFont typeface="Arial" panose="020B0604020202020204" pitchFamily="34" charset="0"/>
              <a:buChar char="•"/>
            </a:pPr>
            <a:r>
              <a:rPr lang="en-GB" sz="1400"/>
              <a:t>172 green bonds issued for around US$10 billion in 20 currencies.</a:t>
            </a:r>
          </a:p>
        </p:txBody>
      </p:sp>
      <p:sp>
        <p:nvSpPr>
          <p:cNvPr id="8" name="TextBox 7">
            <a:extLst>
              <a:ext uri="{FF2B5EF4-FFF2-40B4-BE49-F238E27FC236}">
                <a16:creationId xmlns:a16="http://schemas.microsoft.com/office/drawing/2014/main" id="{11DFFB78-62CC-10BD-39DD-F03BF71C6AAB}"/>
              </a:ext>
            </a:extLst>
          </p:cNvPr>
          <p:cNvSpPr txBox="1"/>
          <p:nvPr/>
        </p:nvSpPr>
        <p:spPr>
          <a:xfrm>
            <a:off x="1447539" y="1818197"/>
            <a:ext cx="2131507" cy="400110"/>
          </a:xfrm>
          <a:prstGeom prst="rect">
            <a:avLst/>
          </a:prstGeom>
          <a:noFill/>
        </p:spPr>
        <p:txBody>
          <a:bodyPr wrap="square" rtlCol="0">
            <a:spAutoFit/>
          </a:bodyPr>
          <a:lstStyle/>
          <a:p>
            <a:r>
              <a:rPr lang="en-GB" sz="2000" b="1">
                <a:solidFill>
                  <a:schemeClr val="bg1"/>
                </a:solidFill>
              </a:rPr>
              <a:t>Market Pioneer</a:t>
            </a:r>
          </a:p>
        </p:txBody>
      </p:sp>
      <p:sp>
        <p:nvSpPr>
          <p:cNvPr id="10" name="Rectangle 9">
            <a:extLst>
              <a:ext uri="{FF2B5EF4-FFF2-40B4-BE49-F238E27FC236}">
                <a16:creationId xmlns:a16="http://schemas.microsoft.com/office/drawing/2014/main" id="{6B7F9BA9-1254-9EF0-D858-33F85CDECF7A}"/>
              </a:ext>
            </a:extLst>
          </p:cNvPr>
          <p:cNvSpPr/>
          <p:nvPr/>
        </p:nvSpPr>
        <p:spPr>
          <a:xfrm>
            <a:off x="4344794" y="2349732"/>
            <a:ext cx="3278400" cy="2966382"/>
          </a:xfrm>
          <a:prstGeom prst="rect">
            <a:avLst/>
          </a:prstGeom>
          <a:solidFill>
            <a:srgbClr val="D4E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10">
            <a:extLst>
              <a:ext uri="{FF2B5EF4-FFF2-40B4-BE49-F238E27FC236}">
                <a16:creationId xmlns:a16="http://schemas.microsoft.com/office/drawing/2014/main" id="{328AA1A0-1784-05ED-68BC-19FDB8D9DDC3}"/>
              </a:ext>
            </a:extLst>
          </p:cNvPr>
          <p:cNvSpPr/>
          <p:nvPr/>
        </p:nvSpPr>
        <p:spPr>
          <a:xfrm>
            <a:off x="4344794" y="1527450"/>
            <a:ext cx="3278400" cy="915450"/>
          </a:xfrm>
          <a:prstGeom prst="roundRect">
            <a:avLst>
              <a:gd name="adj" fmla="val 0"/>
            </a:avLst>
          </a:prstGeom>
          <a:solidFill>
            <a:srgbClr val="2840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D261B9D3-8B09-C5B4-4B2F-A1147B907A03}"/>
              </a:ext>
            </a:extLst>
          </p:cNvPr>
          <p:cNvSpPr txBox="1"/>
          <p:nvPr/>
        </p:nvSpPr>
        <p:spPr>
          <a:xfrm>
            <a:off x="4445594" y="2621850"/>
            <a:ext cx="2983200" cy="210826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sz="1400"/>
              <a:t>IFC chairs </a:t>
            </a:r>
            <a:r>
              <a:rPr lang="en-GB" sz="1400" b="1"/>
              <a:t>ICMA’s Sustainable Finance Committee </a:t>
            </a:r>
            <a:r>
              <a:rPr lang="en-GB" sz="1400"/>
              <a:t>- published Sustainability-Linked Bond (SLB) Principles </a:t>
            </a:r>
          </a:p>
          <a:p>
            <a:pPr marL="285750" indent="-285750">
              <a:spcAft>
                <a:spcPts val="600"/>
              </a:spcAft>
              <a:buFont typeface="Arial" panose="020B0604020202020204" pitchFamily="34" charset="0"/>
              <a:buChar char="•"/>
            </a:pPr>
            <a:r>
              <a:rPr lang="en-GB" sz="1400"/>
              <a:t>IFC sits on </a:t>
            </a:r>
            <a:r>
              <a:rPr lang="en-GB" sz="1400" b="1"/>
              <a:t>Sustainable Finance Committees at LMA and APLMA </a:t>
            </a:r>
            <a:r>
              <a:rPr lang="en-GB" sz="1400"/>
              <a:t>- published the Green Loan and Sustainable-Linked Loan (SLL) Principles </a:t>
            </a:r>
          </a:p>
        </p:txBody>
      </p:sp>
      <p:sp>
        <p:nvSpPr>
          <p:cNvPr id="13" name="TextBox 12">
            <a:extLst>
              <a:ext uri="{FF2B5EF4-FFF2-40B4-BE49-F238E27FC236}">
                <a16:creationId xmlns:a16="http://schemas.microsoft.com/office/drawing/2014/main" id="{3823A8A8-B282-6C8A-6DA3-00E4EDEB110D}"/>
              </a:ext>
            </a:extLst>
          </p:cNvPr>
          <p:cNvSpPr txBox="1"/>
          <p:nvPr/>
        </p:nvSpPr>
        <p:spPr>
          <a:xfrm>
            <a:off x="5092083" y="1815487"/>
            <a:ext cx="2443194" cy="400110"/>
          </a:xfrm>
          <a:prstGeom prst="rect">
            <a:avLst/>
          </a:prstGeom>
          <a:noFill/>
        </p:spPr>
        <p:txBody>
          <a:bodyPr wrap="square" rtlCol="0">
            <a:spAutoFit/>
          </a:bodyPr>
          <a:lstStyle/>
          <a:p>
            <a:r>
              <a:rPr lang="en-GB" sz="2000" b="1">
                <a:solidFill>
                  <a:schemeClr val="bg1"/>
                </a:solidFill>
              </a:rPr>
              <a:t>Setting Standards</a:t>
            </a:r>
          </a:p>
        </p:txBody>
      </p:sp>
      <p:sp>
        <p:nvSpPr>
          <p:cNvPr id="14" name="Rectangle 13">
            <a:extLst>
              <a:ext uri="{FF2B5EF4-FFF2-40B4-BE49-F238E27FC236}">
                <a16:creationId xmlns:a16="http://schemas.microsoft.com/office/drawing/2014/main" id="{073E1C2A-AE8E-2093-CBB9-0A532AC0AB17}"/>
              </a:ext>
            </a:extLst>
          </p:cNvPr>
          <p:cNvSpPr/>
          <p:nvPr/>
        </p:nvSpPr>
        <p:spPr>
          <a:xfrm>
            <a:off x="8171265" y="2349732"/>
            <a:ext cx="3573058" cy="2966382"/>
          </a:xfrm>
          <a:prstGeom prst="rect">
            <a:avLst/>
          </a:prstGeom>
          <a:solidFill>
            <a:srgbClr val="D4E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8A20CD66-DA99-AC91-8967-BBEFC1D1F24E}"/>
              </a:ext>
            </a:extLst>
          </p:cNvPr>
          <p:cNvSpPr/>
          <p:nvPr/>
        </p:nvSpPr>
        <p:spPr>
          <a:xfrm>
            <a:off x="8171265" y="1527450"/>
            <a:ext cx="3573058" cy="915450"/>
          </a:xfrm>
          <a:prstGeom prst="roundRect">
            <a:avLst>
              <a:gd name="adj" fmla="val 0"/>
            </a:avLst>
          </a:prstGeom>
          <a:solidFill>
            <a:srgbClr val="2840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A0AE257D-35EC-A171-F60E-F47B0C9ED9A6}"/>
              </a:ext>
            </a:extLst>
          </p:cNvPr>
          <p:cNvSpPr txBox="1"/>
          <p:nvPr/>
        </p:nvSpPr>
        <p:spPr>
          <a:xfrm>
            <a:off x="8252864" y="2621850"/>
            <a:ext cx="3392730" cy="2539157"/>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sz="1400"/>
              <a:t>In 2018, IFC and </a:t>
            </a:r>
            <a:r>
              <a:rPr lang="en-GB" sz="1400" err="1"/>
              <a:t>Amundi</a:t>
            </a:r>
            <a:r>
              <a:rPr lang="en-GB" sz="1400"/>
              <a:t> launched the $2 billion </a:t>
            </a:r>
            <a:r>
              <a:rPr lang="en-GB" sz="1400" b="1" err="1"/>
              <a:t>Amundi</a:t>
            </a:r>
            <a:r>
              <a:rPr lang="en-GB" sz="1400" b="1"/>
              <a:t> Planet Emerging Green One </a:t>
            </a:r>
            <a:r>
              <a:rPr lang="en-GB" sz="1400"/>
              <a:t>- world’s largest targeted EM green bond fund</a:t>
            </a:r>
          </a:p>
          <a:p>
            <a:pPr marL="285750" indent="-285750">
              <a:spcAft>
                <a:spcPts val="600"/>
              </a:spcAft>
              <a:buFont typeface="Arial" panose="020B0604020202020204" pitchFamily="34" charset="0"/>
              <a:buChar char="•"/>
            </a:pPr>
            <a:r>
              <a:rPr lang="en-GB" sz="1400"/>
              <a:t>In 2020, IFC and HSBC closed the third </a:t>
            </a:r>
            <a:r>
              <a:rPr lang="en-GB" sz="1400" b="1"/>
              <a:t>HSBC Real Economy Green Investment Opportunity GEM Bond Fund (REGIO) </a:t>
            </a:r>
            <a:r>
              <a:rPr lang="en-GB" sz="1400"/>
              <a:t>- raised $474 million of new financing to support climate mitigation investments across EMs</a:t>
            </a:r>
          </a:p>
        </p:txBody>
      </p:sp>
      <p:sp>
        <p:nvSpPr>
          <p:cNvPr id="17" name="TextBox 16">
            <a:extLst>
              <a:ext uri="{FF2B5EF4-FFF2-40B4-BE49-F238E27FC236}">
                <a16:creationId xmlns:a16="http://schemas.microsoft.com/office/drawing/2014/main" id="{6532FDA4-B030-0BC0-069C-40058926A57D}"/>
              </a:ext>
            </a:extLst>
          </p:cNvPr>
          <p:cNvSpPr txBox="1"/>
          <p:nvPr/>
        </p:nvSpPr>
        <p:spPr>
          <a:xfrm>
            <a:off x="9019664" y="1824974"/>
            <a:ext cx="2697929" cy="400110"/>
          </a:xfrm>
          <a:prstGeom prst="rect">
            <a:avLst/>
          </a:prstGeom>
          <a:noFill/>
        </p:spPr>
        <p:txBody>
          <a:bodyPr wrap="square" rtlCol="0">
            <a:spAutoFit/>
          </a:bodyPr>
          <a:lstStyle/>
          <a:p>
            <a:r>
              <a:rPr lang="en-GB" sz="2000" b="1">
                <a:solidFill>
                  <a:schemeClr val="bg1"/>
                </a:solidFill>
              </a:rPr>
              <a:t>Mobilizing Investors</a:t>
            </a:r>
          </a:p>
        </p:txBody>
      </p:sp>
      <p:sp>
        <p:nvSpPr>
          <p:cNvPr id="18" name="Google Shape;99;p13">
            <a:extLst>
              <a:ext uri="{FF2B5EF4-FFF2-40B4-BE49-F238E27FC236}">
                <a16:creationId xmlns:a16="http://schemas.microsoft.com/office/drawing/2014/main" id="{A6AC7A19-928B-DC60-7958-00DCF9B3113E}"/>
              </a:ext>
            </a:extLst>
          </p:cNvPr>
          <p:cNvSpPr/>
          <p:nvPr/>
        </p:nvSpPr>
        <p:spPr>
          <a:xfrm>
            <a:off x="8350778" y="1703690"/>
            <a:ext cx="576804" cy="556566"/>
          </a:xfrm>
          <a:custGeom>
            <a:avLst/>
            <a:gdLst/>
            <a:ahLst/>
            <a:cxnLst/>
            <a:rect l="l" t="t" r="r" b="b"/>
            <a:pathLst>
              <a:path w="301597" h="291015" extrusionOk="0">
                <a:moveTo>
                  <a:pt x="128576" y="265089"/>
                </a:moveTo>
                <a:cubicBezTo>
                  <a:pt x="129105" y="266147"/>
                  <a:pt x="129634" y="267205"/>
                  <a:pt x="129634" y="268263"/>
                </a:cubicBezTo>
                <a:lnTo>
                  <a:pt x="129634" y="288899"/>
                </a:lnTo>
                <a:cubicBezTo>
                  <a:pt x="129634" y="292603"/>
                  <a:pt x="126989" y="295248"/>
                  <a:pt x="123285" y="295248"/>
                </a:cubicBezTo>
                <a:lnTo>
                  <a:pt x="77780" y="295248"/>
                </a:lnTo>
                <a:cubicBezTo>
                  <a:pt x="75135" y="295248"/>
                  <a:pt x="72489" y="293661"/>
                  <a:pt x="71431" y="290486"/>
                </a:cubicBezTo>
                <a:lnTo>
                  <a:pt x="65082" y="269851"/>
                </a:lnTo>
                <a:cubicBezTo>
                  <a:pt x="65082" y="269322"/>
                  <a:pt x="64553" y="268792"/>
                  <a:pt x="64553" y="267734"/>
                </a:cubicBezTo>
                <a:lnTo>
                  <a:pt x="64553" y="208473"/>
                </a:lnTo>
                <a:lnTo>
                  <a:pt x="50266" y="189954"/>
                </a:lnTo>
                <a:cubicBezTo>
                  <a:pt x="48150" y="187308"/>
                  <a:pt x="48679" y="183075"/>
                  <a:pt x="51325" y="180959"/>
                </a:cubicBezTo>
                <a:cubicBezTo>
                  <a:pt x="53970" y="178842"/>
                  <a:pt x="58203" y="179371"/>
                  <a:pt x="60320" y="182017"/>
                </a:cubicBezTo>
                <a:lnTo>
                  <a:pt x="75664" y="202653"/>
                </a:lnTo>
                <a:cubicBezTo>
                  <a:pt x="76722" y="203711"/>
                  <a:pt x="76722" y="205298"/>
                  <a:pt x="76722" y="206356"/>
                </a:cubicBezTo>
                <a:lnTo>
                  <a:pt x="76722" y="266676"/>
                </a:lnTo>
                <a:lnTo>
                  <a:pt x="81484" y="281491"/>
                </a:lnTo>
                <a:lnTo>
                  <a:pt x="115877" y="281491"/>
                </a:lnTo>
                <a:lnTo>
                  <a:pt x="115877" y="269322"/>
                </a:lnTo>
                <a:lnTo>
                  <a:pt x="104766" y="250273"/>
                </a:lnTo>
                <a:cubicBezTo>
                  <a:pt x="104236" y="249215"/>
                  <a:pt x="103707" y="248157"/>
                  <a:pt x="103707" y="247099"/>
                </a:cubicBezTo>
                <a:lnTo>
                  <a:pt x="103707" y="206356"/>
                </a:lnTo>
                <a:cubicBezTo>
                  <a:pt x="103707" y="205298"/>
                  <a:pt x="104236" y="204240"/>
                  <a:pt x="104766" y="203182"/>
                </a:cubicBezTo>
                <a:lnTo>
                  <a:pt x="111644" y="191012"/>
                </a:lnTo>
                <a:cubicBezTo>
                  <a:pt x="113231" y="187837"/>
                  <a:pt x="117464" y="186779"/>
                  <a:pt x="120639" y="188896"/>
                </a:cubicBezTo>
                <a:cubicBezTo>
                  <a:pt x="123814" y="190483"/>
                  <a:pt x="124872" y="194716"/>
                  <a:pt x="122756" y="197891"/>
                </a:cubicBezTo>
                <a:lnTo>
                  <a:pt x="116406" y="208473"/>
                </a:lnTo>
                <a:lnTo>
                  <a:pt x="116406" y="246040"/>
                </a:lnTo>
                <a:lnTo>
                  <a:pt x="128576" y="265089"/>
                </a:lnTo>
                <a:close/>
                <a:moveTo>
                  <a:pt x="294719" y="170905"/>
                </a:moveTo>
                <a:cubicBezTo>
                  <a:pt x="287312" y="210589"/>
                  <a:pt x="272496" y="233341"/>
                  <a:pt x="254506" y="233341"/>
                </a:cubicBezTo>
                <a:cubicBezTo>
                  <a:pt x="251332" y="233341"/>
                  <a:pt x="248157" y="232283"/>
                  <a:pt x="244982" y="231225"/>
                </a:cubicBezTo>
                <a:cubicBezTo>
                  <a:pt x="244982" y="231225"/>
                  <a:pt x="244982" y="231225"/>
                  <a:pt x="244982" y="231225"/>
                </a:cubicBezTo>
                <a:cubicBezTo>
                  <a:pt x="244982" y="231225"/>
                  <a:pt x="244982" y="231225"/>
                  <a:pt x="244453" y="231225"/>
                </a:cubicBezTo>
                <a:cubicBezTo>
                  <a:pt x="244453" y="231225"/>
                  <a:pt x="243924" y="231225"/>
                  <a:pt x="243924" y="230696"/>
                </a:cubicBezTo>
                <a:cubicBezTo>
                  <a:pt x="213235" y="213764"/>
                  <a:pt x="184133" y="201065"/>
                  <a:pt x="150270" y="189425"/>
                </a:cubicBezTo>
                <a:cubicBezTo>
                  <a:pt x="124872" y="180429"/>
                  <a:pt x="98416" y="173551"/>
                  <a:pt x="71960" y="167731"/>
                </a:cubicBezTo>
                <a:lnTo>
                  <a:pt x="49208" y="167731"/>
                </a:lnTo>
                <a:cubicBezTo>
                  <a:pt x="22223" y="167731"/>
                  <a:pt x="0" y="145508"/>
                  <a:pt x="0" y="118523"/>
                </a:cubicBezTo>
                <a:lnTo>
                  <a:pt x="0" y="115348"/>
                </a:lnTo>
                <a:cubicBezTo>
                  <a:pt x="0" y="88363"/>
                  <a:pt x="22223" y="66140"/>
                  <a:pt x="49208" y="66140"/>
                </a:cubicBezTo>
                <a:lnTo>
                  <a:pt x="72489" y="66140"/>
                </a:lnTo>
                <a:cubicBezTo>
                  <a:pt x="98945" y="62436"/>
                  <a:pt x="125401" y="56616"/>
                  <a:pt x="150270" y="48150"/>
                </a:cubicBezTo>
                <a:cubicBezTo>
                  <a:pt x="192070" y="34393"/>
                  <a:pt x="221172" y="17990"/>
                  <a:pt x="243395" y="3704"/>
                </a:cubicBezTo>
                <a:cubicBezTo>
                  <a:pt x="243395" y="3704"/>
                  <a:pt x="243924" y="3175"/>
                  <a:pt x="243924" y="3175"/>
                </a:cubicBezTo>
                <a:cubicBezTo>
                  <a:pt x="244453" y="2646"/>
                  <a:pt x="245511" y="2646"/>
                  <a:pt x="246040" y="2117"/>
                </a:cubicBezTo>
                <a:cubicBezTo>
                  <a:pt x="248686" y="1058"/>
                  <a:pt x="251332" y="0"/>
                  <a:pt x="254506" y="0"/>
                </a:cubicBezTo>
                <a:cubicBezTo>
                  <a:pt x="272496" y="0"/>
                  <a:pt x="287312" y="22752"/>
                  <a:pt x="294719" y="62436"/>
                </a:cubicBezTo>
                <a:cubicBezTo>
                  <a:pt x="295248" y="66140"/>
                  <a:pt x="293132" y="69314"/>
                  <a:pt x="289428" y="69844"/>
                </a:cubicBezTo>
                <a:cubicBezTo>
                  <a:pt x="286253" y="70373"/>
                  <a:pt x="282550" y="68256"/>
                  <a:pt x="282020" y="64553"/>
                </a:cubicBezTo>
                <a:cubicBezTo>
                  <a:pt x="275142" y="28573"/>
                  <a:pt x="262972" y="12170"/>
                  <a:pt x="254506" y="12170"/>
                </a:cubicBezTo>
                <a:cubicBezTo>
                  <a:pt x="252919" y="12170"/>
                  <a:pt x="251332" y="12699"/>
                  <a:pt x="249744" y="13757"/>
                </a:cubicBezTo>
                <a:cubicBezTo>
                  <a:pt x="249744" y="13757"/>
                  <a:pt x="249215" y="13757"/>
                  <a:pt x="249215" y="14286"/>
                </a:cubicBezTo>
                <a:cubicBezTo>
                  <a:pt x="236516" y="22752"/>
                  <a:pt x="222759" y="60320"/>
                  <a:pt x="222759" y="115877"/>
                </a:cubicBezTo>
                <a:cubicBezTo>
                  <a:pt x="222759" y="179900"/>
                  <a:pt x="241278" y="219584"/>
                  <a:pt x="255035" y="219584"/>
                </a:cubicBezTo>
                <a:cubicBezTo>
                  <a:pt x="263501" y="219584"/>
                  <a:pt x="275671" y="203182"/>
                  <a:pt x="282550" y="167201"/>
                </a:cubicBezTo>
                <a:cubicBezTo>
                  <a:pt x="283079" y="163498"/>
                  <a:pt x="286782" y="161381"/>
                  <a:pt x="289957" y="161910"/>
                </a:cubicBezTo>
                <a:cubicBezTo>
                  <a:pt x="293132" y="164027"/>
                  <a:pt x="295248" y="167201"/>
                  <a:pt x="294719" y="170905"/>
                </a:cubicBezTo>
                <a:close/>
                <a:moveTo>
                  <a:pt x="66140" y="79368"/>
                </a:moveTo>
                <a:lnTo>
                  <a:pt x="49208" y="79368"/>
                </a:lnTo>
                <a:cubicBezTo>
                  <a:pt x="29102" y="79368"/>
                  <a:pt x="13228" y="95770"/>
                  <a:pt x="13228" y="115348"/>
                </a:cubicBezTo>
                <a:lnTo>
                  <a:pt x="13228" y="118523"/>
                </a:lnTo>
                <a:cubicBezTo>
                  <a:pt x="13228" y="138629"/>
                  <a:pt x="29631" y="154503"/>
                  <a:pt x="49208" y="154503"/>
                </a:cubicBezTo>
                <a:lnTo>
                  <a:pt x="66140" y="154503"/>
                </a:lnTo>
                <a:lnTo>
                  <a:pt x="66140" y="79368"/>
                </a:lnTo>
                <a:close/>
                <a:moveTo>
                  <a:pt x="224876" y="206356"/>
                </a:moveTo>
                <a:cubicBezTo>
                  <a:pt x="214822" y="183604"/>
                  <a:pt x="209531" y="149741"/>
                  <a:pt x="209531" y="116935"/>
                </a:cubicBezTo>
                <a:cubicBezTo>
                  <a:pt x="209531" y="85717"/>
                  <a:pt x="214293" y="52912"/>
                  <a:pt x="223817" y="30160"/>
                </a:cubicBezTo>
                <a:cubicBezTo>
                  <a:pt x="205298" y="40213"/>
                  <a:pt x="182546" y="51325"/>
                  <a:pt x="154503" y="60320"/>
                </a:cubicBezTo>
                <a:cubicBezTo>
                  <a:pt x="130163" y="68256"/>
                  <a:pt x="104766" y="74606"/>
                  <a:pt x="79368" y="78310"/>
                </a:cubicBezTo>
                <a:lnTo>
                  <a:pt x="79368" y="155561"/>
                </a:lnTo>
                <a:cubicBezTo>
                  <a:pt x="104766" y="160852"/>
                  <a:pt x="130163" y="168260"/>
                  <a:pt x="154503" y="176726"/>
                </a:cubicBezTo>
                <a:cubicBezTo>
                  <a:pt x="179371" y="185721"/>
                  <a:pt x="202123" y="195245"/>
                  <a:pt x="224876" y="206356"/>
                </a:cubicBezTo>
                <a:close/>
                <a:moveTo>
                  <a:pt x="254506" y="153445"/>
                </a:moveTo>
                <a:cubicBezTo>
                  <a:pt x="250802" y="153445"/>
                  <a:pt x="248157" y="156090"/>
                  <a:pt x="248157" y="159794"/>
                </a:cubicBezTo>
                <a:cubicBezTo>
                  <a:pt x="248157" y="163498"/>
                  <a:pt x="250802" y="166144"/>
                  <a:pt x="254506" y="166144"/>
                </a:cubicBezTo>
                <a:cubicBezTo>
                  <a:pt x="282020" y="166144"/>
                  <a:pt x="304243" y="143920"/>
                  <a:pt x="304243" y="116406"/>
                </a:cubicBezTo>
                <a:cubicBezTo>
                  <a:pt x="304243" y="88892"/>
                  <a:pt x="282020" y="66669"/>
                  <a:pt x="254506" y="66669"/>
                </a:cubicBezTo>
                <a:cubicBezTo>
                  <a:pt x="250802" y="66669"/>
                  <a:pt x="248157" y="69314"/>
                  <a:pt x="248157" y="73018"/>
                </a:cubicBezTo>
                <a:cubicBezTo>
                  <a:pt x="248157" y="76722"/>
                  <a:pt x="250802" y="79368"/>
                  <a:pt x="254506" y="79368"/>
                </a:cubicBezTo>
                <a:cubicBezTo>
                  <a:pt x="274613" y="79368"/>
                  <a:pt x="291545" y="95770"/>
                  <a:pt x="291545" y="116406"/>
                </a:cubicBezTo>
                <a:cubicBezTo>
                  <a:pt x="291015" y="137042"/>
                  <a:pt x="274613" y="153445"/>
                  <a:pt x="254506" y="153445"/>
                </a:cubicBezTo>
                <a:close/>
              </a:path>
            </a:pathLst>
          </a:custGeom>
          <a:solidFill>
            <a:schemeClr val="bg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dk1"/>
              </a:solidFill>
              <a:latin typeface="Calibri"/>
              <a:ea typeface="Calibri"/>
              <a:cs typeface="Calibri"/>
              <a:sym typeface="Calibri"/>
            </a:endParaRPr>
          </a:p>
        </p:txBody>
      </p:sp>
      <p:grpSp>
        <p:nvGrpSpPr>
          <p:cNvPr id="19" name="Google Shape;122;p13">
            <a:extLst>
              <a:ext uri="{FF2B5EF4-FFF2-40B4-BE49-F238E27FC236}">
                <a16:creationId xmlns:a16="http://schemas.microsoft.com/office/drawing/2014/main" id="{12E6D866-A334-FC2F-B405-478EF49656BE}"/>
              </a:ext>
            </a:extLst>
          </p:cNvPr>
          <p:cNvGrpSpPr/>
          <p:nvPr/>
        </p:nvGrpSpPr>
        <p:grpSpPr>
          <a:xfrm>
            <a:off x="4548556" y="1667690"/>
            <a:ext cx="466248" cy="653858"/>
            <a:chOff x="3648129" y="5460938"/>
            <a:chExt cx="386468" cy="541976"/>
          </a:xfrm>
          <a:solidFill>
            <a:schemeClr val="bg1"/>
          </a:solidFill>
        </p:grpSpPr>
        <p:sp>
          <p:nvSpPr>
            <p:cNvPr id="20" name="Google Shape;123;p13">
              <a:extLst>
                <a:ext uri="{FF2B5EF4-FFF2-40B4-BE49-F238E27FC236}">
                  <a16:creationId xmlns:a16="http://schemas.microsoft.com/office/drawing/2014/main" id="{00F0F864-5781-F6ED-7D0B-28DC2A3A417D}"/>
                </a:ext>
              </a:extLst>
            </p:cNvPr>
            <p:cNvSpPr/>
            <p:nvPr/>
          </p:nvSpPr>
          <p:spPr>
            <a:xfrm>
              <a:off x="3648129" y="5515229"/>
              <a:ext cx="386468" cy="487685"/>
            </a:xfrm>
            <a:custGeom>
              <a:avLst/>
              <a:gdLst/>
              <a:ahLst/>
              <a:cxnLst/>
              <a:rect l="l" t="t" r="r" b="b"/>
              <a:pathLst>
                <a:path w="222229" h="280433" extrusionOk="0">
                  <a:moveTo>
                    <a:pt x="215881" y="0"/>
                  </a:moveTo>
                  <a:lnTo>
                    <a:pt x="194187" y="0"/>
                  </a:lnTo>
                  <a:cubicBezTo>
                    <a:pt x="190483" y="0"/>
                    <a:pt x="187837" y="2646"/>
                    <a:pt x="187837" y="6349"/>
                  </a:cubicBezTo>
                  <a:cubicBezTo>
                    <a:pt x="187837" y="10053"/>
                    <a:pt x="190483" y="12699"/>
                    <a:pt x="194187" y="12699"/>
                  </a:cubicBezTo>
                  <a:lnTo>
                    <a:pt x="209531" y="12699"/>
                  </a:lnTo>
                  <a:lnTo>
                    <a:pt x="209531" y="271438"/>
                  </a:lnTo>
                  <a:lnTo>
                    <a:pt x="12699" y="271438"/>
                  </a:lnTo>
                  <a:lnTo>
                    <a:pt x="12699" y="13228"/>
                  </a:lnTo>
                  <a:lnTo>
                    <a:pt x="28572" y="13228"/>
                  </a:lnTo>
                  <a:cubicBezTo>
                    <a:pt x="32276" y="13228"/>
                    <a:pt x="34922" y="10582"/>
                    <a:pt x="34922" y="6878"/>
                  </a:cubicBezTo>
                  <a:cubicBezTo>
                    <a:pt x="34922" y="3175"/>
                    <a:pt x="32276" y="529"/>
                    <a:pt x="28572" y="529"/>
                  </a:cubicBezTo>
                  <a:lnTo>
                    <a:pt x="6349" y="529"/>
                  </a:lnTo>
                  <a:cubicBezTo>
                    <a:pt x="2646" y="529"/>
                    <a:pt x="0" y="3175"/>
                    <a:pt x="0" y="6878"/>
                  </a:cubicBezTo>
                  <a:lnTo>
                    <a:pt x="0" y="278316"/>
                  </a:lnTo>
                  <a:cubicBezTo>
                    <a:pt x="0" y="282020"/>
                    <a:pt x="2646" y="284666"/>
                    <a:pt x="6349" y="284666"/>
                  </a:cubicBezTo>
                  <a:lnTo>
                    <a:pt x="215881" y="284666"/>
                  </a:lnTo>
                  <a:cubicBezTo>
                    <a:pt x="219584" y="284666"/>
                    <a:pt x="222230" y="282020"/>
                    <a:pt x="222230" y="278316"/>
                  </a:cubicBezTo>
                  <a:lnTo>
                    <a:pt x="222230" y="6878"/>
                  </a:lnTo>
                  <a:cubicBezTo>
                    <a:pt x="222759" y="2646"/>
                    <a:pt x="219584" y="0"/>
                    <a:pt x="215881" y="0"/>
                  </a:cubicBez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dk1"/>
                </a:solidFill>
                <a:latin typeface="Calibri"/>
                <a:ea typeface="Calibri"/>
                <a:cs typeface="Calibri"/>
                <a:sym typeface="Calibri"/>
              </a:endParaRPr>
            </a:p>
          </p:txBody>
        </p:sp>
        <p:sp>
          <p:nvSpPr>
            <p:cNvPr id="21" name="Google Shape;124;p13">
              <a:extLst>
                <a:ext uri="{FF2B5EF4-FFF2-40B4-BE49-F238E27FC236}">
                  <a16:creationId xmlns:a16="http://schemas.microsoft.com/office/drawing/2014/main" id="{E5214730-5DC6-81B2-CC09-3FC4312FDBAA}"/>
                </a:ext>
              </a:extLst>
            </p:cNvPr>
            <p:cNvSpPr/>
            <p:nvPr/>
          </p:nvSpPr>
          <p:spPr>
            <a:xfrm>
              <a:off x="3724502" y="5460938"/>
              <a:ext cx="230041" cy="101218"/>
            </a:xfrm>
            <a:custGeom>
              <a:avLst/>
              <a:gdLst/>
              <a:ahLst/>
              <a:cxnLst/>
              <a:rect l="l" t="t" r="r" b="b"/>
              <a:pathLst>
                <a:path w="132279" h="58203" extrusionOk="0">
                  <a:moveTo>
                    <a:pt x="6349" y="59790"/>
                  </a:moveTo>
                  <a:lnTo>
                    <a:pt x="127518" y="59790"/>
                  </a:lnTo>
                  <a:cubicBezTo>
                    <a:pt x="127518" y="59790"/>
                    <a:pt x="127518" y="59790"/>
                    <a:pt x="127518" y="59790"/>
                  </a:cubicBezTo>
                  <a:cubicBezTo>
                    <a:pt x="129105" y="59790"/>
                    <a:pt x="130692" y="59261"/>
                    <a:pt x="132280" y="57674"/>
                  </a:cubicBezTo>
                  <a:cubicBezTo>
                    <a:pt x="133338" y="56616"/>
                    <a:pt x="134396" y="55029"/>
                    <a:pt x="134396" y="52912"/>
                  </a:cubicBezTo>
                  <a:lnTo>
                    <a:pt x="134396" y="21694"/>
                  </a:lnTo>
                  <a:cubicBezTo>
                    <a:pt x="134396" y="20106"/>
                    <a:pt x="133867" y="18519"/>
                    <a:pt x="132280" y="16932"/>
                  </a:cubicBezTo>
                  <a:cubicBezTo>
                    <a:pt x="131221" y="15874"/>
                    <a:pt x="129634" y="14815"/>
                    <a:pt x="127518" y="14815"/>
                  </a:cubicBezTo>
                  <a:lnTo>
                    <a:pt x="86775" y="14815"/>
                  </a:lnTo>
                  <a:cubicBezTo>
                    <a:pt x="84130" y="6349"/>
                    <a:pt x="76193" y="0"/>
                    <a:pt x="66669" y="0"/>
                  </a:cubicBezTo>
                  <a:cubicBezTo>
                    <a:pt x="57145" y="0"/>
                    <a:pt x="49208" y="6349"/>
                    <a:pt x="46562" y="14815"/>
                  </a:cubicBezTo>
                  <a:lnTo>
                    <a:pt x="6349" y="14815"/>
                  </a:lnTo>
                  <a:cubicBezTo>
                    <a:pt x="2646" y="14815"/>
                    <a:pt x="0" y="17461"/>
                    <a:pt x="0" y="21165"/>
                  </a:cubicBezTo>
                  <a:lnTo>
                    <a:pt x="0" y="51854"/>
                  </a:lnTo>
                  <a:cubicBezTo>
                    <a:pt x="0" y="57145"/>
                    <a:pt x="2646" y="59790"/>
                    <a:pt x="6349" y="59790"/>
                  </a:cubicBezTo>
                  <a:close/>
                  <a:moveTo>
                    <a:pt x="12699" y="29102"/>
                  </a:moveTo>
                  <a:lnTo>
                    <a:pt x="51854" y="29102"/>
                  </a:lnTo>
                  <a:cubicBezTo>
                    <a:pt x="55557" y="29102"/>
                    <a:pt x="58203" y="26456"/>
                    <a:pt x="58203" y="22752"/>
                  </a:cubicBezTo>
                  <a:cubicBezTo>
                    <a:pt x="58203" y="17990"/>
                    <a:pt x="61907" y="14286"/>
                    <a:pt x="66669" y="14286"/>
                  </a:cubicBezTo>
                  <a:cubicBezTo>
                    <a:pt x="71431" y="14286"/>
                    <a:pt x="75135" y="17990"/>
                    <a:pt x="75135" y="22752"/>
                  </a:cubicBezTo>
                  <a:cubicBezTo>
                    <a:pt x="75135" y="24340"/>
                    <a:pt x="75664" y="25927"/>
                    <a:pt x="77251" y="27514"/>
                  </a:cubicBezTo>
                  <a:cubicBezTo>
                    <a:pt x="78310" y="28573"/>
                    <a:pt x="79897" y="29631"/>
                    <a:pt x="82013" y="29631"/>
                  </a:cubicBezTo>
                  <a:lnTo>
                    <a:pt x="121697" y="29631"/>
                  </a:lnTo>
                  <a:lnTo>
                    <a:pt x="121697" y="47621"/>
                  </a:lnTo>
                  <a:lnTo>
                    <a:pt x="13757" y="47621"/>
                  </a:lnTo>
                  <a:lnTo>
                    <a:pt x="13757" y="29102"/>
                  </a:ln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dk1"/>
                </a:solidFill>
                <a:latin typeface="Calibri"/>
                <a:ea typeface="Calibri"/>
                <a:cs typeface="Calibri"/>
                <a:sym typeface="Calibri"/>
              </a:endParaRPr>
            </a:p>
          </p:txBody>
        </p:sp>
        <p:sp>
          <p:nvSpPr>
            <p:cNvPr id="22" name="Google Shape;125;p13">
              <a:extLst>
                <a:ext uri="{FF2B5EF4-FFF2-40B4-BE49-F238E27FC236}">
                  <a16:creationId xmlns:a16="http://schemas.microsoft.com/office/drawing/2014/main" id="{E758CD93-EB60-B862-5CA3-632B457EF471}"/>
                </a:ext>
              </a:extLst>
            </p:cNvPr>
            <p:cNvSpPr/>
            <p:nvPr/>
          </p:nvSpPr>
          <p:spPr>
            <a:xfrm>
              <a:off x="3699281" y="5622519"/>
              <a:ext cx="73614" cy="64411"/>
            </a:xfrm>
            <a:custGeom>
              <a:avLst/>
              <a:gdLst/>
              <a:ahLst/>
              <a:cxnLst/>
              <a:rect l="l" t="t" r="r" b="b"/>
              <a:pathLst>
                <a:path w="42329" h="37038" extrusionOk="0">
                  <a:moveTo>
                    <a:pt x="746" y="23493"/>
                  </a:moveTo>
                  <a:lnTo>
                    <a:pt x="9212" y="38837"/>
                  </a:lnTo>
                  <a:cubicBezTo>
                    <a:pt x="10270" y="40954"/>
                    <a:pt x="12386" y="42012"/>
                    <a:pt x="14503" y="42012"/>
                  </a:cubicBezTo>
                  <a:cubicBezTo>
                    <a:pt x="14503" y="42012"/>
                    <a:pt x="15032" y="42012"/>
                    <a:pt x="15032" y="42012"/>
                  </a:cubicBezTo>
                  <a:cubicBezTo>
                    <a:pt x="17149" y="42012"/>
                    <a:pt x="19265" y="40954"/>
                    <a:pt x="20323" y="39366"/>
                  </a:cubicBezTo>
                  <a:lnTo>
                    <a:pt x="41488" y="10265"/>
                  </a:lnTo>
                  <a:cubicBezTo>
                    <a:pt x="43605" y="7619"/>
                    <a:pt x="43075" y="3386"/>
                    <a:pt x="39901" y="1270"/>
                  </a:cubicBezTo>
                  <a:cubicBezTo>
                    <a:pt x="37255" y="-847"/>
                    <a:pt x="33022" y="-318"/>
                    <a:pt x="30906" y="2857"/>
                  </a:cubicBezTo>
                  <a:lnTo>
                    <a:pt x="15561" y="24022"/>
                  </a:lnTo>
                  <a:lnTo>
                    <a:pt x="11857" y="17673"/>
                  </a:lnTo>
                  <a:cubicBezTo>
                    <a:pt x="10270" y="14498"/>
                    <a:pt x="6037" y="13440"/>
                    <a:pt x="2862" y="15027"/>
                  </a:cubicBezTo>
                  <a:cubicBezTo>
                    <a:pt x="217" y="16614"/>
                    <a:pt x="-842" y="20318"/>
                    <a:pt x="746" y="23493"/>
                  </a:cubicBez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dk1"/>
                </a:solidFill>
                <a:latin typeface="Calibri"/>
                <a:ea typeface="Calibri"/>
                <a:cs typeface="Calibri"/>
                <a:sym typeface="Calibri"/>
              </a:endParaRPr>
            </a:p>
          </p:txBody>
        </p:sp>
        <p:sp>
          <p:nvSpPr>
            <p:cNvPr id="23" name="Google Shape;126;p13">
              <a:extLst>
                <a:ext uri="{FF2B5EF4-FFF2-40B4-BE49-F238E27FC236}">
                  <a16:creationId xmlns:a16="http://schemas.microsoft.com/office/drawing/2014/main" id="{52336C42-D187-C6B2-BB15-C456BA842805}"/>
                </a:ext>
              </a:extLst>
            </p:cNvPr>
            <p:cNvSpPr/>
            <p:nvPr/>
          </p:nvSpPr>
          <p:spPr>
            <a:xfrm>
              <a:off x="3699309" y="5726497"/>
              <a:ext cx="73614" cy="73614"/>
            </a:xfrm>
            <a:custGeom>
              <a:avLst/>
              <a:gdLst/>
              <a:ahLst/>
              <a:cxnLst/>
              <a:rect l="l" t="t" r="r" b="b"/>
              <a:pathLst>
                <a:path w="42329" h="42329" extrusionOk="0">
                  <a:moveTo>
                    <a:pt x="40413" y="1270"/>
                  </a:moveTo>
                  <a:cubicBezTo>
                    <a:pt x="37768" y="-847"/>
                    <a:pt x="33535" y="-318"/>
                    <a:pt x="31418" y="2857"/>
                  </a:cubicBezTo>
                  <a:lnTo>
                    <a:pt x="16074" y="24022"/>
                  </a:lnTo>
                  <a:lnTo>
                    <a:pt x="12370" y="17673"/>
                  </a:lnTo>
                  <a:cubicBezTo>
                    <a:pt x="10783" y="14498"/>
                    <a:pt x="6550" y="13440"/>
                    <a:pt x="3375" y="15027"/>
                  </a:cubicBezTo>
                  <a:cubicBezTo>
                    <a:pt x="200" y="16614"/>
                    <a:pt x="-858" y="20847"/>
                    <a:pt x="729" y="24022"/>
                  </a:cubicBezTo>
                  <a:lnTo>
                    <a:pt x="9195" y="39366"/>
                  </a:lnTo>
                  <a:cubicBezTo>
                    <a:pt x="10253" y="41483"/>
                    <a:pt x="12370" y="42541"/>
                    <a:pt x="14486" y="42541"/>
                  </a:cubicBezTo>
                  <a:cubicBezTo>
                    <a:pt x="14486" y="42541"/>
                    <a:pt x="15015" y="42541"/>
                    <a:pt x="15015" y="42541"/>
                  </a:cubicBezTo>
                  <a:cubicBezTo>
                    <a:pt x="17132" y="42541"/>
                    <a:pt x="19248" y="41483"/>
                    <a:pt x="20307" y="39896"/>
                  </a:cubicBezTo>
                  <a:lnTo>
                    <a:pt x="41471" y="10794"/>
                  </a:lnTo>
                  <a:cubicBezTo>
                    <a:pt x="43588" y="7619"/>
                    <a:pt x="43059" y="3386"/>
                    <a:pt x="40413" y="1270"/>
                  </a:cubicBez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dk1"/>
                </a:solidFill>
                <a:latin typeface="Calibri"/>
                <a:ea typeface="Calibri"/>
                <a:cs typeface="Calibri"/>
                <a:sym typeface="Calibri"/>
              </a:endParaRPr>
            </a:p>
          </p:txBody>
        </p:sp>
        <p:sp>
          <p:nvSpPr>
            <p:cNvPr id="24" name="Google Shape;127;p13">
              <a:extLst>
                <a:ext uri="{FF2B5EF4-FFF2-40B4-BE49-F238E27FC236}">
                  <a16:creationId xmlns:a16="http://schemas.microsoft.com/office/drawing/2014/main" id="{FA04F774-011F-348A-88B9-1BE91CF3CCDF}"/>
                </a:ext>
              </a:extLst>
            </p:cNvPr>
            <p:cNvSpPr/>
            <p:nvPr/>
          </p:nvSpPr>
          <p:spPr>
            <a:xfrm>
              <a:off x="3699656" y="5852927"/>
              <a:ext cx="64411" cy="64411"/>
            </a:xfrm>
            <a:custGeom>
              <a:avLst/>
              <a:gdLst/>
              <a:ahLst/>
              <a:cxnLst/>
              <a:rect l="l" t="t" r="r" b="b"/>
              <a:pathLst>
                <a:path w="37038" h="37038" extrusionOk="0">
                  <a:moveTo>
                    <a:pt x="6349" y="0"/>
                  </a:moveTo>
                  <a:cubicBezTo>
                    <a:pt x="2646" y="0"/>
                    <a:pt x="0" y="2646"/>
                    <a:pt x="0" y="6349"/>
                  </a:cubicBezTo>
                  <a:lnTo>
                    <a:pt x="0" y="34922"/>
                  </a:lnTo>
                  <a:cubicBezTo>
                    <a:pt x="0" y="38626"/>
                    <a:pt x="2646" y="41271"/>
                    <a:pt x="6349" y="41271"/>
                  </a:cubicBezTo>
                  <a:lnTo>
                    <a:pt x="34922" y="41271"/>
                  </a:lnTo>
                  <a:cubicBezTo>
                    <a:pt x="38626" y="41271"/>
                    <a:pt x="41271" y="38626"/>
                    <a:pt x="41271" y="34922"/>
                  </a:cubicBezTo>
                  <a:lnTo>
                    <a:pt x="41271" y="6349"/>
                  </a:lnTo>
                  <a:cubicBezTo>
                    <a:pt x="41271" y="2646"/>
                    <a:pt x="38626" y="0"/>
                    <a:pt x="34922" y="0"/>
                  </a:cubicBezTo>
                  <a:lnTo>
                    <a:pt x="6349" y="0"/>
                  </a:lnTo>
                  <a:close/>
                  <a:moveTo>
                    <a:pt x="28043" y="28572"/>
                  </a:moveTo>
                  <a:lnTo>
                    <a:pt x="12170" y="28572"/>
                  </a:lnTo>
                  <a:lnTo>
                    <a:pt x="12170" y="12699"/>
                  </a:lnTo>
                  <a:lnTo>
                    <a:pt x="28043" y="12699"/>
                  </a:lnTo>
                  <a:lnTo>
                    <a:pt x="28043" y="28572"/>
                  </a:ln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dk1"/>
                </a:solidFill>
                <a:latin typeface="Calibri"/>
                <a:ea typeface="Calibri"/>
                <a:cs typeface="Calibri"/>
                <a:sym typeface="Calibri"/>
              </a:endParaRPr>
            </a:p>
          </p:txBody>
        </p:sp>
        <p:sp>
          <p:nvSpPr>
            <p:cNvPr id="25" name="Google Shape;128;p13">
              <a:extLst>
                <a:ext uri="{FF2B5EF4-FFF2-40B4-BE49-F238E27FC236}">
                  <a16:creationId xmlns:a16="http://schemas.microsoft.com/office/drawing/2014/main" id="{D7D1FE3E-85DE-D7CC-F3B3-ECE797BDEC38}"/>
                </a:ext>
              </a:extLst>
            </p:cNvPr>
            <p:cNvSpPr/>
            <p:nvPr/>
          </p:nvSpPr>
          <p:spPr>
            <a:xfrm>
              <a:off x="3803636" y="5644971"/>
              <a:ext cx="156427" cy="18403"/>
            </a:xfrm>
            <a:custGeom>
              <a:avLst/>
              <a:gdLst/>
              <a:ahLst/>
              <a:cxnLst/>
              <a:rect l="l" t="t" r="r" b="b"/>
              <a:pathLst>
                <a:path w="89950" h="10582" extrusionOk="0">
                  <a:moveTo>
                    <a:pt x="6349" y="0"/>
                  </a:moveTo>
                  <a:cubicBezTo>
                    <a:pt x="2646" y="0"/>
                    <a:pt x="0" y="2646"/>
                    <a:pt x="0" y="6349"/>
                  </a:cubicBezTo>
                  <a:cubicBezTo>
                    <a:pt x="0" y="10053"/>
                    <a:pt x="2646" y="12699"/>
                    <a:pt x="6349" y="12699"/>
                  </a:cubicBezTo>
                  <a:lnTo>
                    <a:pt x="88363" y="12699"/>
                  </a:lnTo>
                  <a:cubicBezTo>
                    <a:pt x="92067" y="12699"/>
                    <a:pt x="94712" y="10053"/>
                    <a:pt x="94712" y="6349"/>
                  </a:cubicBezTo>
                  <a:cubicBezTo>
                    <a:pt x="94712" y="2646"/>
                    <a:pt x="92067" y="0"/>
                    <a:pt x="88363" y="0"/>
                  </a:cubicBezTo>
                  <a:lnTo>
                    <a:pt x="6349" y="0"/>
                  </a:ln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dk1"/>
                </a:solidFill>
                <a:latin typeface="Calibri"/>
                <a:ea typeface="Calibri"/>
                <a:cs typeface="Calibri"/>
                <a:sym typeface="Calibri"/>
              </a:endParaRPr>
            </a:p>
          </p:txBody>
        </p:sp>
        <p:sp>
          <p:nvSpPr>
            <p:cNvPr id="26" name="Google Shape;129;p13">
              <a:extLst>
                <a:ext uri="{FF2B5EF4-FFF2-40B4-BE49-F238E27FC236}">
                  <a16:creationId xmlns:a16="http://schemas.microsoft.com/office/drawing/2014/main" id="{78869F28-3A1F-D74F-A999-151A17CC64C7}"/>
                </a:ext>
              </a:extLst>
            </p:cNvPr>
            <p:cNvSpPr/>
            <p:nvPr/>
          </p:nvSpPr>
          <p:spPr>
            <a:xfrm>
              <a:off x="3803636" y="5751709"/>
              <a:ext cx="156427" cy="18403"/>
            </a:xfrm>
            <a:custGeom>
              <a:avLst/>
              <a:gdLst/>
              <a:ahLst/>
              <a:cxnLst/>
              <a:rect l="l" t="t" r="r" b="b"/>
              <a:pathLst>
                <a:path w="89950" h="10582" extrusionOk="0">
                  <a:moveTo>
                    <a:pt x="88363" y="0"/>
                  </a:moveTo>
                  <a:lnTo>
                    <a:pt x="6349" y="0"/>
                  </a:lnTo>
                  <a:cubicBezTo>
                    <a:pt x="2646" y="0"/>
                    <a:pt x="0" y="2646"/>
                    <a:pt x="0" y="6349"/>
                  </a:cubicBezTo>
                  <a:cubicBezTo>
                    <a:pt x="0" y="10053"/>
                    <a:pt x="2646" y="12699"/>
                    <a:pt x="6349" y="12699"/>
                  </a:cubicBezTo>
                  <a:lnTo>
                    <a:pt x="88363" y="12699"/>
                  </a:lnTo>
                  <a:cubicBezTo>
                    <a:pt x="92067" y="12699"/>
                    <a:pt x="94712" y="10053"/>
                    <a:pt x="94712" y="6349"/>
                  </a:cubicBezTo>
                  <a:cubicBezTo>
                    <a:pt x="94712" y="2646"/>
                    <a:pt x="92067" y="0"/>
                    <a:pt x="88363" y="0"/>
                  </a:cubicBez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dk1"/>
                </a:solidFill>
                <a:latin typeface="Calibri"/>
                <a:ea typeface="Calibri"/>
                <a:cs typeface="Calibri"/>
                <a:sym typeface="Calibri"/>
              </a:endParaRPr>
            </a:p>
          </p:txBody>
        </p:sp>
        <p:sp>
          <p:nvSpPr>
            <p:cNvPr id="27" name="Google Shape;130;p13">
              <a:extLst>
                <a:ext uri="{FF2B5EF4-FFF2-40B4-BE49-F238E27FC236}">
                  <a16:creationId xmlns:a16="http://schemas.microsoft.com/office/drawing/2014/main" id="{1490D4D9-9848-CB33-C0E2-F5ECD4551C5B}"/>
                </a:ext>
              </a:extLst>
            </p:cNvPr>
            <p:cNvSpPr/>
            <p:nvPr/>
          </p:nvSpPr>
          <p:spPr>
            <a:xfrm>
              <a:off x="3803636" y="5881453"/>
              <a:ext cx="156427" cy="18403"/>
            </a:xfrm>
            <a:custGeom>
              <a:avLst/>
              <a:gdLst/>
              <a:ahLst/>
              <a:cxnLst/>
              <a:rect l="l" t="t" r="r" b="b"/>
              <a:pathLst>
                <a:path w="89950" h="10582" extrusionOk="0">
                  <a:moveTo>
                    <a:pt x="88363" y="0"/>
                  </a:moveTo>
                  <a:lnTo>
                    <a:pt x="6349" y="0"/>
                  </a:lnTo>
                  <a:cubicBezTo>
                    <a:pt x="2646" y="0"/>
                    <a:pt x="0" y="2646"/>
                    <a:pt x="0" y="6349"/>
                  </a:cubicBezTo>
                  <a:cubicBezTo>
                    <a:pt x="0" y="10053"/>
                    <a:pt x="2646" y="12699"/>
                    <a:pt x="6349" y="12699"/>
                  </a:cubicBezTo>
                  <a:lnTo>
                    <a:pt x="88363" y="12699"/>
                  </a:lnTo>
                  <a:cubicBezTo>
                    <a:pt x="92067" y="12699"/>
                    <a:pt x="94712" y="10053"/>
                    <a:pt x="94712" y="6349"/>
                  </a:cubicBezTo>
                  <a:cubicBezTo>
                    <a:pt x="94712" y="2646"/>
                    <a:pt x="92067" y="0"/>
                    <a:pt x="88363" y="0"/>
                  </a:cubicBez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dk1"/>
                </a:solidFill>
                <a:latin typeface="Calibri"/>
                <a:ea typeface="Calibri"/>
                <a:cs typeface="Calibri"/>
                <a:sym typeface="Calibri"/>
              </a:endParaRPr>
            </a:p>
          </p:txBody>
        </p:sp>
      </p:grpSp>
      <p:grpSp>
        <p:nvGrpSpPr>
          <p:cNvPr id="28" name="Google Shape;319;p14">
            <a:extLst>
              <a:ext uri="{FF2B5EF4-FFF2-40B4-BE49-F238E27FC236}">
                <a16:creationId xmlns:a16="http://schemas.microsoft.com/office/drawing/2014/main" id="{BACF640F-C3C8-D95B-34BC-891192BB6BB4}"/>
              </a:ext>
            </a:extLst>
          </p:cNvPr>
          <p:cNvGrpSpPr/>
          <p:nvPr/>
        </p:nvGrpSpPr>
        <p:grpSpPr>
          <a:xfrm>
            <a:off x="708068" y="1650887"/>
            <a:ext cx="627465" cy="627369"/>
            <a:chOff x="3773698" y="5666336"/>
            <a:chExt cx="312228" cy="312180"/>
          </a:xfrm>
          <a:solidFill>
            <a:schemeClr val="bg1"/>
          </a:solidFill>
        </p:grpSpPr>
        <p:sp>
          <p:nvSpPr>
            <p:cNvPr id="29" name="Google Shape;320;p14">
              <a:extLst>
                <a:ext uri="{FF2B5EF4-FFF2-40B4-BE49-F238E27FC236}">
                  <a16:creationId xmlns:a16="http://schemas.microsoft.com/office/drawing/2014/main" id="{6E3C1E95-F9BD-6076-B67B-8FC64F204779}"/>
                </a:ext>
              </a:extLst>
            </p:cNvPr>
            <p:cNvSpPr/>
            <p:nvPr/>
          </p:nvSpPr>
          <p:spPr>
            <a:xfrm>
              <a:off x="3819202" y="5666336"/>
              <a:ext cx="222230" cy="312180"/>
            </a:xfrm>
            <a:custGeom>
              <a:avLst/>
              <a:gdLst/>
              <a:ahLst/>
              <a:cxnLst/>
              <a:rect l="l" t="t" r="r" b="b"/>
              <a:pathLst>
                <a:path w="222229" h="312180" extrusionOk="0">
                  <a:moveTo>
                    <a:pt x="119316" y="115348"/>
                  </a:moveTo>
                  <a:lnTo>
                    <a:pt x="119316" y="64023"/>
                  </a:lnTo>
                  <a:lnTo>
                    <a:pt x="172228" y="64023"/>
                  </a:lnTo>
                  <a:cubicBezTo>
                    <a:pt x="174345" y="64023"/>
                    <a:pt x="176990" y="62965"/>
                    <a:pt x="178049" y="60849"/>
                  </a:cubicBezTo>
                  <a:cubicBezTo>
                    <a:pt x="179107" y="58732"/>
                    <a:pt x="179107" y="56086"/>
                    <a:pt x="177519" y="54499"/>
                  </a:cubicBezTo>
                  <a:lnTo>
                    <a:pt x="163233" y="32276"/>
                  </a:lnTo>
                  <a:lnTo>
                    <a:pt x="177519" y="9524"/>
                  </a:lnTo>
                  <a:cubicBezTo>
                    <a:pt x="178578" y="7408"/>
                    <a:pt x="179107" y="4762"/>
                    <a:pt x="177519" y="3175"/>
                  </a:cubicBezTo>
                  <a:cubicBezTo>
                    <a:pt x="176461" y="1058"/>
                    <a:pt x="174345" y="0"/>
                    <a:pt x="171699" y="0"/>
                  </a:cubicBezTo>
                  <a:lnTo>
                    <a:pt x="112438" y="0"/>
                  </a:lnTo>
                  <a:cubicBezTo>
                    <a:pt x="108734" y="0"/>
                    <a:pt x="106088" y="2646"/>
                    <a:pt x="106088" y="6349"/>
                  </a:cubicBezTo>
                  <a:lnTo>
                    <a:pt x="106088" y="58203"/>
                  </a:lnTo>
                  <a:lnTo>
                    <a:pt x="106088" y="114290"/>
                  </a:lnTo>
                  <a:lnTo>
                    <a:pt x="794" y="303714"/>
                  </a:lnTo>
                  <a:cubicBezTo>
                    <a:pt x="-265" y="305830"/>
                    <a:pt x="-265" y="307947"/>
                    <a:pt x="794" y="310064"/>
                  </a:cubicBezTo>
                  <a:cubicBezTo>
                    <a:pt x="1852" y="312180"/>
                    <a:pt x="3968" y="313238"/>
                    <a:pt x="6614" y="313238"/>
                  </a:cubicBezTo>
                  <a:lnTo>
                    <a:pt x="218262" y="313238"/>
                  </a:lnTo>
                  <a:cubicBezTo>
                    <a:pt x="220378" y="313238"/>
                    <a:pt x="222494" y="312180"/>
                    <a:pt x="224082" y="310064"/>
                  </a:cubicBezTo>
                  <a:cubicBezTo>
                    <a:pt x="225140" y="307947"/>
                    <a:pt x="225140" y="305830"/>
                    <a:pt x="224082" y="303714"/>
                  </a:cubicBezTo>
                  <a:lnTo>
                    <a:pt x="119316" y="115348"/>
                  </a:lnTo>
                  <a:close/>
                  <a:moveTo>
                    <a:pt x="150534" y="34922"/>
                  </a:moveTo>
                  <a:lnTo>
                    <a:pt x="160587" y="50795"/>
                  </a:lnTo>
                  <a:lnTo>
                    <a:pt x="119316" y="50795"/>
                  </a:lnTo>
                  <a:lnTo>
                    <a:pt x="119316" y="11640"/>
                  </a:lnTo>
                  <a:lnTo>
                    <a:pt x="160587" y="11640"/>
                  </a:lnTo>
                  <a:lnTo>
                    <a:pt x="150005" y="28043"/>
                  </a:lnTo>
                  <a:cubicBezTo>
                    <a:pt x="148947" y="30160"/>
                    <a:pt x="148947" y="32805"/>
                    <a:pt x="150534" y="34922"/>
                  </a:cubicBezTo>
                  <a:close/>
                  <a:moveTo>
                    <a:pt x="18255" y="299481"/>
                  </a:moveTo>
                  <a:lnTo>
                    <a:pt x="112967" y="129105"/>
                  </a:lnTo>
                  <a:cubicBezTo>
                    <a:pt x="112967" y="129105"/>
                    <a:pt x="112967" y="129105"/>
                    <a:pt x="112967" y="129105"/>
                  </a:cubicBezTo>
                  <a:lnTo>
                    <a:pt x="207679" y="299481"/>
                  </a:lnTo>
                  <a:lnTo>
                    <a:pt x="18255" y="299481"/>
                  </a:ln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sp>
          <p:nvSpPr>
            <p:cNvPr id="30" name="Google Shape;321;p14">
              <a:extLst>
                <a:ext uri="{FF2B5EF4-FFF2-40B4-BE49-F238E27FC236}">
                  <a16:creationId xmlns:a16="http://schemas.microsoft.com/office/drawing/2014/main" id="{473BFAF2-B193-F44B-6669-C377FE796245}"/>
                </a:ext>
              </a:extLst>
            </p:cNvPr>
            <p:cNvSpPr/>
            <p:nvPr/>
          </p:nvSpPr>
          <p:spPr>
            <a:xfrm>
              <a:off x="3773698" y="5835125"/>
              <a:ext cx="95241" cy="142862"/>
            </a:xfrm>
            <a:custGeom>
              <a:avLst/>
              <a:gdLst/>
              <a:ahLst/>
              <a:cxnLst/>
              <a:rect l="l" t="t" r="r" b="b"/>
              <a:pathLst>
                <a:path w="95241" h="142862" extrusionOk="0">
                  <a:moveTo>
                    <a:pt x="29895" y="130692"/>
                  </a:moveTo>
                  <a:lnTo>
                    <a:pt x="18255" y="130692"/>
                  </a:lnTo>
                  <a:lnTo>
                    <a:pt x="82278" y="19577"/>
                  </a:lnTo>
                  <a:lnTo>
                    <a:pt x="87040" y="27514"/>
                  </a:lnTo>
                  <a:cubicBezTo>
                    <a:pt x="88628" y="30689"/>
                    <a:pt x="92861" y="31747"/>
                    <a:pt x="96035" y="29631"/>
                  </a:cubicBezTo>
                  <a:cubicBezTo>
                    <a:pt x="99210" y="28043"/>
                    <a:pt x="100268" y="23810"/>
                    <a:pt x="98152" y="20635"/>
                  </a:cubicBezTo>
                  <a:lnTo>
                    <a:pt x="88098" y="3175"/>
                  </a:lnTo>
                  <a:cubicBezTo>
                    <a:pt x="87040" y="1058"/>
                    <a:pt x="84924" y="0"/>
                    <a:pt x="82278" y="0"/>
                  </a:cubicBezTo>
                  <a:cubicBezTo>
                    <a:pt x="80162" y="0"/>
                    <a:pt x="78045" y="1058"/>
                    <a:pt x="76458" y="3175"/>
                  </a:cubicBezTo>
                  <a:lnTo>
                    <a:pt x="794" y="133867"/>
                  </a:lnTo>
                  <a:cubicBezTo>
                    <a:pt x="-265" y="135983"/>
                    <a:pt x="-265" y="138100"/>
                    <a:pt x="794" y="140217"/>
                  </a:cubicBezTo>
                  <a:cubicBezTo>
                    <a:pt x="1852" y="142333"/>
                    <a:pt x="3969" y="143391"/>
                    <a:pt x="6614" y="143391"/>
                  </a:cubicBezTo>
                  <a:lnTo>
                    <a:pt x="29366" y="143391"/>
                  </a:lnTo>
                  <a:cubicBezTo>
                    <a:pt x="33070" y="143391"/>
                    <a:pt x="35716" y="140746"/>
                    <a:pt x="35716" y="137041"/>
                  </a:cubicBezTo>
                  <a:cubicBezTo>
                    <a:pt x="35716" y="133338"/>
                    <a:pt x="33599" y="130692"/>
                    <a:pt x="29895" y="130692"/>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sp>
          <p:nvSpPr>
            <p:cNvPr id="31" name="Google Shape;322;p14">
              <a:extLst>
                <a:ext uri="{FF2B5EF4-FFF2-40B4-BE49-F238E27FC236}">
                  <a16:creationId xmlns:a16="http://schemas.microsoft.com/office/drawing/2014/main" id="{573BE24B-75B8-EED2-C096-1DA3E7C569D4}"/>
                </a:ext>
              </a:extLst>
            </p:cNvPr>
            <p:cNvSpPr/>
            <p:nvPr/>
          </p:nvSpPr>
          <p:spPr>
            <a:xfrm>
              <a:off x="3990685" y="5835653"/>
              <a:ext cx="95241" cy="142862"/>
            </a:xfrm>
            <a:custGeom>
              <a:avLst/>
              <a:gdLst/>
              <a:ahLst/>
              <a:cxnLst/>
              <a:rect l="l" t="t" r="r" b="b"/>
              <a:pathLst>
                <a:path w="95241" h="142862" extrusionOk="0">
                  <a:moveTo>
                    <a:pt x="97574" y="133867"/>
                  </a:moveTo>
                  <a:lnTo>
                    <a:pt x="21911" y="3175"/>
                  </a:lnTo>
                  <a:cubicBezTo>
                    <a:pt x="19794" y="-1058"/>
                    <a:pt x="12915" y="-1058"/>
                    <a:pt x="10799" y="3175"/>
                  </a:cubicBezTo>
                  <a:lnTo>
                    <a:pt x="746" y="20636"/>
                  </a:lnTo>
                  <a:cubicBezTo>
                    <a:pt x="-842" y="23811"/>
                    <a:pt x="217" y="27514"/>
                    <a:pt x="2862" y="29631"/>
                  </a:cubicBezTo>
                  <a:cubicBezTo>
                    <a:pt x="6037" y="31218"/>
                    <a:pt x="9741" y="30160"/>
                    <a:pt x="11857" y="27514"/>
                  </a:cubicBezTo>
                  <a:lnTo>
                    <a:pt x="16619" y="19577"/>
                  </a:lnTo>
                  <a:lnTo>
                    <a:pt x="81172" y="130692"/>
                  </a:lnTo>
                  <a:lnTo>
                    <a:pt x="69531" y="130692"/>
                  </a:lnTo>
                  <a:cubicBezTo>
                    <a:pt x="65827" y="130692"/>
                    <a:pt x="63182" y="133338"/>
                    <a:pt x="63182" y="137042"/>
                  </a:cubicBezTo>
                  <a:cubicBezTo>
                    <a:pt x="63182" y="140746"/>
                    <a:pt x="65827" y="143391"/>
                    <a:pt x="69531" y="143391"/>
                  </a:cubicBezTo>
                  <a:lnTo>
                    <a:pt x="92283" y="143391"/>
                  </a:lnTo>
                  <a:cubicBezTo>
                    <a:pt x="94400" y="143391"/>
                    <a:pt x="96516" y="142333"/>
                    <a:pt x="98104" y="140217"/>
                  </a:cubicBezTo>
                  <a:cubicBezTo>
                    <a:pt x="98633" y="138100"/>
                    <a:pt x="98633" y="135455"/>
                    <a:pt x="97574" y="133867"/>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800">
                <a:solidFill>
                  <a:schemeClr val="dk1"/>
                </a:solidFill>
                <a:latin typeface="Calibri"/>
                <a:ea typeface="Calibri"/>
                <a:cs typeface="Calibri"/>
                <a:sym typeface="Calibri"/>
              </a:endParaRPr>
            </a:p>
          </p:txBody>
        </p:sp>
      </p:grpSp>
      <p:sp>
        <p:nvSpPr>
          <p:cNvPr id="32" name="Arrow: Chevron 31">
            <a:extLst>
              <a:ext uri="{FF2B5EF4-FFF2-40B4-BE49-F238E27FC236}">
                <a16:creationId xmlns:a16="http://schemas.microsoft.com/office/drawing/2014/main" id="{B0146210-1CA6-2A4A-C89A-9C54FA8817C1}"/>
              </a:ext>
            </a:extLst>
          </p:cNvPr>
          <p:cNvSpPr/>
          <p:nvPr/>
        </p:nvSpPr>
        <p:spPr>
          <a:xfrm>
            <a:off x="3897652" y="1789803"/>
            <a:ext cx="369863" cy="470453"/>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3" name="Arrow: Chevron 32">
            <a:extLst>
              <a:ext uri="{FF2B5EF4-FFF2-40B4-BE49-F238E27FC236}">
                <a16:creationId xmlns:a16="http://schemas.microsoft.com/office/drawing/2014/main" id="{496728D3-EEE1-2963-B4C1-D424B360D6C4}"/>
              </a:ext>
            </a:extLst>
          </p:cNvPr>
          <p:cNvSpPr/>
          <p:nvPr/>
        </p:nvSpPr>
        <p:spPr>
          <a:xfrm>
            <a:off x="7722477" y="1783259"/>
            <a:ext cx="369863" cy="470453"/>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031119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775F3-AE1A-5E91-7E82-3CDA55F2075E}"/>
              </a:ext>
            </a:extLst>
          </p:cNvPr>
          <p:cNvSpPr>
            <a:spLocks noGrp="1"/>
          </p:cNvSpPr>
          <p:nvPr>
            <p:ph type="title"/>
          </p:nvPr>
        </p:nvSpPr>
        <p:spPr/>
        <p:txBody>
          <a:bodyPr/>
          <a:lstStyle/>
          <a:p>
            <a:r>
              <a:rPr lang="en-GB"/>
              <a:t>Types of products and instruments</a:t>
            </a:r>
          </a:p>
        </p:txBody>
      </p:sp>
      <p:graphicFrame>
        <p:nvGraphicFramePr>
          <p:cNvPr id="3" name="Diagram 2">
            <a:extLst>
              <a:ext uri="{FF2B5EF4-FFF2-40B4-BE49-F238E27FC236}">
                <a16:creationId xmlns:a16="http://schemas.microsoft.com/office/drawing/2014/main" id="{FAF0D2BE-0297-AC20-95D0-711A9A2DD5F0}"/>
              </a:ext>
            </a:extLst>
          </p:cNvPr>
          <p:cNvGraphicFramePr/>
          <p:nvPr/>
        </p:nvGraphicFramePr>
        <p:xfrm>
          <a:off x="-942482" y="-288130"/>
          <a:ext cx="6340118" cy="79192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F88D6D02-E1AD-C5D8-80E7-89EB67565FB4}"/>
              </a:ext>
            </a:extLst>
          </p:cNvPr>
          <p:cNvSpPr txBox="1"/>
          <p:nvPr/>
        </p:nvSpPr>
        <p:spPr>
          <a:xfrm>
            <a:off x="5391128" y="1621372"/>
            <a:ext cx="6560581" cy="1348518"/>
          </a:xfrm>
          <a:prstGeom prst="rect">
            <a:avLst/>
          </a:prstGeom>
          <a:noFill/>
          <a:ln w="12700">
            <a:solidFill>
              <a:srgbClr val="00B0F0"/>
            </a:solidFill>
            <a:prstDash val="dash"/>
          </a:ln>
        </p:spPr>
        <p:txBody>
          <a:bodyPr wrap="square" lIns="91440" tIns="45720" rIns="91440" bIns="45720" rtlCol="0" anchor="t">
            <a:noAutofit/>
          </a:bodyPr>
          <a:lstStyle/>
          <a:p>
            <a:pPr marL="171450" lvl="1" indent="-171450" fontAlgn="base">
              <a:lnSpc>
                <a:spcPct val="120000"/>
              </a:lnSpc>
              <a:spcBef>
                <a:spcPts val="600"/>
              </a:spcBef>
              <a:buSzPct val="120000"/>
              <a:buFont typeface="Wingdings" panose="05000000000000000000" pitchFamily="2" charset="2"/>
              <a:buChar char="§"/>
              <a:tabLst>
                <a:tab pos="333953" algn="l"/>
                <a:tab pos="334513" algn="l"/>
              </a:tabLst>
              <a:defRPr/>
            </a:pPr>
            <a:r>
              <a:rPr lang="en-US" sz="1100">
                <a:solidFill>
                  <a:srgbClr val="021F43"/>
                </a:solidFill>
                <a:latin typeface="Montserrat"/>
                <a:ea typeface="ＭＳ Ｐゴシック"/>
              </a:rPr>
              <a:t>A loan or bond that </a:t>
            </a:r>
            <a:r>
              <a:rPr lang="en-US" sz="1100" b="1">
                <a:solidFill>
                  <a:srgbClr val="021F43"/>
                </a:solidFill>
                <a:latin typeface="Montserrat"/>
                <a:ea typeface="ＭＳ Ｐゴシック"/>
              </a:rPr>
              <a:t>exclusively finances “Eligible Green Projects”</a:t>
            </a:r>
            <a:r>
              <a:rPr lang="en-US" sz="1100">
                <a:solidFill>
                  <a:srgbClr val="021F43"/>
                </a:solidFill>
                <a:latin typeface="Montserrat"/>
                <a:ea typeface="ＭＳ Ｐゴシック"/>
              </a:rPr>
              <a:t> as defined in the issuer’s independently </a:t>
            </a:r>
            <a:r>
              <a:rPr lang="en-US" sz="1100" b="1">
                <a:solidFill>
                  <a:srgbClr val="021F43"/>
                </a:solidFill>
                <a:latin typeface="Montserrat"/>
                <a:ea typeface="ＭＳ Ｐゴシック"/>
              </a:rPr>
              <a:t>verified Green Finance Framework</a:t>
            </a:r>
          </a:p>
          <a:p>
            <a:pPr marL="171450" lvl="1" indent="-171450" fontAlgn="base">
              <a:lnSpc>
                <a:spcPct val="120000"/>
              </a:lnSpc>
              <a:spcBef>
                <a:spcPts val="600"/>
              </a:spcBef>
              <a:buSzPct val="120000"/>
              <a:buFont typeface="Wingdings" panose="05000000000000000000" pitchFamily="2" charset="2"/>
              <a:buChar char="§"/>
              <a:tabLst>
                <a:tab pos="333953" algn="l"/>
                <a:tab pos="334513" algn="l"/>
              </a:tabLst>
              <a:defRPr/>
            </a:pPr>
            <a:r>
              <a:rPr lang="en-US" sz="1100">
                <a:solidFill>
                  <a:srgbClr val="021F43"/>
                </a:solidFill>
                <a:latin typeface="Montserrat"/>
                <a:ea typeface="ＭＳ Ｐゴシック"/>
              </a:rPr>
              <a:t>Follows the internationally recognized </a:t>
            </a:r>
            <a:r>
              <a:rPr lang="en-US" sz="1100" b="1">
                <a:solidFill>
                  <a:srgbClr val="021F43"/>
                </a:solidFill>
                <a:latin typeface="Montserrat"/>
                <a:ea typeface="ＭＳ Ｐゴシック"/>
              </a:rPr>
              <a:t>Green Loan/Bond Principles</a:t>
            </a:r>
          </a:p>
          <a:p>
            <a:pPr marL="171450" lvl="1" indent="-171450" fontAlgn="base">
              <a:lnSpc>
                <a:spcPct val="120000"/>
              </a:lnSpc>
              <a:spcBef>
                <a:spcPts val="600"/>
              </a:spcBef>
              <a:buSzPct val="120000"/>
              <a:buFont typeface="Wingdings" panose="05000000000000000000" pitchFamily="2" charset="2"/>
              <a:buChar char="§"/>
              <a:tabLst>
                <a:tab pos="333953" algn="l"/>
                <a:tab pos="334513" algn="l"/>
              </a:tabLst>
              <a:defRPr/>
            </a:pPr>
            <a:r>
              <a:rPr lang="en-US" sz="1100">
                <a:solidFill>
                  <a:srgbClr val="021F43"/>
                </a:solidFill>
                <a:latin typeface="Montserrat"/>
                <a:ea typeface="ＭＳ Ｐゴシック"/>
              </a:rPr>
              <a:t>Issuers </a:t>
            </a:r>
            <a:r>
              <a:rPr lang="en-US" sz="1100" b="1">
                <a:solidFill>
                  <a:srgbClr val="021F43"/>
                </a:solidFill>
                <a:latin typeface="Montserrat"/>
                <a:ea typeface="ＭＳ Ｐゴシック"/>
              </a:rPr>
              <a:t>must report annually on use of proceeds and the impact </a:t>
            </a:r>
            <a:r>
              <a:rPr lang="en-US" sz="1100">
                <a:solidFill>
                  <a:srgbClr val="021F43"/>
                </a:solidFill>
                <a:latin typeface="Montserrat"/>
                <a:ea typeface="ＭＳ Ｐゴシック"/>
              </a:rPr>
              <a:t>achieved</a:t>
            </a:r>
          </a:p>
          <a:p>
            <a:pPr marL="171450" lvl="1" indent="-171450" fontAlgn="base">
              <a:lnSpc>
                <a:spcPct val="120000"/>
              </a:lnSpc>
              <a:spcBef>
                <a:spcPts val="600"/>
              </a:spcBef>
              <a:buSzPct val="120000"/>
              <a:buFont typeface="Wingdings" panose="05000000000000000000" pitchFamily="2" charset="2"/>
              <a:buChar char="§"/>
              <a:tabLst>
                <a:tab pos="333953" algn="l"/>
                <a:tab pos="334513" algn="l"/>
              </a:tabLst>
              <a:defRPr/>
            </a:pPr>
            <a:r>
              <a:rPr lang="en-US" sz="1100" kern="0">
                <a:solidFill>
                  <a:srgbClr val="021F43"/>
                </a:solidFill>
                <a:latin typeface="Montserrat"/>
                <a:ea typeface="ＭＳ Ｐゴシック"/>
              </a:rPr>
              <a:t>Additional </a:t>
            </a:r>
            <a:r>
              <a:rPr lang="en-US" sz="1100" b="1" kern="0">
                <a:solidFill>
                  <a:srgbClr val="021F43"/>
                </a:solidFill>
                <a:latin typeface="Montserrat"/>
                <a:ea typeface="ＭＳ Ｐゴシック"/>
              </a:rPr>
              <a:t>transition finance</a:t>
            </a:r>
            <a:r>
              <a:rPr lang="en-US" sz="1100" kern="0">
                <a:solidFill>
                  <a:srgbClr val="021F43"/>
                </a:solidFill>
                <a:latin typeface="Montserrat"/>
                <a:ea typeface="ＭＳ Ｐゴシック"/>
              </a:rPr>
              <a:t> theme may be applicable</a:t>
            </a:r>
          </a:p>
        </p:txBody>
      </p:sp>
      <p:sp>
        <p:nvSpPr>
          <p:cNvPr id="6" name="TextBox 5">
            <a:extLst>
              <a:ext uri="{FF2B5EF4-FFF2-40B4-BE49-F238E27FC236}">
                <a16:creationId xmlns:a16="http://schemas.microsoft.com/office/drawing/2014/main" id="{91A18DF5-E690-3050-9B02-C98578B99046}"/>
              </a:ext>
            </a:extLst>
          </p:cNvPr>
          <p:cNvSpPr txBox="1"/>
          <p:nvPr/>
        </p:nvSpPr>
        <p:spPr>
          <a:xfrm>
            <a:off x="5397635" y="3074178"/>
            <a:ext cx="6554073" cy="1316670"/>
          </a:xfrm>
          <a:prstGeom prst="rect">
            <a:avLst/>
          </a:prstGeom>
          <a:noFill/>
          <a:ln w="12700">
            <a:solidFill>
              <a:srgbClr val="00B0F0"/>
            </a:solidFill>
            <a:prstDash val="dash"/>
          </a:ln>
        </p:spPr>
        <p:txBody>
          <a:bodyPr wrap="square" lIns="91440" tIns="45720" rIns="91440" bIns="45720" rtlCol="0" anchor="t">
            <a:noAutofit/>
          </a:bodyPr>
          <a:lstStyle/>
          <a:p>
            <a:pPr marL="171450" lvl="1" indent="-171450" fontAlgn="base">
              <a:lnSpc>
                <a:spcPct val="120000"/>
              </a:lnSpc>
              <a:spcBef>
                <a:spcPts val="600"/>
              </a:spcBef>
              <a:buSzPct val="120000"/>
              <a:buFont typeface="Wingdings" panose="05000000000000000000" pitchFamily="2" charset="2"/>
              <a:buChar char="§"/>
              <a:tabLst>
                <a:tab pos="333953" algn="l"/>
                <a:tab pos="334513" algn="l"/>
              </a:tabLst>
              <a:defRPr/>
            </a:pPr>
            <a:r>
              <a:rPr lang="en-US" sz="1100">
                <a:solidFill>
                  <a:srgbClr val="021F43"/>
                </a:solidFill>
                <a:latin typeface="Montserrat"/>
                <a:ea typeface="ＭＳ Ｐゴシック"/>
              </a:rPr>
              <a:t>A loan that exclusively finances  </a:t>
            </a:r>
            <a:r>
              <a:rPr lang="en-US" sz="1100" b="1">
                <a:solidFill>
                  <a:srgbClr val="021F43"/>
                </a:solidFill>
                <a:latin typeface="Montserrat"/>
                <a:ea typeface="ＭＳ Ｐゴシック"/>
              </a:rPr>
              <a:t>investments that protect oceans &amp; water, supporting SDGs 6 and 14</a:t>
            </a:r>
          </a:p>
          <a:p>
            <a:pPr marL="171450" lvl="1" indent="-171450" fontAlgn="base">
              <a:lnSpc>
                <a:spcPct val="120000"/>
              </a:lnSpc>
              <a:spcBef>
                <a:spcPts val="600"/>
              </a:spcBef>
              <a:buSzPct val="120000"/>
              <a:buFont typeface="Wingdings" panose="05000000000000000000" pitchFamily="2" charset="2"/>
              <a:buChar char="§"/>
              <a:tabLst>
                <a:tab pos="333953" algn="l"/>
                <a:tab pos="334513" algn="l"/>
              </a:tabLst>
              <a:defRPr/>
            </a:pPr>
            <a:r>
              <a:rPr lang="en-US" sz="1100">
                <a:solidFill>
                  <a:srgbClr val="021F43"/>
                </a:solidFill>
                <a:latin typeface="Montserrat"/>
                <a:ea typeface="ＭＳ Ｐゴシック"/>
              </a:rPr>
              <a:t>Follows the </a:t>
            </a:r>
            <a:r>
              <a:rPr lang="en-US" sz="1100" b="1">
                <a:solidFill>
                  <a:srgbClr val="021F43"/>
                </a:solidFill>
                <a:latin typeface="Montserrat"/>
                <a:ea typeface="ＭＳ Ｐゴシック"/>
              </a:rPr>
              <a:t>IFC “Blue” taxonomy</a:t>
            </a:r>
            <a:r>
              <a:rPr lang="en-US" sz="1100">
                <a:solidFill>
                  <a:srgbClr val="021F43"/>
                </a:solidFill>
                <a:latin typeface="Montserrat"/>
                <a:ea typeface="ＭＳ Ｐゴシック"/>
              </a:rPr>
              <a:t> that specifies activities that address: (i) protection of marine ecosystems and (ii) water management</a:t>
            </a:r>
          </a:p>
          <a:p>
            <a:pPr marL="171450" lvl="1" indent="-171450" fontAlgn="base">
              <a:lnSpc>
                <a:spcPct val="120000"/>
              </a:lnSpc>
              <a:spcBef>
                <a:spcPts val="600"/>
              </a:spcBef>
              <a:buSzPct val="120000"/>
              <a:buFont typeface="Wingdings" panose="05000000000000000000" pitchFamily="2" charset="2"/>
              <a:buChar char="§"/>
              <a:tabLst>
                <a:tab pos="333953" algn="l"/>
                <a:tab pos="334513" algn="l"/>
              </a:tabLst>
              <a:defRPr/>
            </a:pPr>
            <a:r>
              <a:rPr lang="en-US" sz="1100" b="1">
                <a:solidFill>
                  <a:srgbClr val="021F43"/>
                </a:solidFill>
                <a:latin typeface="Montserrat"/>
                <a:ea typeface="ＭＳ Ｐゴシック"/>
              </a:rPr>
              <a:t>Issuers report </a:t>
            </a:r>
            <a:r>
              <a:rPr lang="en-US" sz="1100">
                <a:solidFill>
                  <a:srgbClr val="021F43"/>
                </a:solidFill>
                <a:latin typeface="Montserrat"/>
                <a:ea typeface="ＭＳ Ｐゴシック"/>
              </a:rPr>
              <a:t>on use of proceeds and the impact achieved</a:t>
            </a:r>
          </a:p>
        </p:txBody>
      </p:sp>
      <p:sp>
        <p:nvSpPr>
          <p:cNvPr id="7" name="TextBox 6">
            <a:extLst>
              <a:ext uri="{FF2B5EF4-FFF2-40B4-BE49-F238E27FC236}">
                <a16:creationId xmlns:a16="http://schemas.microsoft.com/office/drawing/2014/main" id="{68996065-DCE4-5AA4-9990-8E5D5719026B}"/>
              </a:ext>
            </a:extLst>
          </p:cNvPr>
          <p:cNvSpPr txBox="1"/>
          <p:nvPr/>
        </p:nvSpPr>
        <p:spPr>
          <a:xfrm>
            <a:off x="5391128" y="4765458"/>
            <a:ext cx="6560581" cy="1097280"/>
          </a:xfrm>
          <a:prstGeom prst="rect">
            <a:avLst/>
          </a:prstGeom>
          <a:noFill/>
          <a:ln w="12700">
            <a:solidFill>
              <a:srgbClr val="00B0F0"/>
            </a:solidFill>
            <a:prstDash val="dash"/>
          </a:ln>
        </p:spPr>
        <p:txBody>
          <a:bodyPr wrap="square" rtlCol="0">
            <a:noAutofit/>
          </a:bodyPr>
          <a:lstStyle/>
          <a:p>
            <a:pPr marL="171450" lvl="1" indent="-171450" fontAlgn="base">
              <a:lnSpc>
                <a:spcPct val="120000"/>
              </a:lnSpc>
              <a:spcBef>
                <a:spcPts val="600"/>
              </a:spcBef>
              <a:buSzPct val="120000"/>
              <a:buFont typeface="Wingdings" panose="05000000000000000000" pitchFamily="2" charset="2"/>
              <a:buChar char="§"/>
              <a:tabLst>
                <a:tab pos="333953" algn="l"/>
                <a:tab pos="334513" algn="l"/>
              </a:tabLst>
              <a:defRPr/>
            </a:pPr>
            <a:r>
              <a:rPr lang="en-US" sz="1100" b="1">
                <a:solidFill>
                  <a:srgbClr val="021F43"/>
                </a:solidFill>
                <a:latin typeface="Montserrat" panose="00000500000000000000" pitchFamily="2" charset="0"/>
                <a:ea typeface="ＭＳ Ｐゴシック" charset="0"/>
              </a:rPr>
              <a:t>General purpose loan linked to defined KPI targets </a:t>
            </a:r>
            <a:r>
              <a:rPr lang="en-US" sz="1100">
                <a:solidFill>
                  <a:srgbClr val="021F43"/>
                </a:solidFill>
                <a:latin typeface="Montserrat" panose="00000500000000000000" pitchFamily="2" charset="0"/>
                <a:ea typeface="ＭＳ Ｐゴシック" charset="0"/>
              </a:rPr>
              <a:t>during tenor of</a:t>
            </a:r>
            <a:r>
              <a:rPr lang="ru-RU" sz="1100">
                <a:solidFill>
                  <a:srgbClr val="021F43"/>
                </a:solidFill>
                <a:latin typeface="Montserrat" panose="00000500000000000000" pitchFamily="2" charset="0"/>
                <a:ea typeface="ＭＳ Ｐゴシック" charset="0"/>
              </a:rPr>
              <a:t> </a:t>
            </a:r>
            <a:r>
              <a:rPr lang="en-US" sz="1100">
                <a:solidFill>
                  <a:srgbClr val="021F43"/>
                </a:solidFill>
                <a:latin typeface="Montserrat" panose="00000500000000000000" pitchFamily="2" charset="0"/>
                <a:ea typeface="ＭＳ Ｐゴシック" charset="0"/>
              </a:rPr>
              <a:t>the loan/bond</a:t>
            </a:r>
          </a:p>
          <a:p>
            <a:pPr marL="171450" marR="117108" lvl="1" indent="-171450" fontAlgn="base">
              <a:lnSpc>
                <a:spcPct val="120000"/>
              </a:lnSpc>
              <a:spcBef>
                <a:spcPts val="600"/>
              </a:spcBef>
              <a:buSzPct val="120000"/>
              <a:buFont typeface="Wingdings" panose="05000000000000000000" pitchFamily="2" charset="2"/>
              <a:buChar char="§"/>
              <a:tabLst>
                <a:tab pos="333953" algn="l"/>
                <a:tab pos="334513" algn="l"/>
              </a:tabLst>
              <a:defRPr/>
            </a:pPr>
            <a:r>
              <a:rPr lang="en-US" sz="1100" b="1">
                <a:solidFill>
                  <a:srgbClr val="021F43"/>
                </a:solidFill>
                <a:latin typeface="Montserrat" panose="00000500000000000000" pitchFamily="2" charset="0"/>
                <a:ea typeface="ＭＳ Ｐゴシック" charset="0"/>
              </a:rPr>
              <a:t>Borrowers/issuers reports annually </a:t>
            </a:r>
            <a:r>
              <a:rPr lang="en-US" sz="1100">
                <a:solidFill>
                  <a:srgbClr val="021F43"/>
                </a:solidFill>
                <a:latin typeface="Montserrat" panose="00000500000000000000" pitchFamily="2" charset="0"/>
                <a:ea typeface="ＭＳ Ｐゴシック" charset="0"/>
              </a:rPr>
              <a:t>on progress using agreed KPIs</a:t>
            </a:r>
          </a:p>
          <a:p>
            <a:pPr marL="171450" lvl="1" indent="-171450" fontAlgn="base">
              <a:lnSpc>
                <a:spcPct val="120000"/>
              </a:lnSpc>
              <a:spcBef>
                <a:spcPts val="600"/>
              </a:spcBef>
              <a:buSzPct val="120000"/>
              <a:buFont typeface="Wingdings" panose="05000000000000000000" pitchFamily="2" charset="2"/>
              <a:buChar char="§"/>
              <a:tabLst>
                <a:tab pos="333953" algn="l"/>
                <a:tab pos="334513" algn="l"/>
              </a:tabLst>
              <a:defRPr/>
            </a:pPr>
            <a:r>
              <a:rPr lang="en-US" sz="1100">
                <a:solidFill>
                  <a:srgbClr val="021F43"/>
                </a:solidFill>
                <a:latin typeface="Montserrat" panose="00000500000000000000" pitchFamily="2" charset="0"/>
                <a:ea typeface="ＭＳ Ｐゴシック" charset="0"/>
              </a:rPr>
              <a:t>Pricing structure may include </a:t>
            </a:r>
            <a:r>
              <a:rPr lang="en-US" sz="1100" b="1">
                <a:solidFill>
                  <a:srgbClr val="021F43"/>
                </a:solidFill>
                <a:latin typeface="Montserrat" panose="00000500000000000000" pitchFamily="2" charset="0"/>
                <a:ea typeface="ＭＳ Ｐゴシック" charset="0"/>
              </a:rPr>
              <a:t>incentives or penalties</a:t>
            </a:r>
          </a:p>
          <a:p>
            <a:pPr marL="171450" lvl="1" indent="-171450" fontAlgn="base">
              <a:lnSpc>
                <a:spcPct val="120000"/>
              </a:lnSpc>
              <a:spcBef>
                <a:spcPts val="600"/>
              </a:spcBef>
              <a:buSzPct val="120000"/>
              <a:buFont typeface="Wingdings" panose="05000000000000000000" pitchFamily="2" charset="2"/>
              <a:buChar char="§"/>
              <a:tabLst>
                <a:tab pos="333953" algn="l"/>
                <a:tab pos="334513" algn="l"/>
              </a:tabLst>
              <a:defRPr/>
            </a:pPr>
            <a:r>
              <a:rPr lang="en-US" sz="1100" b="1">
                <a:solidFill>
                  <a:srgbClr val="021F43"/>
                </a:solidFill>
                <a:latin typeface="Montserrat" panose="00000500000000000000" pitchFamily="2" charset="0"/>
                <a:ea typeface="ＭＳ Ｐゴシック" charset="0"/>
              </a:rPr>
              <a:t>Transition finance </a:t>
            </a:r>
            <a:r>
              <a:rPr lang="en-US" sz="1100">
                <a:solidFill>
                  <a:srgbClr val="021F43"/>
                </a:solidFill>
                <a:latin typeface="Montserrat" panose="00000500000000000000" pitchFamily="2" charset="0"/>
                <a:ea typeface="ＭＳ Ｐゴシック" charset="0"/>
              </a:rPr>
              <a:t>theme may be applicable</a:t>
            </a:r>
            <a:endParaRPr lang="en-US" sz="1100" b="1">
              <a:solidFill>
                <a:srgbClr val="021F43"/>
              </a:solidFill>
              <a:latin typeface="Montserrat" panose="00000500000000000000" pitchFamily="2" charset="0"/>
              <a:ea typeface="ＭＳ Ｐゴシック" charset="0"/>
            </a:endParaRPr>
          </a:p>
        </p:txBody>
      </p:sp>
      <p:sp>
        <p:nvSpPr>
          <p:cNvPr id="8" name="TextBox 7">
            <a:extLst>
              <a:ext uri="{FF2B5EF4-FFF2-40B4-BE49-F238E27FC236}">
                <a16:creationId xmlns:a16="http://schemas.microsoft.com/office/drawing/2014/main" id="{4B3D7D8F-92D1-B9E8-5D97-D65A7D2E17AA}"/>
              </a:ext>
            </a:extLst>
          </p:cNvPr>
          <p:cNvSpPr txBox="1"/>
          <p:nvPr/>
        </p:nvSpPr>
        <p:spPr>
          <a:xfrm>
            <a:off x="5391128" y="1340362"/>
            <a:ext cx="6560581" cy="276999"/>
          </a:xfrm>
          <a:prstGeom prst="rect">
            <a:avLst/>
          </a:prstGeom>
          <a:solidFill>
            <a:srgbClr val="021F43"/>
          </a:solidFill>
          <a:ln>
            <a:solidFill>
              <a:srgbClr val="021F43"/>
            </a:solidFill>
          </a:ln>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a:ln>
                  <a:noFill/>
                </a:ln>
                <a:solidFill>
                  <a:prstClr val="white"/>
                </a:solidFill>
                <a:effectLst/>
                <a:uLnTx/>
                <a:uFillTx/>
                <a:latin typeface="Montserrat" panose="00000500000000000000" pitchFamily="2" charset="0"/>
                <a:ea typeface="ＭＳ Ｐゴシック" charset="0"/>
              </a:rPr>
              <a:t>“Use of Proceeds” - Green / Blue / ESG / Social</a:t>
            </a:r>
          </a:p>
        </p:txBody>
      </p:sp>
      <p:sp>
        <p:nvSpPr>
          <p:cNvPr id="9" name="TextBox 8">
            <a:extLst>
              <a:ext uri="{FF2B5EF4-FFF2-40B4-BE49-F238E27FC236}">
                <a16:creationId xmlns:a16="http://schemas.microsoft.com/office/drawing/2014/main" id="{31B566D5-0BE1-01CC-EA34-AC0836CBA77E}"/>
              </a:ext>
            </a:extLst>
          </p:cNvPr>
          <p:cNvSpPr txBox="1"/>
          <p:nvPr/>
        </p:nvSpPr>
        <p:spPr>
          <a:xfrm>
            <a:off x="5391128" y="4477031"/>
            <a:ext cx="6560581" cy="274470"/>
          </a:xfrm>
          <a:prstGeom prst="rect">
            <a:avLst/>
          </a:prstGeom>
          <a:solidFill>
            <a:srgbClr val="021F43"/>
          </a:solidFill>
          <a:ln>
            <a:solidFill>
              <a:srgbClr val="021F43"/>
            </a:solidFill>
          </a:ln>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a:ln>
                  <a:noFill/>
                </a:ln>
                <a:solidFill>
                  <a:prstClr val="white"/>
                </a:solidFill>
                <a:effectLst/>
                <a:uLnTx/>
                <a:uFillTx/>
                <a:latin typeface="Montserrat" panose="00000500000000000000" pitchFamily="2" charset="0"/>
                <a:ea typeface="ＭＳ Ｐゴシック" charset="0"/>
              </a:rPr>
              <a:t>“Target Driven” - Sustainability-Linked Financings</a:t>
            </a:r>
          </a:p>
        </p:txBody>
      </p:sp>
      <p:pic>
        <p:nvPicPr>
          <p:cNvPr id="10" name="Picture 9" descr="Logo, company name&#10;&#10;Description automatically generated">
            <a:extLst>
              <a:ext uri="{FF2B5EF4-FFF2-40B4-BE49-F238E27FC236}">
                <a16:creationId xmlns:a16="http://schemas.microsoft.com/office/drawing/2014/main" id="{0BF4E0BE-D143-4770-1859-7A8FE59D021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1834" t="30313" r="11003" b="30578"/>
          <a:stretch/>
        </p:blipFill>
        <p:spPr>
          <a:xfrm>
            <a:off x="808409" y="2969890"/>
            <a:ext cx="775482" cy="393050"/>
          </a:xfrm>
          <a:prstGeom prst="rect">
            <a:avLst/>
          </a:prstGeom>
        </p:spPr>
      </p:pic>
      <p:sp>
        <p:nvSpPr>
          <p:cNvPr id="11" name="Isosceles Triangle 10">
            <a:extLst>
              <a:ext uri="{FF2B5EF4-FFF2-40B4-BE49-F238E27FC236}">
                <a16:creationId xmlns:a16="http://schemas.microsoft.com/office/drawing/2014/main" id="{58D39577-9B8D-6D86-6069-1B20CAB826F2}"/>
              </a:ext>
            </a:extLst>
          </p:cNvPr>
          <p:cNvSpPr/>
          <p:nvPr/>
        </p:nvSpPr>
        <p:spPr bwMode="auto">
          <a:xfrm rot="5400000">
            <a:off x="4867592" y="2072427"/>
            <a:ext cx="633737" cy="207637"/>
          </a:xfrm>
          <a:prstGeom prst="triangle">
            <a:avLst>
              <a:gd name="adj" fmla="val 50982"/>
            </a:avLst>
          </a:prstGeom>
          <a:solidFill>
            <a:sysClr val="window" lastClr="FFFFFF">
              <a:lumMod val="85000"/>
            </a:sys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lvl="0" indent="-115888" defTabSz="914400" eaLnBrk="1" fontAlgn="base" latinLnBrk="0" hangingPunct="1">
              <a:lnSpc>
                <a:spcPct val="100000"/>
              </a:lnSpc>
              <a:spcBef>
                <a:spcPct val="50000"/>
              </a:spcBef>
              <a:spcAft>
                <a:spcPct val="0"/>
              </a:spcAft>
              <a:buClrTx/>
              <a:buSzTx/>
              <a:buFontTx/>
              <a:buChar char="•"/>
              <a:tabLst/>
              <a:defRPr/>
            </a:pPr>
            <a:endParaRPr kumimoji="0" lang="en-US" sz="1300" b="0" i="0" u="none" strike="noStrike" kern="0" cap="none" spc="0" normalizeH="0" baseline="0" noProof="0">
              <a:ln>
                <a:noFill/>
              </a:ln>
              <a:solidFill>
                <a:srgbClr val="021F43"/>
              </a:solidFill>
              <a:effectLst/>
              <a:uLnTx/>
              <a:uFillTx/>
              <a:latin typeface="Trebuchet MS" pitchFamily="34" charset="0"/>
              <a:ea typeface="ＭＳ Ｐゴシック" charset="0"/>
              <a:cs typeface="Times New Roman" pitchFamily="18" charset="0"/>
            </a:endParaRPr>
          </a:p>
        </p:txBody>
      </p:sp>
      <p:sp>
        <p:nvSpPr>
          <p:cNvPr id="12" name="Isosceles Triangle 11">
            <a:extLst>
              <a:ext uri="{FF2B5EF4-FFF2-40B4-BE49-F238E27FC236}">
                <a16:creationId xmlns:a16="http://schemas.microsoft.com/office/drawing/2014/main" id="{A84382BA-3666-C733-DBEB-E68FB3481156}"/>
              </a:ext>
            </a:extLst>
          </p:cNvPr>
          <p:cNvSpPr/>
          <p:nvPr/>
        </p:nvSpPr>
        <p:spPr bwMode="auto">
          <a:xfrm rot="5400000">
            <a:off x="4867592" y="3593441"/>
            <a:ext cx="633737" cy="207637"/>
          </a:xfrm>
          <a:prstGeom prst="triangle">
            <a:avLst>
              <a:gd name="adj" fmla="val 50982"/>
            </a:avLst>
          </a:prstGeom>
          <a:solidFill>
            <a:sysClr val="window" lastClr="FFFFFF">
              <a:lumMod val="85000"/>
            </a:sys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lvl="0" indent="-115888" defTabSz="914400" eaLnBrk="1" fontAlgn="base" latinLnBrk="0" hangingPunct="1">
              <a:lnSpc>
                <a:spcPct val="100000"/>
              </a:lnSpc>
              <a:spcBef>
                <a:spcPct val="50000"/>
              </a:spcBef>
              <a:spcAft>
                <a:spcPct val="0"/>
              </a:spcAft>
              <a:buClrTx/>
              <a:buSzTx/>
              <a:buFontTx/>
              <a:buChar char="•"/>
              <a:tabLst/>
              <a:defRPr/>
            </a:pPr>
            <a:endParaRPr kumimoji="0" lang="en-US" sz="1300" b="0" i="0" u="none" strike="noStrike" kern="0" cap="none" spc="0" normalizeH="0" baseline="0" noProof="0">
              <a:ln>
                <a:noFill/>
              </a:ln>
              <a:solidFill>
                <a:srgbClr val="021F43"/>
              </a:solidFill>
              <a:effectLst/>
              <a:uLnTx/>
              <a:uFillTx/>
              <a:latin typeface="Trebuchet MS" pitchFamily="34" charset="0"/>
              <a:ea typeface="ＭＳ Ｐゴシック" charset="0"/>
              <a:cs typeface="Times New Roman" pitchFamily="18" charset="0"/>
            </a:endParaRPr>
          </a:p>
        </p:txBody>
      </p:sp>
      <p:sp>
        <p:nvSpPr>
          <p:cNvPr id="13" name="Isosceles Triangle 12">
            <a:extLst>
              <a:ext uri="{FF2B5EF4-FFF2-40B4-BE49-F238E27FC236}">
                <a16:creationId xmlns:a16="http://schemas.microsoft.com/office/drawing/2014/main" id="{CDDAA05B-F090-C621-6ECC-DC62C8A4E236}"/>
              </a:ext>
            </a:extLst>
          </p:cNvPr>
          <p:cNvSpPr/>
          <p:nvPr/>
        </p:nvSpPr>
        <p:spPr bwMode="auto">
          <a:xfrm rot="5400000">
            <a:off x="4867592" y="4958279"/>
            <a:ext cx="633737" cy="207637"/>
          </a:xfrm>
          <a:prstGeom prst="triangle">
            <a:avLst>
              <a:gd name="adj" fmla="val 50982"/>
            </a:avLst>
          </a:prstGeom>
          <a:solidFill>
            <a:sysClr val="window" lastClr="FFFFFF">
              <a:lumMod val="85000"/>
            </a:sys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lvl="0" indent="-115888" defTabSz="914400" eaLnBrk="1" fontAlgn="base" latinLnBrk="0" hangingPunct="1">
              <a:lnSpc>
                <a:spcPct val="100000"/>
              </a:lnSpc>
              <a:spcBef>
                <a:spcPct val="50000"/>
              </a:spcBef>
              <a:spcAft>
                <a:spcPct val="0"/>
              </a:spcAft>
              <a:buClrTx/>
              <a:buSzTx/>
              <a:buFontTx/>
              <a:buChar char="•"/>
              <a:tabLst/>
              <a:defRPr/>
            </a:pPr>
            <a:endParaRPr kumimoji="0" lang="en-US" sz="1300" b="0" i="0" u="none" strike="noStrike" kern="0" cap="none" spc="0" normalizeH="0" baseline="0" noProof="0">
              <a:ln>
                <a:noFill/>
              </a:ln>
              <a:solidFill>
                <a:srgbClr val="021F43"/>
              </a:solidFill>
              <a:effectLst/>
              <a:uLnTx/>
              <a:uFillTx/>
              <a:latin typeface="Trebuchet MS" pitchFamily="34" charset="0"/>
              <a:ea typeface="ＭＳ Ｐゴシック" charset="0"/>
              <a:cs typeface="Times New Roman" pitchFamily="18" charset="0"/>
            </a:endParaRPr>
          </a:p>
        </p:txBody>
      </p:sp>
    </p:spTree>
    <p:extLst>
      <p:ext uri="{BB962C8B-B14F-4D97-AF65-F5344CB8AC3E}">
        <p14:creationId xmlns:p14="http://schemas.microsoft.com/office/powerpoint/2010/main" val="2730794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775F3-AE1A-5E91-7E82-3CDA55F2075E}"/>
              </a:ext>
            </a:extLst>
          </p:cNvPr>
          <p:cNvSpPr>
            <a:spLocks noGrp="1"/>
          </p:cNvSpPr>
          <p:nvPr>
            <p:ph type="title"/>
          </p:nvPr>
        </p:nvSpPr>
        <p:spPr/>
        <p:txBody>
          <a:bodyPr/>
          <a:lstStyle/>
          <a:p>
            <a:r>
              <a:rPr lang="en-GB"/>
              <a:t>Green instruments: examples of uses of proceeds</a:t>
            </a:r>
          </a:p>
        </p:txBody>
      </p:sp>
      <p:grpSp>
        <p:nvGrpSpPr>
          <p:cNvPr id="3" name="Group 2">
            <a:extLst>
              <a:ext uri="{FF2B5EF4-FFF2-40B4-BE49-F238E27FC236}">
                <a16:creationId xmlns:a16="http://schemas.microsoft.com/office/drawing/2014/main" id="{2463812E-6DD2-E817-61F7-26BEA9EAF587}"/>
              </a:ext>
            </a:extLst>
          </p:cNvPr>
          <p:cNvGrpSpPr/>
          <p:nvPr/>
        </p:nvGrpSpPr>
        <p:grpSpPr>
          <a:xfrm>
            <a:off x="561975" y="1298831"/>
            <a:ext cx="10797037" cy="4738981"/>
            <a:chOff x="529875" y="1523543"/>
            <a:chExt cx="10797037" cy="4738981"/>
          </a:xfrm>
        </p:grpSpPr>
        <p:cxnSp>
          <p:nvCxnSpPr>
            <p:cNvPr id="4" name="Straight Connector 3">
              <a:extLst>
                <a:ext uri="{FF2B5EF4-FFF2-40B4-BE49-F238E27FC236}">
                  <a16:creationId xmlns:a16="http://schemas.microsoft.com/office/drawing/2014/main" id="{C7FAADB0-3D08-2D3B-91BA-9CB2D0F779C4}"/>
                </a:ext>
              </a:extLst>
            </p:cNvPr>
            <p:cNvCxnSpPr>
              <a:cxnSpLocks/>
            </p:cNvCxnSpPr>
            <p:nvPr/>
          </p:nvCxnSpPr>
          <p:spPr bwMode="auto">
            <a:xfrm flipH="1">
              <a:off x="9377805" y="1571625"/>
              <a:ext cx="17313" cy="4690899"/>
            </a:xfrm>
            <a:prstGeom prst="line">
              <a:avLst/>
            </a:prstGeom>
            <a:noFill/>
            <a:ln w="19050" cap="flat" cmpd="sng" algn="ctr">
              <a:solidFill>
                <a:sysClr val="window" lastClr="FFFFFF">
                  <a:lumMod val="75000"/>
                </a:sysClr>
              </a:solidFill>
              <a:prstDash val="sysDot"/>
              <a:round/>
              <a:headEnd type="none" w="med" len="med"/>
              <a:tailEnd type="none" w="med" len="med"/>
            </a:ln>
            <a:effectLst/>
          </p:spPr>
        </p:cxnSp>
        <p:grpSp>
          <p:nvGrpSpPr>
            <p:cNvPr id="9" name="Group 8">
              <a:extLst>
                <a:ext uri="{FF2B5EF4-FFF2-40B4-BE49-F238E27FC236}">
                  <a16:creationId xmlns:a16="http://schemas.microsoft.com/office/drawing/2014/main" id="{A659F780-2AA1-3109-E807-8BFCECAD0CB6}"/>
                </a:ext>
              </a:extLst>
            </p:cNvPr>
            <p:cNvGrpSpPr/>
            <p:nvPr/>
          </p:nvGrpSpPr>
          <p:grpSpPr>
            <a:xfrm>
              <a:off x="529875" y="1523543"/>
              <a:ext cx="10797037" cy="4738981"/>
              <a:chOff x="529875" y="1523543"/>
              <a:chExt cx="10797037" cy="4738981"/>
            </a:xfrm>
          </p:grpSpPr>
          <p:cxnSp>
            <p:nvCxnSpPr>
              <p:cNvPr id="10" name="Straight Connector 9">
                <a:extLst>
                  <a:ext uri="{FF2B5EF4-FFF2-40B4-BE49-F238E27FC236}">
                    <a16:creationId xmlns:a16="http://schemas.microsoft.com/office/drawing/2014/main" id="{465E5391-5455-DBA2-310D-AE235978F71E}"/>
                  </a:ext>
                </a:extLst>
              </p:cNvPr>
              <p:cNvCxnSpPr>
                <a:cxnSpLocks/>
              </p:cNvCxnSpPr>
              <p:nvPr/>
            </p:nvCxnSpPr>
            <p:spPr bwMode="auto">
              <a:xfrm flipH="1">
                <a:off x="2096973" y="1599084"/>
                <a:ext cx="7005" cy="4663440"/>
              </a:xfrm>
              <a:prstGeom prst="line">
                <a:avLst/>
              </a:prstGeom>
              <a:noFill/>
              <a:ln w="19050" cap="flat" cmpd="sng" algn="ctr">
                <a:solidFill>
                  <a:sysClr val="window" lastClr="FFFFFF">
                    <a:lumMod val="75000"/>
                  </a:sysClr>
                </a:solidFill>
                <a:prstDash val="sysDot"/>
                <a:round/>
                <a:headEnd type="none" w="med" len="med"/>
                <a:tailEnd type="none" w="med" len="med"/>
              </a:ln>
              <a:effectLst/>
            </p:spPr>
          </p:cxnSp>
          <p:cxnSp>
            <p:nvCxnSpPr>
              <p:cNvPr id="11" name="Straight Connector 10">
                <a:extLst>
                  <a:ext uri="{FF2B5EF4-FFF2-40B4-BE49-F238E27FC236}">
                    <a16:creationId xmlns:a16="http://schemas.microsoft.com/office/drawing/2014/main" id="{2F5B9751-72E9-0AC4-8711-BCE38AD205D3}"/>
                  </a:ext>
                </a:extLst>
              </p:cNvPr>
              <p:cNvCxnSpPr>
                <a:cxnSpLocks/>
              </p:cNvCxnSpPr>
              <p:nvPr/>
            </p:nvCxnSpPr>
            <p:spPr bwMode="auto">
              <a:xfrm>
                <a:off x="3878266" y="1599084"/>
                <a:ext cx="0" cy="4663440"/>
              </a:xfrm>
              <a:prstGeom prst="line">
                <a:avLst/>
              </a:prstGeom>
              <a:noFill/>
              <a:ln w="19050" cap="flat" cmpd="sng" algn="ctr">
                <a:solidFill>
                  <a:sysClr val="window" lastClr="FFFFFF">
                    <a:lumMod val="75000"/>
                  </a:sysClr>
                </a:solidFill>
                <a:prstDash val="sysDot"/>
                <a:round/>
                <a:headEnd type="none" w="med" len="med"/>
                <a:tailEnd type="none" w="med" len="med"/>
              </a:ln>
              <a:effectLst/>
            </p:spPr>
          </p:cxnSp>
          <p:cxnSp>
            <p:nvCxnSpPr>
              <p:cNvPr id="12" name="Straight Connector 11">
                <a:extLst>
                  <a:ext uri="{FF2B5EF4-FFF2-40B4-BE49-F238E27FC236}">
                    <a16:creationId xmlns:a16="http://schemas.microsoft.com/office/drawing/2014/main" id="{DA0E65A8-ADF2-E996-9F4E-BF46152C795E}"/>
                  </a:ext>
                </a:extLst>
              </p:cNvPr>
              <p:cNvCxnSpPr/>
              <p:nvPr/>
            </p:nvCxnSpPr>
            <p:spPr bwMode="auto">
              <a:xfrm>
                <a:off x="5641829" y="1599084"/>
                <a:ext cx="0" cy="4663440"/>
              </a:xfrm>
              <a:prstGeom prst="line">
                <a:avLst/>
              </a:prstGeom>
              <a:noFill/>
              <a:ln w="19050" cap="flat" cmpd="sng" algn="ctr">
                <a:solidFill>
                  <a:sysClr val="window" lastClr="FFFFFF">
                    <a:lumMod val="75000"/>
                  </a:sysClr>
                </a:solidFill>
                <a:prstDash val="sysDot"/>
                <a:round/>
                <a:headEnd type="none" w="med" len="med"/>
                <a:tailEnd type="none" w="med" len="med"/>
              </a:ln>
              <a:effectLst/>
            </p:spPr>
          </p:cxnSp>
          <p:cxnSp>
            <p:nvCxnSpPr>
              <p:cNvPr id="13" name="Straight Connector 12">
                <a:extLst>
                  <a:ext uri="{FF2B5EF4-FFF2-40B4-BE49-F238E27FC236}">
                    <a16:creationId xmlns:a16="http://schemas.microsoft.com/office/drawing/2014/main" id="{693CDD1E-323E-5809-8686-792B37333E7E}"/>
                  </a:ext>
                </a:extLst>
              </p:cNvPr>
              <p:cNvCxnSpPr>
                <a:cxnSpLocks/>
              </p:cNvCxnSpPr>
              <p:nvPr/>
            </p:nvCxnSpPr>
            <p:spPr bwMode="auto">
              <a:xfrm>
                <a:off x="7378504" y="1523543"/>
                <a:ext cx="22896" cy="4690899"/>
              </a:xfrm>
              <a:prstGeom prst="line">
                <a:avLst/>
              </a:prstGeom>
              <a:noFill/>
              <a:ln w="19050" cap="flat" cmpd="sng" algn="ctr">
                <a:solidFill>
                  <a:sysClr val="window" lastClr="FFFFFF">
                    <a:lumMod val="75000"/>
                  </a:sysClr>
                </a:solidFill>
                <a:prstDash val="sysDot"/>
                <a:round/>
                <a:headEnd type="none" w="med" len="med"/>
                <a:tailEnd type="none" w="med" len="med"/>
              </a:ln>
              <a:effectLst/>
            </p:spPr>
          </p:cxnSp>
          <p:grpSp>
            <p:nvGrpSpPr>
              <p:cNvPr id="14" name="Group 13">
                <a:extLst>
                  <a:ext uri="{FF2B5EF4-FFF2-40B4-BE49-F238E27FC236}">
                    <a16:creationId xmlns:a16="http://schemas.microsoft.com/office/drawing/2014/main" id="{4EF23E61-FB98-B304-0147-4B932A41AD0C}"/>
                  </a:ext>
                </a:extLst>
              </p:cNvPr>
              <p:cNvGrpSpPr/>
              <p:nvPr/>
            </p:nvGrpSpPr>
            <p:grpSpPr>
              <a:xfrm>
                <a:off x="529875" y="1696182"/>
                <a:ext cx="1415034" cy="3951560"/>
                <a:chOff x="806276" y="1648100"/>
                <a:chExt cx="1415034" cy="3951560"/>
              </a:xfrm>
            </p:grpSpPr>
            <p:pic>
              <p:nvPicPr>
                <p:cNvPr id="39" name="Picture 38">
                  <a:extLst>
                    <a:ext uri="{FF2B5EF4-FFF2-40B4-BE49-F238E27FC236}">
                      <a16:creationId xmlns:a16="http://schemas.microsoft.com/office/drawing/2014/main" id="{B519A579-1E9B-2D1F-6EFB-AE243A8FA8DB}"/>
                    </a:ext>
                  </a:extLst>
                </p:cNvPr>
                <p:cNvPicPr>
                  <a:picLocks noChangeAspect="1"/>
                </p:cNvPicPr>
                <p:nvPr/>
              </p:nvPicPr>
              <p:blipFill>
                <a:blip r:embed="rId2" cstate="screen">
                  <a:biLevel thresh="25000"/>
                  <a:extLst>
                    <a:ext uri="{28A0092B-C50C-407E-A947-70E740481C1C}">
                      <a14:useLocalDpi xmlns:a14="http://schemas.microsoft.com/office/drawing/2010/main"/>
                    </a:ext>
                  </a:extLst>
                </a:blip>
                <a:stretch>
                  <a:fillRect/>
                </a:stretch>
              </p:blipFill>
              <p:spPr>
                <a:xfrm>
                  <a:off x="1336231" y="1648100"/>
                  <a:ext cx="355125" cy="344828"/>
                </a:xfrm>
                <a:prstGeom prst="rect">
                  <a:avLst/>
                </a:prstGeom>
              </p:spPr>
            </p:pic>
            <p:sp>
              <p:nvSpPr>
                <p:cNvPr id="40" name="Rectangle 39">
                  <a:extLst>
                    <a:ext uri="{FF2B5EF4-FFF2-40B4-BE49-F238E27FC236}">
                      <a16:creationId xmlns:a16="http://schemas.microsoft.com/office/drawing/2014/main" id="{AFD61062-B5B9-9B17-57C0-CBEB18DDA32E}"/>
                    </a:ext>
                  </a:extLst>
                </p:cNvPr>
                <p:cNvSpPr/>
                <p:nvPr/>
              </p:nvSpPr>
              <p:spPr>
                <a:xfrm>
                  <a:off x="806276" y="2091678"/>
                  <a:ext cx="1415034" cy="1338828"/>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B0F0"/>
                      </a:solidFill>
                      <a:effectLst/>
                      <a:uLnTx/>
                      <a:uFillTx/>
                      <a:latin typeface="Montserrat" panose="00000500000000000000" pitchFamily="2" charset="0"/>
                      <a:ea typeface="ＭＳ Ｐゴシック" charset="0"/>
                    </a:rPr>
                    <a:t>Certified Green Buildings </a:t>
                  </a: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that meet IFC standards, e.g.  IFC’s Excellence in Design for Greater Efficiencies (EDGE) or other recognized certification (e.g. LEED) </a:t>
                  </a:r>
                </a:p>
              </p:txBody>
            </p:sp>
            <p:pic>
              <p:nvPicPr>
                <p:cNvPr id="41" name="Picture 40">
                  <a:extLst>
                    <a:ext uri="{FF2B5EF4-FFF2-40B4-BE49-F238E27FC236}">
                      <a16:creationId xmlns:a16="http://schemas.microsoft.com/office/drawing/2014/main" id="{53CD6DDB-0723-4E94-76C2-248CE10BE8CE}"/>
                    </a:ext>
                  </a:extLst>
                </p:cNvPr>
                <p:cNvPicPr>
                  <a:picLocks noChangeAspect="1"/>
                </p:cNvPicPr>
                <p:nvPr/>
              </p:nvPicPr>
              <p:blipFill rotWithShape="1">
                <a:blip r:embed="rId3" cstate="screen">
                  <a:biLevel thresh="25000"/>
                  <a:extLst>
                    <a:ext uri="{28A0092B-C50C-407E-A947-70E740481C1C}">
                      <a14:useLocalDpi xmlns:a14="http://schemas.microsoft.com/office/drawing/2010/main"/>
                    </a:ext>
                  </a:extLst>
                </a:blip>
                <a:srcRect/>
                <a:stretch/>
              </p:blipFill>
              <p:spPr>
                <a:xfrm>
                  <a:off x="1338161" y="3933049"/>
                  <a:ext cx="427756" cy="393971"/>
                </a:xfrm>
                <a:prstGeom prst="rect">
                  <a:avLst/>
                </a:prstGeom>
              </p:spPr>
            </p:pic>
            <p:sp>
              <p:nvSpPr>
                <p:cNvPr id="42" name="Rectangle 41">
                  <a:extLst>
                    <a:ext uri="{FF2B5EF4-FFF2-40B4-BE49-F238E27FC236}">
                      <a16:creationId xmlns:a16="http://schemas.microsoft.com/office/drawing/2014/main" id="{5B14230C-170B-206D-F3DE-587F1AB9F282}"/>
                    </a:ext>
                  </a:extLst>
                </p:cNvPr>
                <p:cNvSpPr/>
                <p:nvPr/>
              </p:nvSpPr>
              <p:spPr>
                <a:xfrm>
                  <a:off x="806276" y="4399331"/>
                  <a:ext cx="1319195" cy="1200329"/>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ADE4"/>
                      </a:solidFill>
                      <a:effectLst/>
                      <a:uLnTx/>
                      <a:uFillTx/>
                      <a:latin typeface="Montserrat" panose="00000500000000000000" pitchFamily="2" charset="0"/>
                      <a:ea typeface="ＭＳ Ｐゴシック" charset="0"/>
                    </a:rPr>
                    <a:t>Circular Economy type measures, </a:t>
                  </a: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in products or manufacturing processes that support product redesign, waste recycling &amp; reuse         </a:t>
                  </a:r>
                </a:p>
              </p:txBody>
            </p:sp>
          </p:grpSp>
          <p:grpSp>
            <p:nvGrpSpPr>
              <p:cNvPr id="15" name="Group 14">
                <a:extLst>
                  <a:ext uri="{FF2B5EF4-FFF2-40B4-BE49-F238E27FC236}">
                    <a16:creationId xmlns:a16="http://schemas.microsoft.com/office/drawing/2014/main" id="{85227C0F-25DA-C9D6-DA11-AD77F28A4E8B}"/>
                  </a:ext>
                </a:extLst>
              </p:cNvPr>
              <p:cNvGrpSpPr/>
              <p:nvPr/>
            </p:nvGrpSpPr>
            <p:grpSpPr>
              <a:xfrm>
                <a:off x="2249974" y="1536449"/>
                <a:ext cx="1399421" cy="4249792"/>
                <a:chOff x="2364545" y="1390187"/>
                <a:chExt cx="1399421" cy="4249792"/>
              </a:xfrm>
            </p:grpSpPr>
            <p:pic>
              <p:nvPicPr>
                <p:cNvPr id="35" name="Picture 2" descr="Image result for renewables icon">
                  <a:extLst>
                    <a:ext uri="{FF2B5EF4-FFF2-40B4-BE49-F238E27FC236}">
                      <a16:creationId xmlns:a16="http://schemas.microsoft.com/office/drawing/2014/main" id="{1C41CF3C-4EFA-EC8D-4399-5A15529382F5}"/>
                    </a:ext>
                  </a:extLst>
                </p:cNvPr>
                <p:cNvPicPr>
                  <a:picLocks noChangeAspect="1" noChangeArrowheads="1"/>
                </p:cNvPicPr>
                <p:nvPr/>
              </p:nvPicPr>
              <p:blipFill rotWithShape="1">
                <a:blip r:embed="rId4" cstate="screen">
                  <a:biLevel thresh="25000"/>
                  <a:extLst>
                    <a:ext uri="{28A0092B-C50C-407E-A947-70E740481C1C}">
                      <a14:useLocalDpi xmlns:a14="http://schemas.microsoft.com/office/drawing/2010/main"/>
                    </a:ext>
                  </a:extLst>
                </a:blip>
                <a:srcRect/>
                <a:stretch/>
              </p:blipFill>
              <p:spPr bwMode="auto">
                <a:xfrm>
                  <a:off x="2926870" y="1390187"/>
                  <a:ext cx="355125" cy="504561"/>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a:extLst>
                    <a:ext uri="{FF2B5EF4-FFF2-40B4-BE49-F238E27FC236}">
                      <a16:creationId xmlns:a16="http://schemas.microsoft.com/office/drawing/2014/main" id="{516147CE-FE29-BBF2-B4FF-798920A50127}"/>
                    </a:ext>
                  </a:extLst>
                </p:cNvPr>
                <p:cNvSpPr/>
                <p:nvPr/>
              </p:nvSpPr>
              <p:spPr>
                <a:xfrm>
                  <a:off x="2444899" y="1993498"/>
                  <a:ext cx="1319067" cy="1615827"/>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B0F0"/>
                      </a:solidFill>
                      <a:effectLst/>
                      <a:uLnTx/>
                      <a:uFillTx/>
                      <a:latin typeface="Montserrat" panose="00000500000000000000" pitchFamily="2" charset="0"/>
                      <a:ea typeface="ＭＳ Ｐゴシック" charset="0"/>
                    </a:rPr>
                    <a:t>Renewable Energy</a:t>
                  </a:r>
                  <a:r>
                    <a:rPr kumimoji="0" lang="en-US" sz="900" b="1" i="0" u="none" strike="noStrike" kern="0" cap="none" spc="0" normalizeH="0" baseline="0" noProof="0">
                      <a:ln>
                        <a:noFill/>
                      </a:ln>
                      <a:solidFill>
                        <a:srgbClr val="000000">
                          <a:lumMod val="50000"/>
                          <a:lumOff val="50000"/>
                        </a:srgbClr>
                      </a:solidFill>
                      <a:effectLst/>
                      <a:uLnTx/>
                      <a:uFillTx/>
                      <a:latin typeface="Montserrat" panose="00000500000000000000" pitchFamily="2" charset="0"/>
                      <a:ea typeface="ＭＳ Ｐゴシック" charset="0"/>
                    </a:rPr>
                    <a:t> </a:t>
                  </a: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equipment, systems or services that enable production of wind, solar hydro, biomass to power, biogas,..; or the use of clean sources of power by companies</a:t>
                  </a:r>
                </a:p>
              </p:txBody>
            </p:sp>
            <p:pic>
              <p:nvPicPr>
                <p:cNvPr id="37" name="Picture 36">
                  <a:extLst>
                    <a:ext uri="{FF2B5EF4-FFF2-40B4-BE49-F238E27FC236}">
                      <a16:creationId xmlns:a16="http://schemas.microsoft.com/office/drawing/2014/main" id="{3C9E4957-8424-4284-D1AF-9284DF8ED5E9}"/>
                    </a:ext>
                  </a:extLst>
                </p:cNvPr>
                <p:cNvPicPr>
                  <a:picLocks noChangeAspect="1"/>
                </p:cNvPicPr>
                <p:nvPr/>
              </p:nvPicPr>
              <p:blipFill>
                <a:blip r:embed="rId5" cstate="screen">
                  <a:biLevel thresh="25000"/>
                  <a:extLst>
                    <a:ext uri="{28A0092B-C50C-407E-A947-70E740481C1C}">
                      <a14:useLocalDpi xmlns:a14="http://schemas.microsoft.com/office/drawing/2010/main"/>
                    </a:ext>
                  </a:extLst>
                </a:blip>
                <a:stretch>
                  <a:fillRect/>
                </a:stretch>
              </p:blipFill>
              <p:spPr>
                <a:xfrm>
                  <a:off x="2958458" y="3946044"/>
                  <a:ext cx="314162" cy="282796"/>
                </a:xfrm>
                <a:prstGeom prst="rect">
                  <a:avLst/>
                </a:prstGeom>
              </p:spPr>
            </p:pic>
            <p:sp>
              <p:nvSpPr>
                <p:cNvPr id="38" name="Rectangle 37">
                  <a:extLst>
                    <a:ext uri="{FF2B5EF4-FFF2-40B4-BE49-F238E27FC236}">
                      <a16:creationId xmlns:a16="http://schemas.microsoft.com/office/drawing/2014/main" id="{31B959AE-4F18-0FBF-3904-67EF84A486EA}"/>
                    </a:ext>
                  </a:extLst>
                </p:cNvPr>
                <p:cNvSpPr/>
                <p:nvPr/>
              </p:nvSpPr>
              <p:spPr>
                <a:xfrm>
                  <a:off x="2364545" y="4301151"/>
                  <a:ext cx="1329656" cy="1338828"/>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B0F0"/>
                      </a:solidFill>
                      <a:effectLst/>
                      <a:uLnTx/>
                      <a:uFillTx/>
                      <a:latin typeface="Montserrat" panose="00000500000000000000" pitchFamily="2" charset="0"/>
                      <a:ea typeface="ＭＳ Ｐゴシック" charset="0"/>
                    </a:rPr>
                    <a:t>Climate Smart Forestry and Wood Products</a:t>
                  </a:r>
                  <a:r>
                    <a:rPr kumimoji="0" lang="en-US" sz="900" b="1" i="0" u="none" strike="noStrike" kern="0" cap="none" spc="0" normalizeH="0" baseline="0" noProof="0">
                      <a:ln>
                        <a:noFill/>
                      </a:ln>
                      <a:solidFill>
                        <a:prstClr val="white">
                          <a:lumMod val="50000"/>
                        </a:prstClr>
                      </a:solidFill>
                      <a:effectLst/>
                      <a:uLnTx/>
                      <a:uFillTx/>
                      <a:latin typeface="Montserrat" panose="00000500000000000000" pitchFamily="2" charset="0"/>
                      <a:ea typeface="ＭＳ Ｐゴシック" charset="0"/>
                    </a:rPr>
                    <a:t> </a:t>
                  </a: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afforestation, reforestation, sustainable forest management that increases carbon stock </a:t>
                  </a:r>
                </a:p>
              </p:txBody>
            </p:sp>
          </p:grpSp>
          <p:grpSp>
            <p:nvGrpSpPr>
              <p:cNvPr id="16" name="Group 15">
                <a:extLst>
                  <a:ext uri="{FF2B5EF4-FFF2-40B4-BE49-F238E27FC236}">
                    <a16:creationId xmlns:a16="http://schemas.microsoft.com/office/drawing/2014/main" id="{7AE8176C-7BF3-5AC1-119B-6C04B2CB9769}"/>
                  </a:ext>
                </a:extLst>
              </p:cNvPr>
              <p:cNvGrpSpPr/>
              <p:nvPr/>
            </p:nvGrpSpPr>
            <p:grpSpPr>
              <a:xfrm>
                <a:off x="3995496" y="1674530"/>
                <a:ext cx="1430177" cy="4111707"/>
                <a:chOff x="4133093" y="1603127"/>
                <a:chExt cx="1430177" cy="4057843"/>
              </a:xfrm>
            </p:grpSpPr>
            <p:pic>
              <p:nvPicPr>
                <p:cNvPr id="31" name="Picture 30">
                  <a:extLst>
                    <a:ext uri="{FF2B5EF4-FFF2-40B4-BE49-F238E27FC236}">
                      <a16:creationId xmlns:a16="http://schemas.microsoft.com/office/drawing/2014/main" id="{B8EFF986-F656-C8FC-6336-4E273F2674F8}"/>
                    </a:ext>
                  </a:extLst>
                </p:cNvPr>
                <p:cNvPicPr>
                  <a:picLocks noChangeAspect="1"/>
                </p:cNvPicPr>
                <p:nvPr/>
              </p:nvPicPr>
              <p:blipFill>
                <a:blip r:embed="rId6" cstate="screen">
                  <a:biLevel thresh="25000"/>
                  <a:extLst>
                    <a:ext uri="{28A0092B-C50C-407E-A947-70E740481C1C}">
                      <a14:useLocalDpi xmlns:a14="http://schemas.microsoft.com/office/drawing/2010/main"/>
                    </a:ext>
                  </a:extLst>
                </a:blip>
                <a:stretch>
                  <a:fillRect/>
                </a:stretch>
              </p:blipFill>
              <p:spPr>
                <a:xfrm>
                  <a:off x="4764062" y="3969692"/>
                  <a:ext cx="307543" cy="298626"/>
                </a:xfrm>
                <a:prstGeom prst="rect">
                  <a:avLst/>
                </a:prstGeom>
              </p:spPr>
            </p:pic>
            <p:sp>
              <p:nvSpPr>
                <p:cNvPr id="32" name="Rectangle 31">
                  <a:extLst>
                    <a:ext uri="{FF2B5EF4-FFF2-40B4-BE49-F238E27FC236}">
                      <a16:creationId xmlns:a16="http://schemas.microsoft.com/office/drawing/2014/main" id="{D1132B26-0305-924A-AA86-24EF4ACCD0A2}"/>
                    </a:ext>
                  </a:extLst>
                </p:cNvPr>
                <p:cNvSpPr/>
                <p:nvPr/>
              </p:nvSpPr>
              <p:spPr>
                <a:xfrm>
                  <a:off x="4133093" y="4339682"/>
                  <a:ext cx="1397149" cy="1321288"/>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B0F0"/>
                      </a:solidFill>
                      <a:effectLst/>
                      <a:uLnTx/>
                      <a:uFillTx/>
                      <a:latin typeface="Montserrat" panose="00000500000000000000" pitchFamily="2" charset="0"/>
                      <a:ea typeface="ＭＳ Ｐゴシック" charset="0"/>
                    </a:rPr>
                    <a:t>Water Efficiency  &amp; Management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water  saving / reuse / recycling, especially in water stressed areas. Waste-water treatment, methane capture, anaerobic digestion</a:t>
                  </a:r>
                </a:p>
              </p:txBody>
            </p:sp>
            <p:sp>
              <p:nvSpPr>
                <p:cNvPr id="33" name="Rectangle 32">
                  <a:extLst>
                    <a:ext uri="{FF2B5EF4-FFF2-40B4-BE49-F238E27FC236}">
                      <a16:creationId xmlns:a16="http://schemas.microsoft.com/office/drawing/2014/main" id="{DC092832-D590-521E-548F-805D28D65DCC}"/>
                    </a:ext>
                  </a:extLst>
                </p:cNvPr>
                <p:cNvSpPr/>
                <p:nvPr/>
              </p:nvSpPr>
              <p:spPr>
                <a:xfrm>
                  <a:off x="4233617" y="2062261"/>
                  <a:ext cx="1329653" cy="1594658"/>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B0F0"/>
                      </a:solidFill>
                      <a:effectLst/>
                      <a:uLnTx/>
                      <a:uFillTx/>
                      <a:latin typeface="Montserrat" panose="00000500000000000000" pitchFamily="2" charset="0"/>
                      <a:ea typeface="ＭＳ Ｐゴシック" charset="0"/>
                    </a:rPr>
                    <a:t>Energy Efficiency </a:t>
                  </a: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equipment, systems or services that result in energy savings, e.g., waste heat recovery, cogeneration, capacity upgrades, carbon capture and utilization. </a:t>
                  </a:r>
                </a:p>
              </p:txBody>
            </p:sp>
            <p:pic>
              <p:nvPicPr>
                <p:cNvPr id="34" name="Picture 12" descr="Image result for energy efficiency icon">
                  <a:extLst>
                    <a:ext uri="{FF2B5EF4-FFF2-40B4-BE49-F238E27FC236}">
                      <a16:creationId xmlns:a16="http://schemas.microsoft.com/office/drawing/2014/main" id="{3DFEB268-4195-5DDD-C7EF-6232D9004BEF}"/>
                    </a:ext>
                  </a:extLst>
                </p:cNvPr>
                <p:cNvPicPr>
                  <a:picLocks noChangeAspect="1" noChangeArrowheads="1"/>
                </p:cNvPicPr>
                <p:nvPr/>
              </p:nvPicPr>
              <p:blipFill>
                <a:blip r:embed="rId7" cstate="screen">
                  <a:biLevel thresh="25000"/>
                  <a:extLst>
                    <a:ext uri="{28A0092B-C50C-407E-A947-70E740481C1C}">
                      <a14:useLocalDpi xmlns:a14="http://schemas.microsoft.com/office/drawing/2010/main"/>
                    </a:ext>
                  </a:extLst>
                </a:blip>
                <a:srcRect/>
                <a:stretch>
                  <a:fillRect/>
                </a:stretch>
              </p:blipFill>
              <p:spPr bwMode="auto">
                <a:xfrm>
                  <a:off x="4717604" y="1603127"/>
                  <a:ext cx="361678" cy="36167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BCE71CD9-7468-D1D3-3CE2-A716AC5900C3}"/>
                  </a:ext>
                </a:extLst>
              </p:cNvPr>
              <p:cNvGrpSpPr/>
              <p:nvPr/>
            </p:nvGrpSpPr>
            <p:grpSpPr>
              <a:xfrm>
                <a:off x="7496688" y="1683493"/>
                <a:ext cx="1847414" cy="3825749"/>
                <a:chOff x="7492590" y="1601608"/>
                <a:chExt cx="1753733" cy="3825749"/>
              </a:xfrm>
            </p:grpSpPr>
            <p:pic>
              <p:nvPicPr>
                <p:cNvPr id="27" name="Picture 6" descr="Image result for agriculture icon">
                  <a:extLst>
                    <a:ext uri="{FF2B5EF4-FFF2-40B4-BE49-F238E27FC236}">
                      <a16:creationId xmlns:a16="http://schemas.microsoft.com/office/drawing/2014/main" id="{026B35B5-5476-37B3-9450-1DD7B1C0F69A}"/>
                    </a:ext>
                  </a:extLst>
                </p:cNvPr>
                <p:cNvPicPr>
                  <a:picLocks noChangeAspect="1" noChangeArrowheads="1"/>
                </p:cNvPicPr>
                <p:nvPr/>
              </p:nvPicPr>
              <p:blipFill>
                <a:blip r:embed="rId8" cstate="screen">
                  <a:biLevel thresh="25000"/>
                  <a:extLst>
                    <a:ext uri="{28A0092B-C50C-407E-A947-70E740481C1C}">
                      <a14:useLocalDpi xmlns:a14="http://schemas.microsoft.com/office/drawing/2010/main"/>
                    </a:ext>
                  </a:extLst>
                </a:blip>
                <a:srcRect/>
                <a:stretch>
                  <a:fillRect/>
                </a:stretch>
              </p:blipFill>
              <p:spPr bwMode="auto">
                <a:xfrm>
                  <a:off x="8191895" y="1601608"/>
                  <a:ext cx="355125" cy="357517"/>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6093797D-F31B-AFB8-B315-33BC9DA7ED53}"/>
                    </a:ext>
                  </a:extLst>
                </p:cNvPr>
                <p:cNvSpPr/>
                <p:nvPr/>
              </p:nvSpPr>
              <p:spPr>
                <a:xfrm>
                  <a:off x="7492590" y="2057875"/>
                  <a:ext cx="1753733" cy="1477328"/>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B0F0"/>
                      </a:solidFill>
                      <a:effectLst/>
                      <a:uLnTx/>
                      <a:uFillTx/>
                      <a:latin typeface="Montserrat" panose="00000500000000000000" pitchFamily="2" charset="0"/>
                      <a:ea typeface="ＭＳ Ｐゴシック" charset="0"/>
                    </a:rPr>
                    <a:t>Climate-Smart Agri</a:t>
                  </a:r>
                  <a:r>
                    <a:rPr kumimoji="0" lang="en-US" sz="900" b="1" i="0" u="none" strike="noStrike" kern="0" cap="none" spc="0" normalizeH="0" baseline="0" noProof="0">
                      <a:ln>
                        <a:noFill/>
                      </a:ln>
                      <a:solidFill>
                        <a:srgbClr val="404040"/>
                      </a:solidFill>
                      <a:effectLst/>
                      <a:uLnTx/>
                      <a:uFillTx/>
                      <a:latin typeface="Montserrat" panose="00000500000000000000" pitchFamily="2" charset="0"/>
                      <a:ea typeface="ＭＳ Ｐゴシック" charset="0"/>
                    </a:rPr>
                    <a:t> </a:t>
                  </a: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activities such as</a:t>
                  </a:r>
                </a:p>
                <a:p>
                  <a:pPr marL="171450" marR="0" lvl="0" indent="-171450" defTabSz="91440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Increasing productivity without increasing GHGs (e.g., precision farming)</a:t>
                  </a:r>
                </a:p>
                <a:p>
                  <a:pPr marL="171450" marR="0" lvl="0" indent="-171450" defTabSz="91440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Avoiding crop losses, reducing food losses</a:t>
                  </a:r>
                </a:p>
                <a:p>
                  <a:pPr marL="171450" marR="0" lvl="0" indent="-171450" defTabSz="91440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Reducing N20  emissions from fertilizer use</a:t>
                  </a:r>
                </a:p>
                <a:p>
                  <a:pPr marL="171450" marR="0" lvl="0" indent="-171450" defTabSz="91440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Climate resilient crops</a:t>
                  </a:r>
                </a:p>
              </p:txBody>
            </p:sp>
            <p:pic>
              <p:nvPicPr>
                <p:cNvPr id="29" name="Picture 2" descr="Image result for fish icon">
                  <a:extLst>
                    <a:ext uri="{FF2B5EF4-FFF2-40B4-BE49-F238E27FC236}">
                      <a16:creationId xmlns:a16="http://schemas.microsoft.com/office/drawing/2014/main" id="{E36BD75E-F9B2-5B91-AD4A-6FFC177B52BB}"/>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129899" y="4027716"/>
                  <a:ext cx="337812" cy="337812"/>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F9A00249-55D1-38C2-6A7E-FED267D84823}"/>
                    </a:ext>
                  </a:extLst>
                </p:cNvPr>
                <p:cNvSpPr/>
                <p:nvPr/>
              </p:nvSpPr>
              <p:spPr>
                <a:xfrm>
                  <a:off x="7499801" y="4365528"/>
                  <a:ext cx="1434417" cy="1061829"/>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B0F0"/>
                      </a:solidFill>
                      <a:effectLst/>
                      <a:uLnTx/>
                      <a:uFillTx/>
                      <a:latin typeface="Montserrat" panose="00000500000000000000" pitchFamily="2" charset="0"/>
                      <a:ea typeface="ＭＳ Ｐゴシック" charset="0"/>
                    </a:rPr>
                    <a:t>Biodiversity Conservation</a:t>
                  </a:r>
                  <a:r>
                    <a:rPr kumimoji="0" lang="en-US" sz="900" b="1" i="0" u="none" strike="noStrike" kern="0" cap="none" spc="0" normalizeH="0" baseline="0" noProof="0">
                      <a:ln>
                        <a:noFill/>
                      </a:ln>
                      <a:solidFill>
                        <a:prstClr val="white">
                          <a:lumMod val="50000"/>
                        </a:prstClr>
                      </a:solidFill>
                      <a:effectLst/>
                      <a:uLnTx/>
                      <a:uFillTx/>
                      <a:latin typeface="Montserrat" panose="00000500000000000000" pitchFamily="2" charset="0"/>
                      <a:ea typeface="ＭＳ Ｐゴシック" charset="0"/>
                    </a:rPr>
                    <a:t>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both terrestrial and aquatic, including protection of coastal, marine and watershed environments</a:t>
                  </a:r>
                </a:p>
              </p:txBody>
            </p:sp>
          </p:grpSp>
          <p:grpSp>
            <p:nvGrpSpPr>
              <p:cNvPr id="18" name="Group 17">
                <a:extLst>
                  <a:ext uri="{FF2B5EF4-FFF2-40B4-BE49-F238E27FC236}">
                    <a16:creationId xmlns:a16="http://schemas.microsoft.com/office/drawing/2014/main" id="{48DCF9E8-9DA9-76EB-526B-C4869D2DF10C}"/>
                  </a:ext>
                </a:extLst>
              </p:cNvPr>
              <p:cNvGrpSpPr/>
              <p:nvPr/>
            </p:nvGrpSpPr>
            <p:grpSpPr>
              <a:xfrm>
                <a:off x="5783658" y="1685885"/>
                <a:ext cx="1412518" cy="4100356"/>
                <a:chOff x="5871015" y="1632655"/>
                <a:chExt cx="1412518" cy="4100356"/>
              </a:xfrm>
            </p:grpSpPr>
            <p:pic>
              <p:nvPicPr>
                <p:cNvPr id="23" name="Picture 4" descr="Image result for electric vehicle icon">
                  <a:extLst>
                    <a:ext uri="{FF2B5EF4-FFF2-40B4-BE49-F238E27FC236}">
                      <a16:creationId xmlns:a16="http://schemas.microsoft.com/office/drawing/2014/main" id="{685C189C-F471-83D6-6139-E5219D305646}"/>
                    </a:ext>
                  </a:extLst>
                </p:cNvPr>
                <p:cNvPicPr>
                  <a:picLocks noChangeAspect="1" noChangeArrowheads="1"/>
                </p:cNvPicPr>
                <p:nvPr/>
              </p:nvPicPr>
              <p:blipFill rotWithShape="1">
                <a:blip r:embed="rId10" cstate="screen">
                  <a:biLevel thresh="25000"/>
                  <a:extLst>
                    <a:ext uri="{28A0092B-C50C-407E-A947-70E740481C1C}">
                      <a14:useLocalDpi xmlns:a14="http://schemas.microsoft.com/office/drawing/2010/main"/>
                    </a:ext>
                  </a:extLst>
                </a:blip>
                <a:srcRect/>
                <a:stretch/>
              </p:blipFill>
              <p:spPr bwMode="auto">
                <a:xfrm>
                  <a:off x="6394315" y="3967334"/>
                  <a:ext cx="455385" cy="354538"/>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691C978F-44C7-40F4-5823-5E4AEC8670A5}"/>
                    </a:ext>
                  </a:extLst>
                </p:cNvPr>
                <p:cNvSpPr/>
                <p:nvPr/>
              </p:nvSpPr>
              <p:spPr>
                <a:xfrm>
                  <a:off x="5871015" y="4394183"/>
                  <a:ext cx="1329652" cy="1338828"/>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B0F0"/>
                      </a:solidFill>
                      <a:effectLst/>
                      <a:uLnTx/>
                      <a:uFillTx/>
                      <a:latin typeface="Montserrat" panose="00000500000000000000" pitchFamily="2" charset="0"/>
                      <a:ea typeface="ＭＳ Ｐゴシック" charset="0"/>
                    </a:rPr>
                    <a:t>Low emission transport </a:t>
                  </a: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products, services and infrastructure such as electric vehicles, charging stations; and their value chains. Energy storage</a:t>
                  </a:r>
                </a:p>
              </p:txBody>
            </p:sp>
            <p:sp>
              <p:nvSpPr>
                <p:cNvPr id="25" name="Rectangle 24">
                  <a:extLst>
                    <a:ext uri="{FF2B5EF4-FFF2-40B4-BE49-F238E27FC236}">
                      <a16:creationId xmlns:a16="http://schemas.microsoft.com/office/drawing/2014/main" id="{8EE9EF9C-5CB6-AFC0-066A-A727B5A312DC}"/>
                    </a:ext>
                  </a:extLst>
                </p:cNvPr>
                <p:cNvSpPr/>
                <p:nvPr/>
              </p:nvSpPr>
              <p:spPr>
                <a:xfrm>
                  <a:off x="5939008" y="2086530"/>
                  <a:ext cx="1344525" cy="1615827"/>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ADE4"/>
                      </a:solidFill>
                      <a:effectLst/>
                      <a:uLnTx/>
                      <a:uFillTx/>
                      <a:latin typeface="Montserrat" panose="00000500000000000000" pitchFamily="2" charset="0"/>
                      <a:ea typeface="ＭＳ Ｐゴシック" charset="0"/>
                    </a:rPr>
                    <a:t>Pollution prevention and control</a:t>
                  </a:r>
                  <a:r>
                    <a:rPr kumimoji="0" lang="en-US" sz="900" b="1" i="0" u="none" strike="noStrike" kern="0" cap="none" spc="0" normalizeH="0" baseline="0" noProof="0">
                      <a:ln>
                        <a:noFill/>
                      </a:ln>
                      <a:solidFill>
                        <a:prstClr val="white">
                          <a:lumMod val="50000"/>
                        </a:prstClr>
                      </a:solidFill>
                      <a:effectLst/>
                      <a:uLnTx/>
                      <a:uFillTx/>
                      <a:latin typeface="Montserrat" panose="00000500000000000000" pitchFamily="2" charset="0"/>
                      <a:ea typeface="ＭＳ Ｐゴシック" charset="0"/>
                    </a:rPr>
                    <a:t> </a:t>
                  </a: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such as reduction of air emissions, soil remediation,  waste prevention / reduction, and  emissions-efficient waste to energy.</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900" b="0" i="0" u="none" strike="noStrike" kern="0" cap="none" spc="0" normalizeH="0" baseline="0" noProof="0">
                      <a:ln>
                        <a:noFill/>
                      </a:ln>
                      <a:solidFill>
                        <a:srgbClr val="021F43"/>
                      </a:solidFill>
                      <a:effectLst/>
                      <a:uLnTx/>
                      <a:uFillTx/>
                      <a:latin typeface="Montserrat" panose="00000500000000000000" pitchFamily="2" charset="0"/>
                      <a:ea typeface="Calibri" panose="020F0502020204030204" pitchFamily="34" charset="0"/>
                    </a:rPr>
                    <a:t> </a:t>
                  </a:r>
                </a:p>
              </p:txBody>
            </p:sp>
            <p:pic>
              <p:nvPicPr>
                <p:cNvPr id="26" name="Picture 4" descr="Related image">
                  <a:extLst>
                    <a:ext uri="{FF2B5EF4-FFF2-40B4-BE49-F238E27FC236}">
                      <a16:creationId xmlns:a16="http://schemas.microsoft.com/office/drawing/2014/main" id="{F2EF4547-C036-1992-5E03-7084C8AD40B3}"/>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433708" y="1632655"/>
                  <a:ext cx="355125" cy="3551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a:extLst>
                  <a:ext uri="{FF2B5EF4-FFF2-40B4-BE49-F238E27FC236}">
                    <a16:creationId xmlns:a16="http://schemas.microsoft.com/office/drawing/2014/main" id="{DD8FF6F7-5624-3D68-55D0-BC368286E998}"/>
                  </a:ext>
                </a:extLst>
              </p:cNvPr>
              <p:cNvGrpSpPr/>
              <p:nvPr/>
            </p:nvGrpSpPr>
            <p:grpSpPr>
              <a:xfrm>
                <a:off x="9603725" y="1670841"/>
                <a:ext cx="1723187" cy="4294913"/>
                <a:chOff x="9352331" y="1638371"/>
                <a:chExt cx="1723187" cy="4294913"/>
              </a:xfrm>
            </p:grpSpPr>
            <p:sp>
              <p:nvSpPr>
                <p:cNvPr id="20" name="Rectangle 19">
                  <a:extLst>
                    <a:ext uri="{FF2B5EF4-FFF2-40B4-BE49-F238E27FC236}">
                      <a16:creationId xmlns:a16="http://schemas.microsoft.com/office/drawing/2014/main" id="{DFDAFFB0-8BDD-B615-0EF5-7036431148DB}"/>
                    </a:ext>
                  </a:extLst>
                </p:cNvPr>
                <p:cNvSpPr/>
                <p:nvPr/>
              </p:nvSpPr>
              <p:spPr>
                <a:xfrm>
                  <a:off x="9357509" y="2107290"/>
                  <a:ext cx="1718007" cy="1338828"/>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B0F0"/>
                      </a:solidFill>
                      <a:effectLst/>
                      <a:uLnTx/>
                      <a:uFillTx/>
                      <a:latin typeface="Montserrat" panose="00000500000000000000" pitchFamily="2" charset="0"/>
                      <a:ea typeface="ＭＳ Ｐゴシック" charset="0"/>
                    </a:rPr>
                    <a:t>Activities that help clients to Adapt to Climate Change</a:t>
                  </a:r>
                  <a:r>
                    <a:rPr kumimoji="0" lang="en-US" sz="900" b="1"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 </a:t>
                  </a: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e.g.</a:t>
                  </a:r>
                </a:p>
                <a:p>
                  <a:pPr marL="171450" marR="0" lvl="0" indent="-171450" defTabSz="91440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Flood-proof infrastructure.</a:t>
                  </a:r>
                </a:p>
                <a:p>
                  <a:pPr marL="171450" marR="0" lvl="0" indent="-171450" defTabSz="91440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Climate resilient ports</a:t>
                  </a:r>
                </a:p>
                <a:p>
                  <a:pPr marL="171450" marR="0" lvl="0" indent="-171450" defTabSz="91440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900" b="0" i="0" u="none" strike="noStrike" kern="0" cap="none" spc="0" normalizeH="0" baseline="0" noProof="0">
                      <a:ln>
                        <a:noFill/>
                      </a:ln>
                      <a:solidFill>
                        <a:srgbClr val="003055"/>
                      </a:solidFill>
                      <a:effectLst/>
                      <a:uLnTx/>
                      <a:uFillTx/>
                      <a:latin typeface="Montserrat" panose="00000500000000000000" pitchFamily="2" charset="0"/>
                      <a:ea typeface="ＭＳ Ｐゴシック" charset="0"/>
                    </a:rPr>
                    <a:t>Heat and water stress resilient agriculture</a:t>
                  </a:r>
                </a:p>
                <a:p>
                  <a:pPr marL="171450" marR="0" lvl="0" indent="-171450" defTabSz="91440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US" sz="800" b="0" i="0" u="none" strike="noStrike" kern="0" cap="none" spc="0" normalizeH="0" baseline="0" noProof="0">
                    <a:ln>
                      <a:noFill/>
                    </a:ln>
                    <a:solidFill>
                      <a:srgbClr val="000000">
                        <a:lumMod val="50000"/>
                        <a:lumOff val="50000"/>
                      </a:srgbClr>
                    </a:solidFill>
                    <a:effectLst/>
                    <a:uLnTx/>
                    <a:uFillTx/>
                    <a:latin typeface="Montserrat" panose="00000500000000000000" pitchFamily="2" charset="0"/>
                    <a:ea typeface="ＭＳ Ｐゴシック" charset="0"/>
                  </a:endParaRPr>
                </a:p>
              </p:txBody>
            </p:sp>
            <p:pic>
              <p:nvPicPr>
                <p:cNvPr id="21" name="Picture 20">
                  <a:extLst>
                    <a:ext uri="{FF2B5EF4-FFF2-40B4-BE49-F238E27FC236}">
                      <a16:creationId xmlns:a16="http://schemas.microsoft.com/office/drawing/2014/main" id="{2558763B-020E-90C5-C1DC-B0D2E3ABF960}"/>
                    </a:ext>
                  </a:extLst>
                </p:cNvPr>
                <p:cNvPicPr>
                  <a:picLocks noChangeAspect="1"/>
                </p:cNvPicPr>
                <p:nvPr/>
              </p:nvPicPr>
              <p:blipFill>
                <a:blip r:embed="rId12">
                  <a:grayscl/>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9352331" y="3931646"/>
                  <a:ext cx="1718006" cy="2001638"/>
                </a:xfrm>
                <a:prstGeom prst="rect">
                  <a:avLst/>
                </a:prstGeom>
              </p:spPr>
            </p:pic>
            <p:pic>
              <p:nvPicPr>
                <p:cNvPr id="22" name="Picture 2">
                  <a:extLst>
                    <a:ext uri="{FF2B5EF4-FFF2-40B4-BE49-F238E27FC236}">
                      <a16:creationId xmlns:a16="http://schemas.microsoft.com/office/drawing/2014/main" id="{FCB10026-D0B6-2815-5497-C7C510BF0E93}"/>
                    </a:ext>
                  </a:extLst>
                </p:cNvPr>
                <p:cNvPicPr>
                  <a:picLocks noChangeAspect="1" noChangeArrowheads="1"/>
                </p:cNvPicPr>
                <p:nvPr/>
              </p:nvPicPr>
              <p:blipFill rotWithShape="1">
                <a:blip r:embed="rId14" cstate="screen">
                  <a:biLevel thresh="25000"/>
                  <a:extLst>
                    <a:ext uri="{BEBA8EAE-BF5A-486C-A8C5-ECC9F3942E4B}">
                      <a14:imgProps xmlns:a14="http://schemas.microsoft.com/office/drawing/2010/main">
                        <a14:imgLayer r:embed="rId15">
                          <a14:imgEffect>
                            <a14:colorTemperature colorTemp="11500"/>
                          </a14:imgEffect>
                          <a14:imgEffect>
                            <a14:saturation sat="0"/>
                          </a14:imgEffect>
                          <a14:imgEffect>
                            <a14:brightnessContrast bright="1000" contrast="100000"/>
                          </a14:imgEffect>
                        </a14:imgLayer>
                      </a14:imgProps>
                    </a:ext>
                    <a:ext uri="{28A0092B-C50C-407E-A947-70E740481C1C}">
                      <a14:useLocalDpi xmlns:a14="http://schemas.microsoft.com/office/drawing/2010/main"/>
                    </a:ext>
                  </a:extLst>
                </a:blip>
                <a:srcRect l="-1150"/>
                <a:stretch/>
              </p:blipFill>
              <p:spPr bwMode="auto">
                <a:xfrm>
                  <a:off x="9357507" y="1638371"/>
                  <a:ext cx="1718011" cy="370169"/>
                </a:xfrm>
                <a:prstGeom prst="rect">
                  <a:avLst/>
                </a:prstGeom>
                <a:solidFill>
                  <a:srgbClr val="FFFFFF"/>
                </a:solidFill>
              </p:spPr>
            </p:pic>
          </p:grpSp>
        </p:grpSp>
      </p:grpSp>
    </p:spTree>
    <p:extLst>
      <p:ext uri="{BB962C8B-B14F-4D97-AF65-F5344CB8AC3E}">
        <p14:creationId xmlns:p14="http://schemas.microsoft.com/office/powerpoint/2010/main" val="682617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775F3-AE1A-5E91-7E82-3CDA55F2075E}"/>
              </a:ext>
            </a:extLst>
          </p:cNvPr>
          <p:cNvSpPr>
            <a:spLocks noGrp="1"/>
          </p:cNvSpPr>
          <p:nvPr>
            <p:ph type="title"/>
          </p:nvPr>
        </p:nvSpPr>
        <p:spPr/>
        <p:txBody>
          <a:bodyPr/>
          <a:lstStyle/>
          <a:p>
            <a:r>
              <a:rPr lang="en-GB"/>
              <a:t>Sustainability-linked instruments: examples of KPIs</a:t>
            </a:r>
          </a:p>
        </p:txBody>
      </p:sp>
      <p:grpSp>
        <p:nvGrpSpPr>
          <p:cNvPr id="5" name="Group 4">
            <a:extLst>
              <a:ext uri="{FF2B5EF4-FFF2-40B4-BE49-F238E27FC236}">
                <a16:creationId xmlns:a16="http://schemas.microsoft.com/office/drawing/2014/main" id="{95A552AF-232D-3CB2-FBA7-A0BD11B1FB05}"/>
              </a:ext>
            </a:extLst>
          </p:cNvPr>
          <p:cNvGrpSpPr/>
          <p:nvPr/>
        </p:nvGrpSpPr>
        <p:grpSpPr>
          <a:xfrm>
            <a:off x="4323579" y="1842829"/>
            <a:ext cx="1749350" cy="1362919"/>
            <a:chOff x="3927739" y="1387548"/>
            <a:chExt cx="2286000" cy="1781020"/>
          </a:xfrm>
        </p:grpSpPr>
        <p:sp>
          <p:nvSpPr>
            <p:cNvPr id="6" name="Rectangle 5">
              <a:extLst>
                <a:ext uri="{FF2B5EF4-FFF2-40B4-BE49-F238E27FC236}">
                  <a16:creationId xmlns:a16="http://schemas.microsoft.com/office/drawing/2014/main" id="{E470C395-8942-7AF3-71AE-B258D9B2DBE9}"/>
                </a:ext>
              </a:extLst>
            </p:cNvPr>
            <p:cNvSpPr/>
            <p:nvPr/>
          </p:nvSpPr>
          <p:spPr>
            <a:xfrm>
              <a:off x="3927739" y="1931986"/>
              <a:ext cx="2286000" cy="335999"/>
            </a:xfrm>
            <a:prstGeom prst="rect">
              <a:avLst/>
            </a:prstGeom>
          </p:spPr>
          <p:txBody>
            <a:bodyPr wrap="square">
              <a:spAutoFit/>
            </a:bodyPr>
            <a:lstStyle/>
            <a:p>
              <a:pPr algn="ctr" fontAlgn="base">
                <a:spcBef>
                  <a:spcPct val="0"/>
                </a:spcBef>
                <a:spcAft>
                  <a:spcPct val="0"/>
                </a:spcAft>
                <a:defRPr/>
              </a:pPr>
              <a:r>
                <a:rPr lang="en-US" sz="1071" b="1">
                  <a:solidFill>
                    <a:srgbClr val="139AF0"/>
                  </a:solidFill>
                  <a:latin typeface="Montserrat" panose="00000500000000000000" pitchFamily="2" charset="0"/>
                  <a:ea typeface="ＭＳ Ｐゴシック" charset="0"/>
                  <a:cs typeface="Calibri" panose="020F0502020204030204" pitchFamily="34" charset="0"/>
                </a:rPr>
                <a:t>GHG Emissions</a:t>
              </a:r>
            </a:p>
          </p:txBody>
        </p:sp>
        <p:pic>
          <p:nvPicPr>
            <p:cNvPr id="7" name="Graphic 6" descr="High temperature">
              <a:extLst>
                <a:ext uri="{FF2B5EF4-FFF2-40B4-BE49-F238E27FC236}">
                  <a16:creationId xmlns:a16="http://schemas.microsoft.com/office/drawing/2014/main" id="{33A8B497-B149-ECAF-7C50-7091FE24A62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25922" y="1387548"/>
              <a:ext cx="489635" cy="489635"/>
            </a:xfrm>
            <a:prstGeom prst="rect">
              <a:avLst/>
            </a:prstGeom>
          </p:spPr>
        </p:pic>
        <p:sp>
          <p:nvSpPr>
            <p:cNvPr id="8" name="TextBox 7">
              <a:extLst>
                <a:ext uri="{FF2B5EF4-FFF2-40B4-BE49-F238E27FC236}">
                  <a16:creationId xmlns:a16="http://schemas.microsoft.com/office/drawing/2014/main" id="{508905B5-04A1-5E3D-8742-E175F67F507E}"/>
                </a:ext>
              </a:extLst>
            </p:cNvPr>
            <p:cNvSpPr txBox="1"/>
            <p:nvPr/>
          </p:nvSpPr>
          <p:spPr>
            <a:xfrm>
              <a:off x="4000024" y="2494140"/>
              <a:ext cx="2141431" cy="674428"/>
            </a:xfrm>
            <a:prstGeom prst="rect">
              <a:avLst/>
            </a:prstGeom>
            <a:noFill/>
          </p:spPr>
          <p:txBody>
            <a:bodyPr wrap="square">
              <a:spAutoFit/>
            </a:bodyPr>
            <a:lstStyle/>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Reduced GHG emissions</a:t>
              </a:r>
              <a:br>
                <a:rPr lang="en-US" sz="918">
                  <a:solidFill>
                    <a:srgbClr val="000000"/>
                  </a:solidFill>
                  <a:latin typeface="Montserrat" panose="00000500000000000000" pitchFamily="2" charset="0"/>
                  <a:ea typeface="ＭＳ Ｐゴシック" charset="0"/>
                  <a:cs typeface="Calibri" panose="020F0502020204030204" pitchFamily="34" charset="0"/>
                </a:rPr>
              </a:br>
              <a:r>
                <a:rPr lang="en-US" sz="918">
                  <a:solidFill>
                    <a:srgbClr val="000000"/>
                  </a:solidFill>
                  <a:latin typeface="Montserrat" panose="00000500000000000000" pitchFamily="2" charset="0"/>
                  <a:ea typeface="ＭＳ Ｐゴシック" charset="0"/>
                  <a:cs typeface="Calibri" panose="020F0502020204030204" pitchFamily="34" charset="0"/>
                </a:rPr>
                <a:t>(Scope 1 + 2)</a:t>
              </a:r>
            </a:p>
            <a:p>
              <a:pPr algn="ctr" fontAlgn="base">
                <a:spcBef>
                  <a:spcPct val="0"/>
                </a:spcBef>
                <a:spcAft>
                  <a:spcPct val="0"/>
                </a:spcAft>
                <a:defRPr/>
              </a:pPr>
              <a:endParaRPr lang="en-US" sz="918">
                <a:solidFill>
                  <a:srgbClr val="139AF0"/>
                </a:solidFill>
                <a:latin typeface="Montserrat" panose="00000500000000000000" pitchFamily="2" charset="0"/>
                <a:ea typeface="ＭＳ Ｐゴシック" charset="0"/>
                <a:cs typeface="Calibri" panose="020F0502020204030204" pitchFamily="34" charset="0"/>
              </a:endParaRPr>
            </a:p>
          </p:txBody>
        </p:sp>
      </p:grpSp>
      <p:grpSp>
        <p:nvGrpSpPr>
          <p:cNvPr id="43" name="Group 42">
            <a:extLst>
              <a:ext uri="{FF2B5EF4-FFF2-40B4-BE49-F238E27FC236}">
                <a16:creationId xmlns:a16="http://schemas.microsoft.com/office/drawing/2014/main" id="{D5FF277E-E498-2340-A7D8-9A5D0E3FDAF6}"/>
              </a:ext>
            </a:extLst>
          </p:cNvPr>
          <p:cNvGrpSpPr/>
          <p:nvPr/>
        </p:nvGrpSpPr>
        <p:grpSpPr>
          <a:xfrm>
            <a:off x="646976" y="3804025"/>
            <a:ext cx="1749349" cy="1497149"/>
            <a:chOff x="17665" y="3755861"/>
            <a:chExt cx="2286000" cy="1956433"/>
          </a:xfrm>
        </p:grpSpPr>
        <p:pic>
          <p:nvPicPr>
            <p:cNvPr id="44" name="Graphic 43" descr="Gender with solid fill">
              <a:extLst>
                <a:ext uri="{FF2B5EF4-FFF2-40B4-BE49-F238E27FC236}">
                  <a16:creationId xmlns:a16="http://schemas.microsoft.com/office/drawing/2014/main" id="{2D63A298-54DB-CF66-5CA7-65DE8B9DDD4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21529" y="3755861"/>
              <a:ext cx="646332" cy="646332"/>
            </a:xfrm>
            <a:prstGeom prst="rect">
              <a:avLst/>
            </a:prstGeom>
          </p:spPr>
        </p:pic>
        <p:sp>
          <p:nvSpPr>
            <p:cNvPr id="45" name="Rectangle 44">
              <a:extLst>
                <a:ext uri="{FF2B5EF4-FFF2-40B4-BE49-F238E27FC236}">
                  <a16:creationId xmlns:a16="http://schemas.microsoft.com/office/drawing/2014/main" id="{F8C8D56C-5D95-1D4E-DB69-54E287F2D079}"/>
                </a:ext>
              </a:extLst>
            </p:cNvPr>
            <p:cNvSpPr/>
            <p:nvPr/>
          </p:nvSpPr>
          <p:spPr>
            <a:xfrm>
              <a:off x="17665" y="4465986"/>
              <a:ext cx="2286000" cy="336000"/>
            </a:xfrm>
            <a:prstGeom prst="rect">
              <a:avLst/>
            </a:prstGeom>
          </p:spPr>
          <p:txBody>
            <a:bodyPr wrap="square">
              <a:spAutoFit/>
            </a:bodyPr>
            <a:lstStyle/>
            <a:p>
              <a:pPr algn="ctr" fontAlgn="base">
                <a:spcBef>
                  <a:spcPct val="0"/>
                </a:spcBef>
                <a:spcAft>
                  <a:spcPct val="0"/>
                </a:spcAft>
                <a:defRPr/>
              </a:pPr>
              <a:r>
                <a:rPr lang="en-US" sz="1071" b="1">
                  <a:solidFill>
                    <a:srgbClr val="139AF0"/>
                  </a:solidFill>
                  <a:latin typeface="Montserrat" panose="00000500000000000000" pitchFamily="2" charset="0"/>
                  <a:ea typeface="ＭＳ Ｐゴシック" charset="0"/>
                  <a:cs typeface="Calibri" panose="020F0502020204030204" pitchFamily="34" charset="0"/>
                </a:rPr>
                <a:t>Gender</a:t>
              </a:r>
            </a:p>
          </p:txBody>
        </p:sp>
        <p:sp>
          <p:nvSpPr>
            <p:cNvPr id="46" name="TextBox 45">
              <a:extLst>
                <a:ext uri="{FF2B5EF4-FFF2-40B4-BE49-F238E27FC236}">
                  <a16:creationId xmlns:a16="http://schemas.microsoft.com/office/drawing/2014/main" id="{1A83DEE4-D1A8-5C1E-830E-CC2087A5A796}"/>
                </a:ext>
              </a:extLst>
            </p:cNvPr>
            <p:cNvSpPr txBox="1"/>
            <p:nvPr/>
          </p:nvSpPr>
          <p:spPr>
            <a:xfrm>
              <a:off x="17665" y="5037866"/>
              <a:ext cx="2286000" cy="674428"/>
            </a:xfrm>
            <a:prstGeom prst="rect">
              <a:avLst/>
            </a:prstGeom>
            <a:noFill/>
          </p:spPr>
          <p:txBody>
            <a:bodyPr wrap="square">
              <a:spAutoFit/>
            </a:bodyPr>
            <a:lstStyle/>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rPr>
                <a:t>Share of Female staff</a:t>
              </a:r>
            </a:p>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Share of Women in management</a:t>
              </a:r>
              <a:endParaRPr lang="en-US" sz="918">
                <a:solidFill>
                  <a:srgbClr val="139AF0"/>
                </a:solidFill>
                <a:latin typeface="Montserrat" panose="00000500000000000000" pitchFamily="2" charset="0"/>
                <a:ea typeface="ＭＳ Ｐゴシック" charset="0"/>
                <a:cs typeface="Calibri" panose="020F0502020204030204" pitchFamily="34" charset="0"/>
              </a:endParaRPr>
            </a:p>
          </p:txBody>
        </p:sp>
      </p:grpSp>
      <p:grpSp>
        <p:nvGrpSpPr>
          <p:cNvPr id="47" name="Group 46">
            <a:extLst>
              <a:ext uri="{FF2B5EF4-FFF2-40B4-BE49-F238E27FC236}">
                <a16:creationId xmlns:a16="http://schemas.microsoft.com/office/drawing/2014/main" id="{E148227F-2470-44AE-F0AF-B9C13678CB1C}"/>
              </a:ext>
            </a:extLst>
          </p:cNvPr>
          <p:cNvGrpSpPr/>
          <p:nvPr/>
        </p:nvGrpSpPr>
        <p:grpSpPr>
          <a:xfrm>
            <a:off x="2508224" y="3804029"/>
            <a:ext cx="1756254" cy="1497150"/>
            <a:chOff x="1939391" y="3755861"/>
            <a:chExt cx="2295022" cy="1956434"/>
          </a:xfrm>
        </p:grpSpPr>
        <p:sp>
          <p:nvSpPr>
            <p:cNvPr id="48" name="Rectangle 47">
              <a:extLst>
                <a:ext uri="{FF2B5EF4-FFF2-40B4-BE49-F238E27FC236}">
                  <a16:creationId xmlns:a16="http://schemas.microsoft.com/office/drawing/2014/main" id="{0CD6A366-1FFB-FDA1-5799-FF1844761961}"/>
                </a:ext>
              </a:extLst>
            </p:cNvPr>
            <p:cNvSpPr/>
            <p:nvPr/>
          </p:nvSpPr>
          <p:spPr>
            <a:xfrm>
              <a:off x="1948413" y="4465987"/>
              <a:ext cx="2286000" cy="336000"/>
            </a:xfrm>
            <a:prstGeom prst="rect">
              <a:avLst/>
            </a:prstGeom>
          </p:spPr>
          <p:txBody>
            <a:bodyPr wrap="square">
              <a:spAutoFit/>
            </a:bodyPr>
            <a:lstStyle/>
            <a:p>
              <a:pPr algn="ctr" fontAlgn="base">
                <a:spcBef>
                  <a:spcPct val="0"/>
                </a:spcBef>
                <a:spcAft>
                  <a:spcPct val="0"/>
                </a:spcAft>
                <a:defRPr/>
              </a:pPr>
              <a:r>
                <a:rPr lang="en-US" sz="1071" b="1">
                  <a:solidFill>
                    <a:srgbClr val="139AF0"/>
                  </a:solidFill>
                  <a:latin typeface="Montserrat" panose="00000500000000000000" pitchFamily="2" charset="0"/>
                  <a:ea typeface="ＭＳ Ｐゴシック" charset="0"/>
                  <a:cs typeface="Calibri" panose="020F0502020204030204" pitchFamily="34" charset="0"/>
                </a:rPr>
                <a:t>Community</a:t>
              </a:r>
            </a:p>
          </p:txBody>
        </p:sp>
        <p:sp>
          <p:nvSpPr>
            <p:cNvPr id="49" name="TextBox 48">
              <a:extLst>
                <a:ext uri="{FF2B5EF4-FFF2-40B4-BE49-F238E27FC236}">
                  <a16:creationId xmlns:a16="http://schemas.microsoft.com/office/drawing/2014/main" id="{5A467CFB-5A8E-A020-EC07-2A54D1CDEE90}"/>
                </a:ext>
              </a:extLst>
            </p:cNvPr>
            <p:cNvSpPr txBox="1"/>
            <p:nvPr/>
          </p:nvSpPr>
          <p:spPr>
            <a:xfrm>
              <a:off x="1939391" y="5037866"/>
              <a:ext cx="2286000" cy="674429"/>
            </a:xfrm>
            <a:prstGeom prst="rect">
              <a:avLst/>
            </a:prstGeom>
            <a:noFill/>
          </p:spPr>
          <p:txBody>
            <a:bodyPr wrap="square">
              <a:spAutoFit/>
            </a:bodyPr>
            <a:lstStyle/>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rPr>
                <a:t>Community investment</a:t>
              </a:r>
            </a:p>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rPr>
                <a:t>Youth employment</a:t>
              </a:r>
            </a:p>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Education</a:t>
              </a:r>
              <a:endParaRPr lang="en-US" sz="918">
                <a:solidFill>
                  <a:srgbClr val="139AF0"/>
                </a:solidFill>
                <a:latin typeface="Montserrat" panose="00000500000000000000" pitchFamily="2" charset="0"/>
                <a:ea typeface="ＭＳ Ｐゴシック" charset="0"/>
                <a:cs typeface="Calibri" panose="020F0502020204030204" pitchFamily="34" charset="0"/>
              </a:endParaRPr>
            </a:p>
          </p:txBody>
        </p:sp>
        <p:pic>
          <p:nvPicPr>
            <p:cNvPr id="50" name="Graphic 49" descr="Neighborhood with solid fill">
              <a:extLst>
                <a:ext uri="{FF2B5EF4-FFF2-40B4-BE49-F238E27FC236}">
                  <a16:creationId xmlns:a16="http://schemas.microsoft.com/office/drawing/2014/main" id="{7A699747-A76A-4539-2D5E-0E10D593794D}"/>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779848" y="3755861"/>
              <a:ext cx="646332" cy="646332"/>
            </a:xfrm>
            <a:prstGeom prst="rect">
              <a:avLst/>
            </a:prstGeom>
          </p:spPr>
        </p:pic>
      </p:grpSp>
      <p:grpSp>
        <p:nvGrpSpPr>
          <p:cNvPr id="51" name="Group 50">
            <a:extLst>
              <a:ext uri="{FF2B5EF4-FFF2-40B4-BE49-F238E27FC236}">
                <a16:creationId xmlns:a16="http://schemas.microsoft.com/office/drawing/2014/main" id="{0BABE5F4-6AE4-DF2A-10C1-3BFF245B05AF}"/>
              </a:ext>
            </a:extLst>
          </p:cNvPr>
          <p:cNvGrpSpPr/>
          <p:nvPr/>
        </p:nvGrpSpPr>
        <p:grpSpPr>
          <a:xfrm>
            <a:off x="4376375" y="3862448"/>
            <a:ext cx="1749349" cy="1161908"/>
            <a:chOff x="3899604" y="3832202"/>
            <a:chExt cx="2286000" cy="1518349"/>
          </a:xfrm>
        </p:grpSpPr>
        <p:pic>
          <p:nvPicPr>
            <p:cNvPr id="52" name="Graphic 51" descr="Medical with solid fill">
              <a:extLst>
                <a:ext uri="{FF2B5EF4-FFF2-40B4-BE49-F238E27FC236}">
                  <a16:creationId xmlns:a16="http://schemas.microsoft.com/office/drawing/2014/main" id="{37DB36F5-9B04-4F2A-E1D3-C1709E992C29}"/>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719438" y="3832202"/>
              <a:ext cx="646332" cy="646332"/>
            </a:xfrm>
            <a:prstGeom prst="rect">
              <a:avLst/>
            </a:prstGeom>
          </p:spPr>
        </p:pic>
        <p:sp>
          <p:nvSpPr>
            <p:cNvPr id="53" name="Rectangle 52">
              <a:extLst>
                <a:ext uri="{FF2B5EF4-FFF2-40B4-BE49-F238E27FC236}">
                  <a16:creationId xmlns:a16="http://schemas.microsoft.com/office/drawing/2014/main" id="{C61AA289-DC05-DE5A-4F0C-6CB540DD82F7}"/>
                </a:ext>
              </a:extLst>
            </p:cNvPr>
            <p:cNvSpPr/>
            <p:nvPr/>
          </p:nvSpPr>
          <p:spPr>
            <a:xfrm>
              <a:off x="3899604" y="4465986"/>
              <a:ext cx="2286000" cy="336000"/>
            </a:xfrm>
            <a:prstGeom prst="rect">
              <a:avLst/>
            </a:prstGeom>
          </p:spPr>
          <p:txBody>
            <a:bodyPr wrap="square">
              <a:spAutoFit/>
            </a:bodyPr>
            <a:lstStyle/>
            <a:p>
              <a:pPr algn="ctr" fontAlgn="base">
                <a:spcBef>
                  <a:spcPct val="0"/>
                </a:spcBef>
                <a:spcAft>
                  <a:spcPct val="0"/>
                </a:spcAft>
                <a:defRPr/>
              </a:pPr>
              <a:r>
                <a:rPr lang="en-US" sz="1071" b="1">
                  <a:solidFill>
                    <a:srgbClr val="139AF0"/>
                  </a:solidFill>
                  <a:latin typeface="Montserrat" panose="00000500000000000000" pitchFamily="2" charset="0"/>
                  <a:ea typeface="ＭＳ Ｐゴシック" charset="0"/>
                  <a:cs typeface="Calibri" panose="020F0502020204030204" pitchFamily="34" charset="0"/>
                </a:rPr>
                <a:t>Health &amp; Safety</a:t>
              </a:r>
            </a:p>
          </p:txBody>
        </p:sp>
        <p:sp>
          <p:nvSpPr>
            <p:cNvPr id="54" name="TextBox 53">
              <a:extLst>
                <a:ext uri="{FF2B5EF4-FFF2-40B4-BE49-F238E27FC236}">
                  <a16:creationId xmlns:a16="http://schemas.microsoft.com/office/drawing/2014/main" id="{1228144F-B265-365C-AD48-CBDF7BDA920E}"/>
                </a:ext>
              </a:extLst>
            </p:cNvPr>
            <p:cNvSpPr txBox="1"/>
            <p:nvPr/>
          </p:nvSpPr>
          <p:spPr>
            <a:xfrm>
              <a:off x="3899604" y="5045302"/>
              <a:ext cx="2286000" cy="305249"/>
            </a:xfrm>
            <a:prstGeom prst="rect">
              <a:avLst/>
            </a:prstGeom>
            <a:noFill/>
          </p:spPr>
          <p:txBody>
            <a:bodyPr wrap="square">
              <a:spAutoFit/>
            </a:bodyPr>
            <a:lstStyle/>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rPr>
                <a:t>Reduced accidents</a:t>
              </a:r>
            </a:p>
          </p:txBody>
        </p:sp>
      </p:grpSp>
      <p:grpSp>
        <p:nvGrpSpPr>
          <p:cNvPr id="55" name="Group 54">
            <a:extLst>
              <a:ext uri="{FF2B5EF4-FFF2-40B4-BE49-F238E27FC236}">
                <a16:creationId xmlns:a16="http://schemas.microsoft.com/office/drawing/2014/main" id="{648D18B7-8D65-E702-93F9-7C1143CAD5F7}"/>
              </a:ext>
            </a:extLst>
          </p:cNvPr>
          <p:cNvGrpSpPr/>
          <p:nvPr/>
        </p:nvGrpSpPr>
        <p:grpSpPr>
          <a:xfrm>
            <a:off x="690675" y="1759746"/>
            <a:ext cx="1749350" cy="1587250"/>
            <a:chOff x="17665" y="1278982"/>
            <a:chExt cx="2286000" cy="2074175"/>
          </a:xfrm>
        </p:grpSpPr>
        <p:sp>
          <p:nvSpPr>
            <p:cNvPr id="56" name="Rectangle 55">
              <a:extLst>
                <a:ext uri="{FF2B5EF4-FFF2-40B4-BE49-F238E27FC236}">
                  <a16:creationId xmlns:a16="http://schemas.microsoft.com/office/drawing/2014/main" id="{BF5525F4-409B-BF08-23F9-BEC8F1EEBAC6}"/>
                </a:ext>
              </a:extLst>
            </p:cNvPr>
            <p:cNvSpPr/>
            <p:nvPr/>
          </p:nvSpPr>
          <p:spPr>
            <a:xfrm>
              <a:off x="17665" y="1931987"/>
              <a:ext cx="2286000" cy="336000"/>
            </a:xfrm>
            <a:prstGeom prst="rect">
              <a:avLst/>
            </a:prstGeom>
          </p:spPr>
          <p:txBody>
            <a:bodyPr wrap="square">
              <a:spAutoFit/>
            </a:bodyPr>
            <a:lstStyle/>
            <a:p>
              <a:pPr algn="ctr" fontAlgn="base">
                <a:spcBef>
                  <a:spcPct val="0"/>
                </a:spcBef>
                <a:spcAft>
                  <a:spcPct val="0"/>
                </a:spcAft>
                <a:defRPr/>
              </a:pPr>
              <a:r>
                <a:rPr lang="en-US" sz="1071" b="1">
                  <a:solidFill>
                    <a:srgbClr val="139AF0"/>
                  </a:solidFill>
                  <a:latin typeface="Montserrat" panose="00000500000000000000" pitchFamily="2" charset="0"/>
                  <a:ea typeface="ＭＳ Ｐゴシック" charset="0"/>
                  <a:cs typeface="Calibri" panose="020F0502020204030204" pitchFamily="34" charset="0"/>
                </a:rPr>
                <a:t>Alternative Energies</a:t>
              </a:r>
            </a:p>
          </p:txBody>
        </p:sp>
        <p:sp>
          <p:nvSpPr>
            <p:cNvPr id="57" name="TextBox 56">
              <a:extLst>
                <a:ext uri="{FF2B5EF4-FFF2-40B4-BE49-F238E27FC236}">
                  <a16:creationId xmlns:a16="http://schemas.microsoft.com/office/drawing/2014/main" id="{F944B466-4231-DA46-B6FB-F3283B3D109B}"/>
                </a:ext>
              </a:extLst>
            </p:cNvPr>
            <p:cNvSpPr txBox="1"/>
            <p:nvPr/>
          </p:nvSpPr>
          <p:spPr>
            <a:xfrm>
              <a:off x="17665" y="2494139"/>
              <a:ext cx="2286000" cy="859018"/>
            </a:xfrm>
            <a:prstGeom prst="rect">
              <a:avLst/>
            </a:prstGeom>
            <a:noFill/>
          </p:spPr>
          <p:txBody>
            <a:bodyPr wrap="square">
              <a:spAutoFit/>
            </a:bodyPr>
            <a:lstStyle/>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rPr>
                <a:t>Wind and solar capacity</a:t>
              </a:r>
              <a:br>
                <a:rPr lang="en-US" sz="918">
                  <a:solidFill>
                    <a:srgbClr val="000000"/>
                  </a:solidFill>
                  <a:latin typeface="Montserrat" panose="00000500000000000000" pitchFamily="2" charset="0"/>
                  <a:ea typeface="ＭＳ Ｐゴシック" charset="0"/>
                </a:rPr>
              </a:br>
              <a:r>
                <a:rPr lang="en-US" sz="918">
                  <a:solidFill>
                    <a:srgbClr val="000000"/>
                  </a:solidFill>
                  <a:latin typeface="Montserrat" panose="00000500000000000000" pitchFamily="2" charset="0"/>
                  <a:ea typeface="ＭＳ Ｐゴシック" charset="0"/>
                </a:rPr>
                <a:t>Hydrogen capacity</a:t>
              </a:r>
            </a:p>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RE share in power consumption</a:t>
              </a:r>
              <a:endParaRPr lang="en-US" sz="918">
                <a:solidFill>
                  <a:srgbClr val="139AF0"/>
                </a:solidFill>
                <a:latin typeface="Montserrat" panose="00000500000000000000" pitchFamily="2" charset="0"/>
                <a:ea typeface="ＭＳ Ｐゴシック" charset="0"/>
                <a:cs typeface="Calibri" panose="020F0502020204030204" pitchFamily="34" charset="0"/>
              </a:endParaRPr>
            </a:p>
          </p:txBody>
        </p:sp>
        <p:pic>
          <p:nvPicPr>
            <p:cNvPr id="58" name="Graphic 57" descr="Wind Turbines with solid fill">
              <a:extLst>
                <a:ext uri="{FF2B5EF4-FFF2-40B4-BE49-F238E27FC236}">
                  <a16:creationId xmlns:a16="http://schemas.microsoft.com/office/drawing/2014/main" id="{688087C0-A5B3-7B80-AADF-2A118DB5856C}"/>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837499" y="1278982"/>
              <a:ext cx="646332" cy="646332"/>
            </a:xfrm>
            <a:prstGeom prst="rect">
              <a:avLst/>
            </a:prstGeom>
          </p:spPr>
        </p:pic>
      </p:grpSp>
      <p:grpSp>
        <p:nvGrpSpPr>
          <p:cNvPr id="59" name="Group 58">
            <a:extLst>
              <a:ext uri="{FF2B5EF4-FFF2-40B4-BE49-F238E27FC236}">
                <a16:creationId xmlns:a16="http://schemas.microsoft.com/office/drawing/2014/main" id="{4ED8FD63-B51F-D334-512F-61D0F0716ED7}"/>
              </a:ext>
            </a:extLst>
          </p:cNvPr>
          <p:cNvGrpSpPr/>
          <p:nvPr/>
        </p:nvGrpSpPr>
        <p:grpSpPr>
          <a:xfrm>
            <a:off x="6140031" y="1777329"/>
            <a:ext cx="1749350" cy="1852179"/>
            <a:chOff x="6057769" y="1301961"/>
            <a:chExt cx="2286000" cy="2420376"/>
          </a:xfrm>
        </p:grpSpPr>
        <p:sp>
          <p:nvSpPr>
            <p:cNvPr id="60" name="Rectangle 59">
              <a:extLst>
                <a:ext uri="{FF2B5EF4-FFF2-40B4-BE49-F238E27FC236}">
                  <a16:creationId xmlns:a16="http://schemas.microsoft.com/office/drawing/2014/main" id="{465415B0-9D3E-CB7C-90EB-173FC6263648}"/>
                </a:ext>
              </a:extLst>
            </p:cNvPr>
            <p:cNvSpPr/>
            <p:nvPr/>
          </p:nvSpPr>
          <p:spPr>
            <a:xfrm>
              <a:off x="6057769" y="1931987"/>
              <a:ext cx="2286000" cy="336000"/>
            </a:xfrm>
            <a:prstGeom prst="rect">
              <a:avLst/>
            </a:prstGeom>
          </p:spPr>
          <p:txBody>
            <a:bodyPr wrap="square">
              <a:spAutoFit/>
            </a:bodyPr>
            <a:lstStyle/>
            <a:p>
              <a:pPr algn="ctr" fontAlgn="base">
                <a:spcBef>
                  <a:spcPct val="0"/>
                </a:spcBef>
                <a:spcAft>
                  <a:spcPct val="0"/>
                </a:spcAft>
                <a:defRPr/>
              </a:pPr>
              <a:r>
                <a:rPr lang="en-US" sz="1071" b="1">
                  <a:solidFill>
                    <a:srgbClr val="139AF0"/>
                  </a:solidFill>
                  <a:latin typeface="Montserrat" panose="00000500000000000000" pitchFamily="2" charset="0"/>
                  <a:ea typeface="ＭＳ Ｐゴシック" charset="0"/>
                  <a:cs typeface="Calibri" panose="020F0502020204030204" pitchFamily="34" charset="0"/>
                </a:rPr>
                <a:t>Energy Efficiency</a:t>
              </a:r>
            </a:p>
          </p:txBody>
        </p:sp>
        <p:sp>
          <p:nvSpPr>
            <p:cNvPr id="61" name="TextBox 60">
              <a:extLst>
                <a:ext uri="{FF2B5EF4-FFF2-40B4-BE49-F238E27FC236}">
                  <a16:creationId xmlns:a16="http://schemas.microsoft.com/office/drawing/2014/main" id="{5ABA80FB-2607-ACB9-F64F-A2230A635B70}"/>
                </a:ext>
              </a:extLst>
            </p:cNvPr>
            <p:cNvSpPr txBox="1"/>
            <p:nvPr/>
          </p:nvSpPr>
          <p:spPr>
            <a:xfrm>
              <a:off x="6095167" y="2494138"/>
              <a:ext cx="2211204" cy="1228199"/>
            </a:xfrm>
            <a:prstGeom prst="rect">
              <a:avLst/>
            </a:prstGeom>
            <a:noFill/>
          </p:spPr>
          <p:txBody>
            <a:bodyPr wrap="square">
              <a:spAutoFit/>
            </a:bodyPr>
            <a:lstStyle/>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Share of New and Refurbished Green Buildings</a:t>
              </a:r>
            </a:p>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Energy storage</a:t>
              </a:r>
            </a:p>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Efficient HVAC</a:t>
              </a:r>
            </a:p>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Reduced system losses</a:t>
              </a:r>
              <a:endParaRPr lang="en-US" sz="918">
                <a:solidFill>
                  <a:srgbClr val="139AF0"/>
                </a:solidFill>
                <a:latin typeface="Montserrat" panose="00000500000000000000" pitchFamily="2" charset="0"/>
                <a:ea typeface="ＭＳ Ｐゴシック" charset="0"/>
                <a:cs typeface="Calibri" panose="020F0502020204030204" pitchFamily="34" charset="0"/>
              </a:endParaRPr>
            </a:p>
          </p:txBody>
        </p:sp>
        <p:pic>
          <p:nvPicPr>
            <p:cNvPr id="62" name="Graphic 61" descr="Sustainability with solid fill">
              <a:extLst>
                <a:ext uri="{FF2B5EF4-FFF2-40B4-BE49-F238E27FC236}">
                  <a16:creationId xmlns:a16="http://schemas.microsoft.com/office/drawing/2014/main" id="{8A0900D6-51ED-48AC-0AA0-C0AE00162700}"/>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6900583" y="1301961"/>
              <a:ext cx="600373" cy="600373"/>
            </a:xfrm>
            <a:prstGeom prst="rect">
              <a:avLst/>
            </a:prstGeom>
          </p:spPr>
        </p:pic>
      </p:grpSp>
      <p:grpSp>
        <p:nvGrpSpPr>
          <p:cNvPr id="63" name="Group 62">
            <a:extLst>
              <a:ext uri="{FF2B5EF4-FFF2-40B4-BE49-F238E27FC236}">
                <a16:creationId xmlns:a16="http://schemas.microsoft.com/office/drawing/2014/main" id="{EDA6AE4B-4092-2D61-1DC0-044D92E84515}"/>
              </a:ext>
            </a:extLst>
          </p:cNvPr>
          <p:cNvGrpSpPr/>
          <p:nvPr/>
        </p:nvGrpSpPr>
        <p:grpSpPr>
          <a:xfrm>
            <a:off x="7956483" y="1805588"/>
            <a:ext cx="1749350" cy="1400151"/>
            <a:chOff x="7915598" y="1338887"/>
            <a:chExt cx="2286000" cy="1829680"/>
          </a:xfrm>
        </p:grpSpPr>
        <p:sp>
          <p:nvSpPr>
            <p:cNvPr id="64" name="Rectangle 63">
              <a:extLst>
                <a:ext uri="{FF2B5EF4-FFF2-40B4-BE49-F238E27FC236}">
                  <a16:creationId xmlns:a16="http://schemas.microsoft.com/office/drawing/2014/main" id="{66082115-B366-31FF-E043-F3A4FFCCA2CC}"/>
                </a:ext>
              </a:extLst>
            </p:cNvPr>
            <p:cNvSpPr/>
            <p:nvPr/>
          </p:nvSpPr>
          <p:spPr>
            <a:xfrm>
              <a:off x="7915598" y="1931987"/>
              <a:ext cx="2286000" cy="336000"/>
            </a:xfrm>
            <a:prstGeom prst="rect">
              <a:avLst/>
            </a:prstGeom>
          </p:spPr>
          <p:txBody>
            <a:bodyPr wrap="square">
              <a:spAutoFit/>
            </a:bodyPr>
            <a:lstStyle/>
            <a:p>
              <a:pPr algn="ctr" fontAlgn="base">
                <a:spcBef>
                  <a:spcPct val="0"/>
                </a:spcBef>
                <a:spcAft>
                  <a:spcPct val="0"/>
                </a:spcAft>
                <a:defRPr/>
              </a:pPr>
              <a:r>
                <a:rPr lang="en-US" sz="1071" b="1">
                  <a:solidFill>
                    <a:srgbClr val="139AF0"/>
                  </a:solidFill>
                  <a:latin typeface="Montserrat" panose="00000500000000000000" pitchFamily="2" charset="0"/>
                  <a:ea typeface="ＭＳ Ｐゴシック" charset="0"/>
                  <a:cs typeface="Calibri" panose="020F0502020204030204" pitchFamily="34" charset="0"/>
                </a:rPr>
                <a:t>Water</a:t>
              </a:r>
            </a:p>
          </p:txBody>
        </p:sp>
        <p:sp>
          <p:nvSpPr>
            <p:cNvPr id="65" name="TextBox 64">
              <a:extLst>
                <a:ext uri="{FF2B5EF4-FFF2-40B4-BE49-F238E27FC236}">
                  <a16:creationId xmlns:a16="http://schemas.microsoft.com/office/drawing/2014/main" id="{F948F2DF-BCB0-33B9-C38D-27F208FDD903}"/>
                </a:ext>
              </a:extLst>
            </p:cNvPr>
            <p:cNvSpPr txBox="1"/>
            <p:nvPr/>
          </p:nvSpPr>
          <p:spPr>
            <a:xfrm>
              <a:off x="7925296" y="2494139"/>
              <a:ext cx="2266605" cy="674428"/>
            </a:xfrm>
            <a:prstGeom prst="rect">
              <a:avLst/>
            </a:prstGeom>
            <a:noFill/>
          </p:spPr>
          <p:txBody>
            <a:bodyPr wrap="square">
              <a:spAutoFit/>
            </a:bodyPr>
            <a:lstStyle/>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Freshwater use</a:t>
              </a:r>
            </a:p>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Wastewater treated</a:t>
              </a:r>
            </a:p>
            <a:p>
              <a:pPr algn="ctr" fontAlgn="base">
                <a:spcBef>
                  <a:spcPct val="0"/>
                </a:spcBef>
                <a:spcAft>
                  <a:spcPct val="0"/>
                </a:spcAft>
                <a:defRPr/>
              </a:pPr>
              <a:endParaRPr lang="en-US" sz="918">
                <a:solidFill>
                  <a:srgbClr val="139AF0"/>
                </a:solidFill>
                <a:latin typeface="Montserrat" panose="00000500000000000000" pitchFamily="2" charset="0"/>
                <a:ea typeface="ＭＳ Ｐゴシック" charset="0"/>
                <a:cs typeface="Calibri" panose="020F0502020204030204" pitchFamily="34" charset="0"/>
              </a:endParaRPr>
            </a:p>
          </p:txBody>
        </p:sp>
        <p:pic>
          <p:nvPicPr>
            <p:cNvPr id="66" name="Graphic 65" descr="Leaky Tap with solid fill">
              <a:extLst>
                <a:ext uri="{FF2B5EF4-FFF2-40B4-BE49-F238E27FC236}">
                  <a16:creationId xmlns:a16="http://schemas.microsoft.com/office/drawing/2014/main" id="{4557887F-A895-F876-4C5C-048E8D45E936}"/>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8709950" y="1338887"/>
              <a:ext cx="697296" cy="697296"/>
            </a:xfrm>
            <a:prstGeom prst="rect">
              <a:avLst/>
            </a:prstGeom>
          </p:spPr>
        </p:pic>
      </p:grpSp>
      <p:grpSp>
        <p:nvGrpSpPr>
          <p:cNvPr id="67" name="Group 66">
            <a:extLst>
              <a:ext uri="{FF2B5EF4-FFF2-40B4-BE49-F238E27FC236}">
                <a16:creationId xmlns:a16="http://schemas.microsoft.com/office/drawing/2014/main" id="{3970FAB9-F153-B851-6AB2-116A744C2FF8}"/>
              </a:ext>
            </a:extLst>
          </p:cNvPr>
          <p:cNvGrpSpPr/>
          <p:nvPr/>
        </p:nvGrpSpPr>
        <p:grpSpPr>
          <a:xfrm>
            <a:off x="6237624" y="3877991"/>
            <a:ext cx="1749350" cy="1711392"/>
            <a:chOff x="5809909" y="3852514"/>
            <a:chExt cx="2286000" cy="2236398"/>
          </a:xfrm>
        </p:grpSpPr>
        <p:sp>
          <p:nvSpPr>
            <p:cNvPr id="68" name="Rectangle 67">
              <a:extLst>
                <a:ext uri="{FF2B5EF4-FFF2-40B4-BE49-F238E27FC236}">
                  <a16:creationId xmlns:a16="http://schemas.microsoft.com/office/drawing/2014/main" id="{725A3888-DF60-E1C8-2C18-0420A3915EF0}"/>
                </a:ext>
              </a:extLst>
            </p:cNvPr>
            <p:cNvSpPr/>
            <p:nvPr/>
          </p:nvSpPr>
          <p:spPr>
            <a:xfrm>
              <a:off x="5809909" y="4471103"/>
              <a:ext cx="2286000" cy="551340"/>
            </a:xfrm>
            <a:prstGeom prst="rect">
              <a:avLst/>
            </a:prstGeom>
          </p:spPr>
          <p:txBody>
            <a:bodyPr wrap="square">
              <a:spAutoFit/>
            </a:bodyPr>
            <a:lstStyle/>
            <a:p>
              <a:pPr algn="ctr" fontAlgn="base">
                <a:spcBef>
                  <a:spcPct val="0"/>
                </a:spcBef>
                <a:spcAft>
                  <a:spcPct val="0"/>
                </a:spcAft>
                <a:defRPr/>
              </a:pPr>
              <a:r>
                <a:rPr lang="en-US" sz="1071" b="1">
                  <a:solidFill>
                    <a:srgbClr val="139AF0"/>
                  </a:solidFill>
                  <a:latin typeface="Montserrat" panose="00000500000000000000" pitchFamily="2" charset="0"/>
                  <a:ea typeface="ＭＳ Ｐゴシック" charset="0"/>
                  <a:cs typeface="Calibri" panose="020F0502020204030204" pitchFamily="34" charset="0"/>
                </a:rPr>
                <a:t>Biodiversity Conservation</a:t>
              </a:r>
            </a:p>
          </p:txBody>
        </p:sp>
        <p:sp>
          <p:nvSpPr>
            <p:cNvPr id="69" name="TextBox 68">
              <a:extLst>
                <a:ext uri="{FF2B5EF4-FFF2-40B4-BE49-F238E27FC236}">
                  <a16:creationId xmlns:a16="http://schemas.microsoft.com/office/drawing/2014/main" id="{F102112B-1495-F194-7CA6-6329C0D4B84B}"/>
                </a:ext>
              </a:extLst>
            </p:cNvPr>
            <p:cNvSpPr txBox="1"/>
            <p:nvPr/>
          </p:nvSpPr>
          <p:spPr>
            <a:xfrm>
              <a:off x="5888536" y="5045303"/>
              <a:ext cx="2128746" cy="1043609"/>
            </a:xfrm>
            <a:prstGeom prst="rect">
              <a:avLst/>
            </a:prstGeom>
            <a:noFill/>
          </p:spPr>
          <p:txBody>
            <a:bodyPr wrap="square">
              <a:spAutoFit/>
            </a:bodyPr>
            <a:lstStyle/>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Share or absolute amount for protection of marine ecosystems</a:t>
              </a:r>
            </a:p>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Biodiversity KPIs</a:t>
              </a:r>
            </a:p>
            <a:p>
              <a:pPr algn="ctr" fontAlgn="base">
                <a:spcBef>
                  <a:spcPct val="0"/>
                </a:spcBef>
                <a:spcAft>
                  <a:spcPct val="0"/>
                </a:spcAft>
                <a:defRPr/>
              </a:pPr>
              <a:endParaRPr lang="en-US" sz="918">
                <a:solidFill>
                  <a:srgbClr val="139AF0"/>
                </a:solidFill>
                <a:latin typeface="Montserrat" panose="00000500000000000000" pitchFamily="2" charset="0"/>
                <a:ea typeface="ＭＳ Ｐゴシック" charset="0"/>
                <a:cs typeface="Calibri" panose="020F0502020204030204" pitchFamily="34" charset="0"/>
              </a:endParaRPr>
            </a:p>
          </p:txBody>
        </p:sp>
        <p:pic>
          <p:nvPicPr>
            <p:cNvPr id="70" name="Graphic 69" descr="Clownfish with solid fill">
              <a:extLst>
                <a:ext uri="{FF2B5EF4-FFF2-40B4-BE49-F238E27FC236}">
                  <a16:creationId xmlns:a16="http://schemas.microsoft.com/office/drawing/2014/main" id="{54C768B1-84F1-A74F-8A53-BAE99E49E626}"/>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593002" y="3852514"/>
              <a:ext cx="719815" cy="719815"/>
            </a:xfrm>
            <a:prstGeom prst="rect">
              <a:avLst/>
            </a:prstGeom>
          </p:spPr>
        </p:pic>
      </p:grpSp>
      <p:grpSp>
        <p:nvGrpSpPr>
          <p:cNvPr id="71" name="Group 70">
            <a:extLst>
              <a:ext uri="{FF2B5EF4-FFF2-40B4-BE49-F238E27FC236}">
                <a16:creationId xmlns:a16="http://schemas.microsoft.com/office/drawing/2014/main" id="{1977704D-91B4-7B39-407F-5C407F30129B}"/>
              </a:ext>
            </a:extLst>
          </p:cNvPr>
          <p:cNvGrpSpPr/>
          <p:nvPr/>
        </p:nvGrpSpPr>
        <p:grpSpPr>
          <a:xfrm>
            <a:off x="2507127" y="1704362"/>
            <a:ext cx="1749350" cy="1642638"/>
            <a:chOff x="1951983" y="1206605"/>
            <a:chExt cx="2286000" cy="2146552"/>
          </a:xfrm>
        </p:grpSpPr>
        <p:sp>
          <p:nvSpPr>
            <p:cNvPr id="72" name="Rectangle 71">
              <a:extLst>
                <a:ext uri="{FF2B5EF4-FFF2-40B4-BE49-F238E27FC236}">
                  <a16:creationId xmlns:a16="http://schemas.microsoft.com/office/drawing/2014/main" id="{C213B8B8-A2EC-E28A-7BC4-9F288FA186AF}"/>
                </a:ext>
              </a:extLst>
            </p:cNvPr>
            <p:cNvSpPr/>
            <p:nvPr/>
          </p:nvSpPr>
          <p:spPr>
            <a:xfrm>
              <a:off x="1951983" y="1931987"/>
              <a:ext cx="2286000" cy="336000"/>
            </a:xfrm>
            <a:prstGeom prst="rect">
              <a:avLst/>
            </a:prstGeom>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071" b="1" i="0" u="none" strike="noStrike" kern="0" cap="none" spc="0" normalizeH="0" baseline="0" noProof="0">
                  <a:ln>
                    <a:noFill/>
                  </a:ln>
                  <a:solidFill>
                    <a:srgbClr val="139AF0"/>
                  </a:solidFill>
                  <a:effectLst/>
                  <a:uLnTx/>
                  <a:uFillTx/>
                  <a:latin typeface="Montserrat" panose="00000500000000000000" pitchFamily="2" charset="0"/>
                  <a:ea typeface="ＭＳ Ｐゴシック" charset="0"/>
                  <a:cs typeface="Calibri" panose="020F0502020204030204" pitchFamily="34" charset="0"/>
                </a:rPr>
                <a:t>Circular Economy</a:t>
              </a:r>
            </a:p>
          </p:txBody>
        </p:sp>
        <p:sp>
          <p:nvSpPr>
            <p:cNvPr id="73" name="TextBox 72">
              <a:extLst>
                <a:ext uri="{FF2B5EF4-FFF2-40B4-BE49-F238E27FC236}">
                  <a16:creationId xmlns:a16="http://schemas.microsoft.com/office/drawing/2014/main" id="{75A0BDE8-B2A2-B6CE-BB1B-3B6B28810AD1}"/>
                </a:ext>
              </a:extLst>
            </p:cNvPr>
            <p:cNvSpPr txBox="1"/>
            <p:nvPr/>
          </p:nvSpPr>
          <p:spPr>
            <a:xfrm>
              <a:off x="2101570" y="2494139"/>
              <a:ext cx="1986824" cy="859018"/>
            </a:xfrm>
            <a:prstGeom prst="rect">
              <a:avLst/>
            </a:prstGeom>
            <a:noFill/>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918" b="0" i="0" u="none" strike="noStrike" kern="0" cap="none" spc="0" normalizeH="0" baseline="0" noProof="0">
                  <a:ln>
                    <a:noFill/>
                  </a:ln>
                  <a:solidFill>
                    <a:srgbClr val="000000"/>
                  </a:solidFill>
                  <a:effectLst/>
                  <a:uLnTx/>
                  <a:uFillTx/>
                  <a:latin typeface="Montserrat" panose="00000500000000000000" pitchFamily="2" charset="0"/>
                  <a:ea typeface="ＭＳ Ｐゴシック" charset="0"/>
                  <a:cs typeface="Calibri" panose="020F0502020204030204" pitchFamily="34" charset="0"/>
                </a:rPr>
                <a:t>Share or absolute amount of recycling, reuse of materials, waste reduction </a:t>
              </a:r>
              <a:endParaRPr kumimoji="0" lang="en-US" sz="918" b="0" i="0" u="none" strike="noStrike" kern="0" cap="none" spc="0" normalizeH="0" baseline="0" noProof="0">
                <a:ln>
                  <a:noFill/>
                </a:ln>
                <a:solidFill>
                  <a:srgbClr val="139AF0"/>
                </a:solidFill>
                <a:effectLst/>
                <a:uLnTx/>
                <a:uFillTx/>
                <a:latin typeface="Montserrat" panose="00000500000000000000" pitchFamily="2" charset="0"/>
                <a:ea typeface="ＭＳ Ｐゴシック" charset="0"/>
                <a:cs typeface="Calibri" panose="020F0502020204030204" pitchFamily="34" charset="0"/>
              </a:endParaRPr>
            </a:p>
          </p:txBody>
        </p:sp>
        <p:pic>
          <p:nvPicPr>
            <p:cNvPr id="74" name="Picture 73">
              <a:extLst>
                <a:ext uri="{FF2B5EF4-FFF2-40B4-BE49-F238E27FC236}">
                  <a16:creationId xmlns:a16="http://schemas.microsoft.com/office/drawing/2014/main" id="{85A29376-8745-A232-820F-0DF51EF2708E}"/>
                </a:ext>
              </a:extLst>
            </p:cNvPr>
            <p:cNvPicPr>
              <a:picLocks noChangeAspect="1"/>
            </p:cNvPicPr>
            <p:nvPr/>
          </p:nvPicPr>
          <p:blipFill>
            <a:blip r:embed="rId18" cstate="screen">
              <a:alphaModFix amt="85000"/>
              <a:duotone>
                <a:srgbClr val="139AF0">
                  <a:shade val="45000"/>
                  <a:satMod val="135000"/>
                </a:srgbClr>
                <a:prstClr val="white"/>
              </a:duotone>
              <a:extLst>
                <a:ext uri="{28A0092B-C50C-407E-A947-70E740481C1C}">
                  <a14:useLocalDpi xmlns:a14="http://schemas.microsoft.com/office/drawing/2010/main"/>
                </a:ext>
              </a:extLst>
            </a:blip>
            <a:stretch>
              <a:fillRect/>
            </a:stretch>
          </p:blipFill>
          <p:spPr>
            <a:xfrm>
              <a:off x="2706519" y="1206605"/>
              <a:ext cx="776928" cy="776928"/>
            </a:xfrm>
            <a:prstGeom prst="rect">
              <a:avLst/>
            </a:prstGeom>
            <a:solidFill>
              <a:sysClr val="window" lastClr="FFFFFF"/>
            </a:solidFill>
          </p:spPr>
        </p:pic>
      </p:grpSp>
      <p:grpSp>
        <p:nvGrpSpPr>
          <p:cNvPr id="75" name="Group 74">
            <a:extLst>
              <a:ext uri="{FF2B5EF4-FFF2-40B4-BE49-F238E27FC236}">
                <a16:creationId xmlns:a16="http://schemas.microsoft.com/office/drawing/2014/main" id="{E06AE1EA-A656-8E02-6FD0-74B32E90FC0A}"/>
              </a:ext>
            </a:extLst>
          </p:cNvPr>
          <p:cNvGrpSpPr/>
          <p:nvPr/>
        </p:nvGrpSpPr>
        <p:grpSpPr>
          <a:xfrm>
            <a:off x="8098872" y="3853153"/>
            <a:ext cx="1749350" cy="1306780"/>
            <a:chOff x="7924518" y="3820046"/>
            <a:chExt cx="2286000" cy="1707658"/>
          </a:xfrm>
        </p:grpSpPr>
        <p:sp>
          <p:nvSpPr>
            <p:cNvPr id="76" name="Rectangle 75">
              <a:extLst>
                <a:ext uri="{FF2B5EF4-FFF2-40B4-BE49-F238E27FC236}">
                  <a16:creationId xmlns:a16="http://schemas.microsoft.com/office/drawing/2014/main" id="{F1C43F5F-D7F2-8853-CBE0-9CA82FD083A3}"/>
                </a:ext>
              </a:extLst>
            </p:cNvPr>
            <p:cNvSpPr/>
            <p:nvPr/>
          </p:nvSpPr>
          <p:spPr>
            <a:xfrm>
              <a:off x="7924518" y="4465985"/>
              <a:ext cx="2286000" cy="335999"/>
            </a:xfrm>
            <a:prstGeom prst="rect">
              <a:avLst/>
            </a:prstGeom>
          </p:spPr>
          <p:txBody>
            <a:bodyPr wrap="square">
              <a:spAutoFit/>
            </a:bodyPr>
            <a:lstStyle/>
            <a:p>
              <a:pPr algn="ctr" fontAlgn="base">
                <a:spcBef>
                  <a:spcPct val="0"/>
                </a:spcBef>
                <a:spcAft>
                  <a:spcPct val="0"/>
                </a:spcAft>
                <a:defRPr/>
              </a:pPr>
              <a:r>
                <a:rPr lang="en-US" sz="1071" b="1">
                  <a:solidFill>
                    <a:srgbClr val="139AF0"/>
                  </a:solidFill>
                  <a:latin typeface="Montserrat" panose="00000500000000000000" pitchFamily="2" charset="0"/>
                  <a:ea typeface="ＭＳ Ｐゴシック" charset="0"/>
                  <a:cs typeface="Calibri" panose="020F0502020204030204" pitchFamily="34" charset="0"/>
                </a:rPr>
                <a:t>Governance</a:t>
              </a:r>
            </a:p>
          </p:txBody>
        </p:sp>
        <p:sp>
          <p:nvSpPr>
            <p:cNvPr id="77" name="TextBox 76">
              <a:extLst>
                <a:ext uri="{FF2B5EF4-FFF2-40B4-BE49-F238E27FC236}">
                  <a16:creationId xmlns:a16="http://schemas.microsoft.com/office/drawing/2014/main" id="{53A63CD2-7BEA-A391-E750-2BC1631BCCEB}"/>
                </a:ext>
              </a:extLst>
            </p:cNvPr>
            <p:cNvSpPr txBox="1"/>
            <p:nvPr/>
          </p:nvSpPr>
          <p:spPr>
            <a:xfrm>
              <a:off x="7934216" y="5037866"/>
              <a:ext cx="2266605" cy="489838"/>
            </a:xfrm>
            <a:prstGeom prst="rect">
              <a:avLst/>
            </a:prstGeom>
            <a:noFill/>
          </p:spPr>
          <p:txBody>
            <a:bodyPr wrap="square">
              <a:spAutoFit/>
            </a:bodyPr>
            <a:lstStyle/>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Improved governance reporting / transparency</a:t>
              </a:r>
              <a:endParaRPr lang="en-US" sz="918">
                <a:solidFill>
                  <a:srgbClr val="139AF0"/>
                </a:solidFill>
                <a:latin typeface="Montserrat" panose="00000500000000000000" pitchFamily="2" charset="0"/>
                <a:ea typeface="ＭＳ Ｐゴシック" charset="0"/>
                <a:cs typeface="Calibri" panose="020F0502020204030204" pitchFamily="34" charset="0"/>
              </a:endParaRPr>
            </a:p>
          </p:txBody>
        </p:sp>
        <p:pic>
          <p:nvPicPr>
            <p:cNvPr id="78" name="Graphic 77" descr="Board Of Directors with solid fill">
              <a:extLst>
                <a:ext uri="{FF2B5EF4-FFF2-40B4-BE49-F238E27FC236}">
                  <a16:creationId xmlns:a16="http://schemas.microsoft.com/office/drawing/2014/main" id="{8343FC17-5E0E-8B39-7121-24165A2155F2}"/>
                </a:ext>
              </a:extLst>
            </p:cNvPr>
            <p:cNvPicPr>
              <a:picLocks noChangeAspect="1"/>
            </p:cNvPicPr>
            <p:nvPr/>
          </p:nvPicPr>
          <p:blipFill>
            <a:blip r:embed="rId19" cstate="screen">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8752224" y="3820046"/>
              <a:ext cx="630588" cy="638157"/>
            </a:xfrm>
            <a:prstGeom prst="rect">
              <a:avLst/>
            </a:prstGeom>
          </p:spPr>
        </p:pic>
      </p:grpSp>
      <p:grpSp>
        <p:nvGrpSpPr>
          <p:cNvPr id="79" name="Group 78">
            <a:extLst>
              <a:ext uri="{FF2B5EF4-FFF2-40B4-BE49-F238E27FC236}">
                <a16:creationId xmlns:a16="http://schemas.microsoft.com/office/drawing/2014/main" id="{C780F987-4210-E561-C800-7A26C7F5B1E5}"/>
              </a:ext>
            </a:extLst>
          </p:cNvPr>
          <p:cNvGrpSpPr/>
          <p:nvPr/>
        </p:nvGrpSpPr>
        <p:grpSpPr>
          <a:xfrm>
            <a:off x="9960121" y="3820242"/>
            <a:ext cx="1749350" cy="1769134"/>
            <a:chOff x="9671407" y="3777055"/>
            <a:chExt cx="2286000" cy="2311857"/>
          </a:xfrm>
        </p:grpSpPr>
        <p:sp>
          <p:nvSpPr>
            <p:cNvPr id="80" name="Rectangle 79">
              <a:extLst>
                <a:ext uri="{FF2B5EF4-FFF2-40B4-BE49-F238E27FC236}">
                  <a16:creationId xmlns:a16="http://schemas.microsoft.com/office/drawing/2014/main" id="{97BF809D-042D-BAAA-597C-37A0302CCBD2}"/>
                </a:ext>
              </a:extLst>
            </p:cNvPr>
            <p:cNvSpPr/>
            <p:nvPr/>
          </p:nvSpPr>
          <p:spPr>
            <a:xfrm>
              <a:off x="9671407" y="4473423"/>
              <a:ext cx="2286000" cy="336000"/>
            </a:xfrm>
            <a:prstGeom prst="rect">
              <a:avLst/>
            </a:prstGeom>
          </p:spPr>
          <p:txBody>
            <a:bodyPr wrap="square">
              <a:spAutoFit/>
            </a:bodyPr>
            <a:lstStyle/>
            <a:p>
              <a:pPr algn="ctr" fontAlgn="base">
                <a:spcBef>
                  <a:spcPct val="0"/>
                </a:spcBef>
                <a:spcAft>
                  <a:spcPct val="0"/>
                </a:spcAft>
                <a:defRPr/>
              </a:pPr>
              <a:r>
                <a:rPr lang="en-US" sz="1071" b="1">
                  <a:solidFill>
                    <a:srgbClr val="139AF0"/>
                  </a:solidFill>
                  <a:latin typeface="Montserrat" panose="00000500000000000000" pitchFamily="2" charset="0"/>
                  <a:ea typeface="ＭＳ Ｐゴシック" charset="0"/>
                  <a:cs typeface="Calibri" panose="020F0502020204030204" pitchFamily="34" charset="0"/>
                </a:rPr>
                <a:t>Forestry</a:t>
              </a:r>
            </a:p>
          </p:txBody>
        </p:sp>
        <p:sp>
          <p:nvSpPr>
            <p:cNvPr id="81" name="TextBox 80">
              <a:extLst>
                <a:ext uri="{FF2B5EF4-FFF2-40B4-BE49-F238E27FC236}">
                  <a16:creationId xmlns:a16="http://schemas.microsoft.com/office/drawing/2014/main" id="{CF3FCD15-3B96-78B1-FA29-74545BD7A741}"/>
                </a:ext>
              </a:extLst>
            </p:cNvPr>
            <p:cNvSpPr txBox="1"/>
            <p:nvPr/>
          </p:nvSpPr>
          <p:spPr>
            <a:xfrm>
              <a:off x="9954401" y="5045303"/>
              <a:ext cx="1720013" cy="1043609"/>
            </a:xfrm>
            <a:prstGeom prst="rect">
              <a:avLst/>
            </a:prstGeom>
            <a:noFill/>
          </p:spPr>
          <p:txBody>
            <a:bodyPr wrap="square">
              <a:spAutoFit/>
            </a:bodyPr>
            <a:lstStyle/>
            <a:p>
              <a:pPr algn="ctr" fontAlgn="base">
                <a:spcBef>
                  <a:spcPct val="0"/>
                </a:spcBef>
                <a:spcAft>
                  <a:spcPct val="0"/>
                </a:spcAft>
                <a:defRPr/>
              </a:pPr>
              <a:r>
                <a:rPr lang="en-US" sz="918">
                  <a:solidFill>
                    <a:srgbClr val="000000"/>
                  </a:solidFill>
                  <a:latin typeface="Montserrat" panose="00000500000000000000" pitchFamily="2" charset="0"/>
                  <a:ea typeface="ＭＳ Ｐゴシック" charset="0"/>
                  <a:cs typeface="Calibri" panose="020F0502020204030204" pitchFamily="34" charset="0"/>
                </a:rPr>
                <a:t>Reforestation, Sustainable forest management that increases carbon stock </a:t>
              </a:r>
              <a:endParaRPr lang="en-US" sz="918">
                <a:solidFill>
                  <a:srgbClr val="139AF0"/>
                </a:solidFill>
                <a:latin typeface="Montserrat" panose="00000500000000000000" pitchFamily="2" charset="0"/>
                <a:ea typeface="ＭＳ Ｐゴシック" charset="0"/>
                <a:cs typeface="Calibri" panose="020F0502020204030204" pitchFamily="34" charset="0"/>
              </a:endParaRPr>
            </a:p>
          </p:txBody>
        </p:sp>
        <p:pic>
          <p:nvPicPr>
            <p:cNvPr id="82" name="Graphic 81" descr="Forest scene with solid fill">
              <a:extLst>
                <a:ext uri="{FF2B5EF4-FFF2-40B4-BE49-F238E27FC236}">
                  <a16:creationId xmlns:a16="http://schemas.microsoft.com/office/drawing/2014/main" id="{55267F95-B107-9B9D-1422-91FC4F4D5A57}"/>
                </a:ext>
              </a:extLst>
            </p:cNvPr>
            <p:cNvPicPr>
              <a:picLocks noChangeAspect="1"/>
            </p:cNvPicPr>
            <p:nvPr/>
          </p:nvPicPr>
          <p:blipFill>
            <a:blip r:embed="rId21" cstate="screen">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10457771" y="3777055"/>
              <a:ext cx="713273" cy="713273"/>
            </a:xfrm>
            <a:prstGeom prst="rect">
              <a:avLst/>
            </a:prstGeom>
          </p:spPr>
        </p:pic>
      </p:grpSp>
      <p:grpSp>
        <p:nvGrpSpPr>
          <p:cNvPr id="83" name="Group 82">
            <a:extLst>
              <a:ext uri="{FF2B5EF4-FFF2-40B4-BE49-F238E27FC236}">
                <a16:creationId xmlns:a16="http://schemas.microsoft.com/office/drawing/2014/main" id="{A4EA0D24-544A-82E0-B850-6A9231FA532A}"/>
              </a:ext>
            </a:extLst>
          </p:cNvPr>
          <p:cNvGrpSpPr/>
          <p:nvPr/>
        </p:nvGrpSpPr>
        <p:grpSpPr>
          <a:xfrm>
            <a:off x="9772933" y="1826936"/>
            <a:ext cx="1749350" cy="1667012"/>
            <a:chOff x="9649103" y="1366783"/>
            <a:chExt cx="2286000" cy="2178402"/>
          </a:xfrm>
        </p:grpSpPr>
        <p:sp>
          <p:nvSpPr>
            <p:cNvPr id="84" name="Rectangle 83">
              <a:extLst>
                <a:ext uri="{FF2B5EF4-FFF2-40B4-BE49-F238E27FC236}">
                  <a16:creationId xmlns:a16="http://schemas.microsoft.com/office/drawing/2014/main" id="{15115C4A-962B-22D8-08AD-534B18CD8B4B}"/>
                </a:ext>
              </a:extLst>
            </p:cNvPr>
            <p:cNvSpPr/>
            <p:nvPr/>
          </p:nvSpPr>
          <p:spPr>
            <a:xfrm>
              <a:off x="9649103" y="1931987"/>
              <a:ext cx="2286000" cy="335999"/>
            </a:xfrm>
            <a:prstGeom prst="rect">
              <a:avLst/>
            </a:prstGeom>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071" b="1" i="0" u="none" strike="noStrike" kern="0" cap="none" spc="0" normalizeH="0" baseline="0" noProof="0">
                  <a:ln>
                    <a:noFill/>
                  </a:ln>
                  <a:solidFill>
                    <a:srgbClr val="139AF0"/>
                  </a:solidFill>
                  <a:effectLst/>
                  <a:uLnTx/>
                  <a:uFillTx/>
                  <a:latin typeface="Montserrat" panose="00000500000000000000" pitchFamily="2" charset="0"/>
                  <a:ea typeface="ＭＳ Ｐゴシック" charset="0"/>
                  <a:cs typeface="Calibri" panose="020F0502020204030204" pitchFamily="34" charset="0"/>
                </a:rPr>
                <a:t>Climate Smart Agri</a:t>
              </a:r>
            </a:p>
          </p:txBody>
        </p:sp>
        <p:sp>
          <p:nvSpPr>
            <p:cNvPr id="85" name="TextBox 84">
              <a:extLst>
                <a:ext uri="{FF2B5EF4-FFF2-40B4-BE49-F238E27FC236}">
                  <a16:creationId xmlns:a16="http://schemas.microsoft.com/office/drawing/2014/main" id="{55D773A6-39F1-7C48-0980-22911D28A1E4}"/>
                </a:ext>
              </a:extLst>
            </p:cNvPr>
            <p:cNvSpPr txBox="1"/>
            <p:nvPr/>
          </p:nvSpPr>
          <p:spPr>
            <a:xfrm>
              <a:off x="9658801" y="2501576"/>
              <a:ext cx="2266605" cy="1043609"/>
            </a:xfrm>
            <a:prstGeom prst="rect">
              <a:avLst/>
            </a:prstGeom>
            <a:noFill/>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918" b="0" i="0" u="none" strike="noStrike" kern="0" cap="none" spc="0" normalizeH="0" baseline="0" noProof="0">
                  <a:ln>
                    <a:noFill/>
                  </a:ln>
                  <a:solidFill>
                    <a:srgbClr val="000000"/>
                  </a:solidFill>
                  <a:effectLst/>
                  <a:uLnTx/>
                  <a:uFillTx/>
                  <a:latin typeface="Montserrat" panose="00000500000000000000" pitchFamily="2" charset="0"/>
                  <a:ea typeface="ＭＳ Ｐゴシック" charset="0"/>
                  <a:cs typeface="Calibri" panose="020F0502020204030204" pitchFamily="34" charset="0"/>
                </a:rPr>
                <a:t>Reduce food losses</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918" b="0" i="0" u="none" strike="noStrike" kern="0" cap="none" spc="0" normalizeH="0" baseline="0" noProof="0">
                  <a:ln>
                    <a:noFill/>
                  </a:ln>
                  <a:solidFill>
                    <a:srgbClr val="000000"/>
                  </a:solidFill>
                  <a:effectLst/>
                  <a:uLnTx/>
                  <a:uFillTx/>
                  <a:latin typeface="Montserrat" panose="00000500000000000000" pitchFamily="2" charset="0"/>
                  <a:ea typeface="ＭＳ Ｐゴシック" charset="0"/>
                  <a:cs typeface="Calibri" panose="020F0502020204030204" pitchFamily="34" charset="0"/>
                </a:rPr>
                <a:t>Reduce input use</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918" b="0" i="0" u="none" strike="noStrike" kern="0" cap="none" spc="0" normalizeH="0" baseline="0" noProof="0">
                  <a:ln>
                    <a:noFill/>
                  </a:ln>
                  <a:solidFill>
                    <a:srgbClr val="000000"/>
                  </a:solidFill>
                  <a:effectLst/>
                  <a:uLnTx/>
                  <a:uFillTx/>
                  <a:latin typeface="Montserrat" panose="00000500000000000000" pitchFamily="2" charset="0"/>
                  <a:ea typeface="ＭＳ Ｐゴシック" charset="0"/>
                  <a:cs typeface="Calibri" panose="020F0502020204030204" pitchFamily="34" charset="0"/>
                </a:rPr>
                <a:t>Add crop sustainability certifications</a:t>
              </a: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918" b="0" i="0" u="none" strike="noStrike" kern="0" cap="none" spc="0" normalizeH="0" baseline="0" noProof="0">
                <a:ln>
                  <a:noFill/>
                </a:ln>
                <a:solidFill>
                  <a:srgbClr val="139AF0"/>
                </a:solidFill>
                <a:effectLst/>
                <a:uLnTx/>
                <a:uFillTx/>
                <a:latin typeface="Montserrat" panose="00000500000000000000" pitchFamily="2" charset="0"/>
                <a:ea typeface="ＭＳ Ｐゴシック" charset="0"/>
                <a:cs typeface="Calibri" panose="020F0502020204030204" pitchFamily="34" charset="0"/>
              </a:endParaRPr>
            </a:p>
          </p:txBody>
        </p:sp>
        <p:pic>
          <p:nvPicPr>
            <p:cNvPr id="86" name="Picture 6" descr="Image result for agriculture icon">
              <a:extLst>
                <a:ext uri="{FF2B5EF4-FFF2-40B4-BE49-F238E27FC236}">
                  <a16:creationId xmlns:a16="http://schemas.microsoft.com/office/drawing/2014/main" id="{8FA9EE32-0EAE-671C-6DA4-53E5A30FE6B9}"/>
                </a:ext>
              </a:extLst>
            </p:cNvPr>
            <p:cNvPicPr>
              <a:picLocks noChangeAspect="1" noChangeArrowheads="1"/>
            </p:cNvPicPr>
            <p:nvPr/>
          </p:nvPicPr>
          <p:blipFill>
            <a:blip r:embed="rId23" cstate="screen">
              <a:duotone>
                <a:srgbClr val="139AF0">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10514706" y="1366783"/>
              <a:ext cx="554795" cy="558532"/>
            </a:xfrm>
            <a:prstGeom prst="rect">
              <a:avLst/>
            </a:prstGeom>
            <a:solidFill>
              <a:sysClr val="window" lastClr="FFFFFF"/>
            </a:solidFill>
          </p:spPr>
        </p:pic>
      </p:grpSp>
    </p:spTree>
    <p:extLst>
      <p:ext uri="{BB962C8B-B14F-4D97-AF65-F5344CB8AC3E}">
        <p14:creationId xmlns:p14="http://schemas.microsoft.com/office/powerpoint/2010/main" val="4139901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775F3-AE1A-5E91-7E82-3CDA55F2075E}"/>
              </a:ext>
            </a:extLst>
          </p:cNvPr>
          <p:cNvSpPr>
            <a:spLocks noGrp="1"/>
          </p:cNvSpPr>
          <p:nvPr>
            <p:ph type="title"/>
          </p:nvPr>
        </p:nvSpPr>
        <p:spPr/>
        <p:txBody>
          <a:bodyPr/>
          <a:lstStyle/>
          <a:p>
            <a:r>
              <a:rPr lang="en-GB"/>
              <a:t>Structuring and issuing sustainable finance instruments</a:t>
            </a:r>
          </a:p>
        </p:txBody>
      </p:sp>
      <p:graphicFrame>
        <p:nvGraphicFramePr>
          <p:cNvPr id="3" name="Diagram 2">
            <a:extLst>
              <a:ext uri="{FF2B5EF4-FFF2-40B4-BE49-F238E27FC236}">
                <a16:creationId xmlns:a16="http://schemas.microsoft.com/office/drawing/2014/main" id="{7D0B0B9C-58A6-FA65-DB96-0E84F3D9FFD8}"/>
              </a:ext>
            </a:extLst>
          </p:cNvPr>
          <p:cNvGraphicFramePr/>
          <p:nvPr/>
        </p:nvGraphicFramePr>
        <p:xfrm>
          <a:off x="643861" y="3604381"/>
          <a:ext cx="10762206" cy="667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4" name="Straight Connector 3">
            <a:extLst>
              <a:ext uri="{FF2B5EF4-FFF2-40B4-BE49-F238E27FC236}">
                <a16:creationId xmlns:a16="http://schemas.microsoft.com/office/drawing/2014/main" id="{26885313-0EA3-5578-0BA4-672B1AAAC9A7}"/>
              </a:ext>
            </a:extLst>
          </p:cNvPr>
          <p:cNvCxnSpPr>
            <a:cxnSpLocks/>
          </p:cNvCxnSpPr>
          <p:nvPr/>
        </p:nvCxnSpPr>
        <p:spPr bwMode="auto">
          <a:xfrm>
            <a:off x="2090419" y="4436106"/>
            <a:ext cx="0" cy="409104"/>
          </a:xfrm>
          <a:prstGeom prst="line">
            <a:avLst/>
          </a:prstGeom>
          <a:noFill/>
          <a:ln w="9525" cap="flat" cmpd="sng" algn="ctr">
            <a:solidFill>
              <a:schemeClr val="bg1">
                <a:lumMod val="50000"/>
              </a:schemeClr>
            </a:solidFill>
            <a:prstDash val="solid"/>
            <a:round/>
            <a:headEnd type="none" w="med" len="med"/>
            <a:tailEnd type="none" w="med" len="med"/>
          </a:ln>
          <a:effectLst/>
        </p:spPr>
      </p:cxnSp>
      <p:sp>
        <p:nvSpPr>
          <p:cNvPr id="9" name="Rectangle 8">
            <a:extLst>
              <a:ext uri="{FF2B5EF4-FFF2-40B4-BE49-F238E27FC236}">
                <a16:creationId xmlns:a16="http://schemas.microsoft.com/office/drawing/2014/main" id="{54AFD142-7AB4-4901-7DE3-27A22F977A0B}"/>
              </a:ext>
            </a:extLst>
          </p:cNvPr>
          <p:cNvSpPr/>
          <p:nvPr/>
        </p:nvSpPr>
        <p:spPr bwMode="auto">
          <a:xfrm>
            <a:off x="685977" y="5009597"/>
            <a:ext cx="2808884" cy="1645871"/>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sz="1200" b="0" i="0" u="none" strike="noStrike" kern="1200" cap="none" spc="0" normalizeH="0" baseline="0" noProof="0">
                <a:ln>
                  <a:noFill/>
                </a:ln>
                <a:solidFill>
                  <a:prstClr val="white">
                    <a:lumMod val="50000"/>
                  </a:prstClr>
                </a:solidFill>
                <a:effectLst/>
                <a:uLnTx/>
                <a:uFillTx/>
                <a:latin typeface="Calibri" panose="020F0502020204030204"/>
                <a:ea typeface="+mn-ea"/>
                <a:cs typeface="Times New Roman" pitchFamily="18" charset="0"/>
              </a:rPr>
              <a:t>A Green/Blue/Social/Sustainability-linked framework sets forth the key parameters of sustainable financing</a:t>
            </a:r>
            <a:r>
              <a:rPr kumimoji="0" lang="ru-RU" sz="1200" b="0" i="0" u="none" strike="noStrike" kern="1200" cap="none" spc="0" normalizeH="0" baseline="0" noProof="0">
                <a:ln>
                  <a:noFill/>
                </a:ln>
                <a:solidFill>
                  <a:prstClr val="white">
                    <a:lumMod val="50000"/>
                  </a:prstClr>
                </a:solidFill>
                <a:effectLst/>
                <a:uLnTx/>
                <a:uFillTx/>
                <a:latin typeface="Calibri" panose="020F0502020204030204"/>
                <a:ea typeface="+mn-ea"/>
                <a:cs typeface="Times New Roman" pitchFamily="18" charset="0"/>
              </a:rPr>
              <a:t> </a:t>
            </a:r>
            <a:r>
              <a:rPr kumimoji="0" lang="en-US" sz="1200" b="0" i="0" u="none" strike="noStrike" kern="1200" cap="none" spc="0" normalizeH="0" baseline="0" noProof="0">
                <a:ln>
                  <a:noFill/>
                </a:ln>
                <a:solidFill>
                  <a:prstClr val="white">
                    <a:lumMod val="50000"/>
                  </a:prstClr>
                </a:solidFill>
                <a:effectLst/>
                <a:uLnTx/>
                <a:uFillTx/>
                <a:latin typeface="Calibri" panose="020F0502020204030204"/>
                <a:ea typeface="+mn-ea"/>
                <a:cs typeface="Times New Roman" pitchFamily="18" charset="0"/>
              </a:rPr>
              <a:t>instruments in accordance with the internationally recognized </a:t>
            </a:r>
            <a:r>
              <a:rPr kumimoji="0" lang="en-GB" sz="1200" b="0" i="0" u="none" strike="noStrike" kern="1200" cap="none" spc="0" normalizeH="0" baseline="0" noProof="0">
                <a:ln>
                  <a:noFill/>
                </a:ln>
                <a:solidFill>
                  <a:prstClr val="white">
                    <a:lumMod val="50000"/>
                  </a:prstClr>
                </a:solidFill>
                <a:effectLst/>
                <a:uLnTx/>
                <a:uFillTx/>
                <a:latin typeface="Calibri" panose="020F0502020204030204"/>
                <a:ea typeface="+mn-ea"/>
                <a:cs typeface="Times New Roman" pitchFamily="18" charset="0"/>
              </a:rPr>
              <a:t>principles for corresponding types of instruments (loans, bonds) and financing (use of proceeds or targets-driven)</a:t>
            </a:r>
          </a:p>
        </p:txBody>
      </p:sp>
      <p:sp>
        <p:nvSpPr>
          <p:cNvPr id="10" name="Rectangle 9">
            <a:extLst>
              <a:ext uri="{FF2B5EF4-FFF2-40B4-BE49-F238E27FC236}">
                <a16:creationId xmlns:a16="http://schemas.microsoft.com/office/drawing/2014/main" id="{8AB4C60A-C87E-5C8E-D222-A39BD94D60B7}"/>
              </a:ext>
            </a:extLst>
          </p:cNvPr>
          <p:cNvSpPr/>
          <p:nvPr/>
        </p:nvSpPr>
        <p:spPr bwMode="auto">
          <a:xfrm>
            <a:off x="5752732" y="5009596"/>
            <a:ext cx="3258104" cy="1645871"/>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sz="1200" b="0" i="0" u="none" strike="noStrike" kern="1200" cap="none" spc="0" normalizeH="0" baseline="0" noProof="0">
                <a:ln>
                  <a:noFill/>
                </a:ln>
                <a:solidFill>
                  <a:prstClr val="white">
                    <a:lumMod val="50000"/>
                  </a:prstClr>
                </a:solidFill>
                <a:effectLst/>
                <a:uLnTx/>
                <a:uFillTx/>
                <a:latin typeface="Calibri" panose="020F0502020204030204"/>
                <a:ea typeface="+mn-ea"/>
                <a:cs typeface="Times New Roman" pitchFamily="18" charset="0"/>
              </a:rPr>
              <a:t>Identification of the pool of investors, negotiation of the key parameters of instruments with lenders and/or subscribers with the boundaries identified in the framework, issuance of the instruments with an options for subsequent listing. Listing platforms may have dedicated guidelines for sustainable financing instruments</a:t>
            </a:r>
          </a:p>
        </p:txBody>
      </p:sp>
      <p:sp>
        <p:nvSpPr>
          <p:cNvPr id="11" name="Rectangle 10">
            <a:extLst>
              <a:ext uri="{FF2B5EF4-FFF2-40B4-BE49-F238E27FC236}">
                <a16:creationId xmlns:a16="http://schemas.microsoft.com/office/drawing/2014/main" id="{1446E1CA-81BA-F91D-024E-48239EBB38F5}"/>
              </a:ext>
            </a:extLst>
          </p:cNvPr>
          <p:cNvSpPr/>
          <p:nvPr/>
        </p:nvSpPr>
        <p:spPr bwMode="auto">
          <a:xfrm>
            <a:off x="3000653" y="1204044"/>
            <a:ext cx="3595456" cy="1645871"/>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Times New Roman" pitchFamily="18" charset="0"/>
              </a:rPr>
              <a:t>Obtaining an external verification from a reputable ESG agency to confirm alignment of the framework with the internationally recognized principles applicable to the selected instrument and type of financing. </a:t>
            </a:r>
            <a:r>
              <a:rPr lang="en-GB" sz="1200" dirty="0">
                <a:solidFill>
                  <a:prstClr val="white">
                    <a:lumMod val="50000"/>
                  </a:prstClr>
                </a:solidFill>
                <a:latin typeface="Calibri" panose="020F0502020204030204"/>
                <a:cs typeface="Times New Roman" pitchFamily="18" charset="0"/>
              </a:rPr>
              <a:t>Additional features may include a sustainability  / ESG rating or a score, private or public opinion issuance. An SPO is considered critical to maintain integrity of the instrument and issuer reputation</a:t>
            </a:r>
            <a:endParaRPr kumimoji="0" lang="en-GB" sz="1200" b="0" i="0" u="none" strike="noStrike" kern="1200" cap="none" spc="0" normalizeH="0" baseline="0" noProof="0" dirty="0">
              <a:ln>
                <a:noFill/>
              </a:ln>
              <a:solidFill>
                <a:prstClr val="white">
                  <a:lumMod val="50000"/>
                </a:prstClr>
              </a:solidFill>
              <a:effectLst/>
              <a:uLnTx/>
              <a:uFillTx/>
              <a:latin typeface="Calibri" panose="020F0502020204030204"/>
              <a:ea typeface="+mn-ea"/>
              <a:cs typeface="Times New Roman" pitchFamily="18" charset="0"/>
            </a:endParaRPr>
          </a:p>
        </p:txBody>
      </p:sp>
      <p:sp>
        <p:nvSpPr>
          <p:cNvPr id="12" name="Rectangle 11">
            <a:extLst>
              <a:ext uri="{FF2B5EF4-FFF2-40B4-BE49-F238E27FC236}">
                <a16:creationId xmlns:a16="http://schemas.microsoft.com/office/drawing/2014/main" id="{0E64F12E-3959-783C-BC12-601E672CAD06}"/>
              </a:ext>
            </a:extLst>
          </p:cNvPr>
          <p:cNvSpPr/>
          <p:nvPr/>
        </p:nvSpPr>
        <p:spPr bwMode="auto">
          <a:xfrm>
            <a:off x="8202968" y="1204043"/>
            <a:ext cx="3427055" cy="1645871"/>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lang="en-GB" sz="1200">
                <a:solidFill>
                  <a:prstClr val="white">
                    <a:lumMod val="50000"/>
                  </a:prstClr>
                </a:solidFill>
                <a:latin typeface="Calibri" panose="020F0502020204030204"/>
                <a:cs typeface="Times New Roman" pitchFamily="18" charset="0"/>
              </a:rPr>
              <a:t>Assignment of net proceeds to eligible projects and reporting on the funding allocation and impact of the financed projects (in case of use of proceeds instruments), reporting on the performance of the company vis-à-vis the KPIs linked to the instrument (in case of targets-driven instruments). Can be done on a standalone basis and/or as part of an annual report</a:t>
            </a:r>
            <a:endParaRPr kumimoji="0" lang="en-GB" sz="1200" b="0" i="0" u="none" strike="noStrike" kern="1200" cap="none" spc="0" normalizeH="0" baseline="0" noProof="0">
              <a:ln>
                <a:noFill/>
              </a:ln>
              <a:solidFill>
                <a:prstClr val="white">
                  <a:lumMod val="50000"/>
                </a:prstClr>
              </a:solidFill>
              <a:effectLst/>
              <a:uLnTx/>
              <a:uFillTx/>
              <a:latin typeface="Calibri" panose="020F0502020204030204"/>
              <a:ea typeface="+mn-ea"/>
              <a:cs typeface="Times New Roman" pitchFamily="18" charset="0"/>
            </a:endParaRPr>
          </a:p>
        </p:txBody>
      </p:sp>
      <p:cxnSp>
        <p:nvCxnSpPr>
          <p:cNvPr id="13" name="Straight Connector 12">
            <a:extLst>
              <a:ext uri="{FF2B5EF4-FFF2-40B4-BE49-F238E27FC236}">
                <a16:creationId xmlns:a16="http://schemas.microsoft.com/office/drawing/2014/main" id="{C017B8BE-5492-4E7E-9C0A-9762CB77FB8F}"/>
              </a:ext>
            </a:extLst>
          </p:cNvPr>
          <p:cNvCxnSpPr>
            <a:cxnSpLocks/>
          </p:cNvCxnSpPr>
          <p:nvPr/>
        </p:nvCxnSpPr>
        <p:spPr bwMode="auto">
          <a:xfrm>
            <a:off x="7343918" y="4436106"/>
            <a:ext cx="0" cy="409104"/>
          </a:xfrm>
          <a:prstGeom prst="line">
            <a:avLst/>
          </a:prstGeom>
          <a:noFill/>
          <a:ln w="9525" cap="flat" cmpd="sng" algn="ctr">
            <a:solidFill>
              <a:schemeClr val="bg1">
                <a:lumMod val="50000"/>
              </a:schemeClr>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94EC06D-381C-8DEF-4616-9E88369CAF36}"/>
              </a:ext>
            </a:extLst>
          </p:cNvPr>
          <p:cNvCxnSpPr>
            <a:cxnSpLocks/>
          </p:cNvCxnSpPr>
          <p:nvPr/>
        </p:nvCxnSpPr>
        <p:spPr bwMode="auto">
          <a:xfrm>
            <a:off x="4685240" y="3022596"/>
            <a:ext cx="0" cy="409104"/>
          </a:xfrm>
          <a:prstGeom prst="line">
            <a:avLst/>
          </a:prstGeom>
          <a:noFill/>
          <a:ln w="9525" cap="flat" cmpd="sng" algn="ctr">
            <a:solidFill>
              <a:schemeClr val="bg1">
                <a:lumMod val="50000"/>
              </a:schemeClr>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043E5C9-F6C2-B082-3255-101D2D1B2A1A}"/>
              </a:ext>
            </a:extLst>
          </p:cNvPr>
          <p:cNvCxnSpPr>
            <a:cxnSpLocks/>
          </p:cNvCxnSpPr>
          <p:nvPr/>
        </p:nvCxnSpPr>
        <p:spPr bwMode="auto">
          <a:xfrm>
            <a:off x="9926161" y="3022596"/>
            <a:ext cx="0" cy="409104"/>
          </a:xfrm>
          <a:prstGeom prst="line">
            <a:avLst/>
          </a:prstGeom>
          <a:noFill/>
          <a:ln w="9525" cap="flat" cmpd="sng" algn="ctr">
            <a:solidFill>
              <a:schemeClr val="bg1">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4292344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8A8AA-13E7-437B-83E1-8C0F11915A31}"/>
              </a:ext>
            </a:extLst>
          </p:cNvPr>
          <p:cNvSpPr>
            <a:spLocks noGrp="1"/>
          </p:cNvSpPr>
          <p:nvPr>
            <p:ph type="title"/>
          </p:nvPr>
        </p:nvSpPr>
        <p:spPr>
          <a:xfrm>
            <a:off x="273377" y="259266"/>
            <a:ext cx="11642103" cy="393050"/>
          </a:xfrm>
        </p:spPr>
        <p:txBody>
          <a:bodyPr>
            <a:normAutofit fontScale="90000"/>
          </a:bodyPr>
          <a:lstStyle/>
          <a:p>
            <a:r>
              <a:rPr lang="en-US" sz="2400" dirty="0"/>
              <a:t>IFC’s Participation in </a:t>
            </a:r>
            <a:r>
              <a:rPr lang="en-US" sz="2400" dirty="0" err="1"/>
              <a:t>dmtc</a:t>
            </a:r>
            <a:r>
              <a:rPr lang="en-US" sz="2400" dirty="0"/>
              <a:t> issuances in South Africa </a:t>
            </a:r>
          </a:p>
        </p:txBody>
      </p:sp>
      <p:sp>
        <p:nvSpPr>
          <p:cNvPr id="12" name="Text Placeholder 3">
            <a:extLst>
              <a:ext uri="{FF2B5EF4-FFF2-40B4-BE49-F238E27FC236}">
                <a16:creationId xmlns:a16="http://schemas.microsoft.com/office/drawing/2014/main" id="{F0AB8D48-03AA-DAA4-6939-A64C0F0212EF}"/>
              </a:ext>
            </a:extLst>
          </p:cNvPr>
          <p:cNvSpPr txBox="1">
            <a:spLocks/>
          </p:cNvSpPr>
          <p:nvPr/>
        </p:nvSpPr>
        <p:spPr>
          <a:xfrm>
            <a:off x="273080" y="652316"/>
            <a:ext cx="11642400" cy="360363"/>
          </a:xfrm>
          <a:prstGeom prst="rect">
            <a:avLst/>
          </a:prstGeom>
        </p:spPr>
        <p:txBody>
          <a:bodyPr vert="horz" lIns="0" tIns="0" rIns="0" bIns="0" rtlCol="0" anchor="ctr">
            <a:noAutofit/>
          </a:bodyPr>
          <a:lstStyle>
            <a:lvl1pPr marL="0" indent="0" eaLnBrk="0" hangingPunct="0">
              <a:lnSpc>
                <a:spcPct val="110000"/>
              </a:lnSpc>
              <a:spcBef>
                <a:spcPts val="600"/>
              </a:spcBef>
              <a:spcAft>
                <a:spcPts val="300"/>
              </a:spcAft>
              <a:buClr>
                <a:srgbClr val="404040"/>
              </a:buClr>
              <a:buNone/>
              <a:defRPr lang="en-US" sz="1400" i="1">
                <a:solidFill>
                  <a:schemeClr val="accent5">
                    <a:lumMod val="50000"/>
                  </a:schemeClr>
                </a:solidFill>
                <a:latin typeface="+mn-lt"/>
                <a:ea typeface="+mn-ea"/>
                <a:cs typeface="+mn-cs"/>
              </a:defRPr>
            </a:lvl1pPr>
            <a:lvl2pPr marL="270000" indent="-270000" algn="just" eaLnBrk="1" hangingPunct="1">
              <a:lnSpc>
                <a:spcPct val="110000"/>
              </a:lnSpc>
              <a:spcBef>
                <a:spcPts val="0"/>
              </a:spcBef>
              <a:spcAft>
                <a:spcPts val="300"/>
              </a:spcAft>
              <a:buClr>
                <a:schemeClr val="tx1"/>
              </a:buClr>
              <a:buFont typeface="Arial" panose="020B0604020202020204" pitchFamily="34" charset="0"/>
              <a:buChar char="•"/>
              <a:defRPr lang="en-US" sz="1200" dirty="0">
                <a:solidFill>
                  <a:schemeClr val="tx2"/>
                </a:solidFill>
                <a:latin typeface="+mn-lt"/>
                <a:ea typeface="+mn-ea"/>
                <a:cs typeface="+mn-cs"/>
              </a:defRPr>
            </a:lvl2pPr>
            <a:lvl3pPr marL="540000" indent="-270000" algn="just" eaLnBrk="1" hangingPunct="1">
              <a:lnSpc>
                <a:spcPct val="110000"/>
              </a:lnSpc>
              <a:spcBef>
                <a:spcPts val="0"/>
              </a:spcBef>
              <a:spcAft>
                <a:spcPts val="300"/>
              </a:spcAft>
              <a:buClr>
                <a:schemeClr val="tx1"/>
              </a:buClr>
              <a:buFont typeface="Arial" charset="0"/>
              <a:buChar char="•"/>
              <a:defRPr lang="en-US" sz="1200" dirty="0">
                <a:solidFill>
                  <a:schemeClr val="tx2"/>
                </a:solidFill>
                <a:latin typeface="+mn-lt"/>
                <a:ea typeface="+mn-ea"/>
                <a:cs typeface="+mn-cs"/>
              </a:defRPr>
            </a:lvl3pPr>
            <a:lvl4pPr marL="810000" indent="-270000" algn="just" eaLnBrk="1" hangingPunct="1">
              <a:lnSpc>
                <a:spcPct val="110000"/>
              </a:lnSpc>
              <a:spcBef>
                <a:spcPts val="0"/>
              </a:spcBef>
              <a:spcAft>
                <a:spcPts val="300"/>
              </a:spcAft>
              <a:buClr>
                <a:schemeClr val="tx1"/>
              </a:buClr>
              <a:buFont typeface="Arial" panose="020B0604020202020204" pitchFamily="34" charset="0"/>
              <a:buChar char="•"/>
              <a:defRPr lang="en-US" sz="1200" dirty="0">
                <a:solidFill>
                  <a:schemeClr val="tx2"/>
                </a:solidFill>
                <a:latin typeface="+mn-lt"/>
                <a:ea typeface="+mn-ea"/>
                <a:cs typeface="+mn-cs"/>
              </a:defRPr>
            </a:lvl4pPr>
            <a:lvl5pPr marL="0" indent="0" algn="just" defTabSz="893763" eaLnBrk="1" hangingPunct="1">
              <a:lnSpc>
                <a:spcPct val="110000"/>
              </a:lnSpc>
              <a:spcBef>
                <a:spcPts val="1200"/>
              </a:spcBef>
              <a:spcAft>
                <a:spcPts val="300"/>
              </a:spcAft>
              <a:buClr>
                <a:srgbClr val="595959"/>
              </a:buClr>
              <a:buFont typeface="Wingdings" panose="05000000000000000000" pitchFamily="2" charset="2"/>
              <a:buNone/>
              <a:defRPr lang="en-US" sz="1200" dirty="0">
                <a:solidFill>
                  <a:schemeClr val="bg2"/>
                </a:solidFill>
                <a:latin typeface="+mn-lt"/>
                <a:ea typeface="+mn-ea"/>
                <a:cs typeface="+mn-cs"/>
              </a:defRPr>
            </a:lvl5pPr>
            <a:lvl6pPr marL="315450" indent="-171450" algn="just" fontAlgn="base">
              <a:lnSpc>
                <a:spcPct val="150000"/>
              </a:lnSpc>
              <a:spcBef>
                <a:spcPct val="20000"/>
              </a:spcBef>
              <a:spcAft>
                <a:spcPct val="0"/>
              </a:spcAft>
              <a:buClr>
                <a:schemeClr val="tx2">
                  <a:lumMod val="65000"/>
                  <a:lumOff val="35000"/>
                </a:schemeClr>
              </a:buClr>
              <a:buFont typeface="Wingdings" panose="05000000000000000000" pitchFamily="2" charset="2"/>
              <a:buChar char="§"/>
              <a:defRPr sz="1200">
                <a:solidFill>
                  <a:srgbClr val="262626"/>
                </a:solidFill>
                <a:latin typeface="+mn-lt"/>
              </a:defRPr>
            </a:lvl6pPr>
            <a:lvl7pPr marL="2971800" indent="-228600" fontAlgn="base">
              <a:spcBef>
                <a:spcPct val="20000"/>
              </a:spcBef>
              <a:spcAft>
                <a:spcPct val="0"/>
              </a:spcAft>
              <a:buClr>
                <a:srgbClr val="00783C"/>
              </a:buClr>
              <a:buChar char="»"/>
              <a:defRPr>
                <a:latin typeface="+mn-lt"/>
              </a:defRPr>
            </a:lvl7pPr>
            <a:lvl8pPr marL="3429000" indent="-228600" fontAlgn="base">
              <a:spcBef>
                <a:spcPct val="20000"/>
              </a:spcBef>
              <a:spcAft>
                <a:spcPct val="0"/>
              </a:spcAft>
              <a:buClr>
                <a:srgbClr val="00783C"/>
              </a:buClr>
              <a:buChar char="»"/>
              <a:defRPr>
                <a:latin typeface="+mn-lt"/>
              </a:defRPr>
            </a:lvl8pPr>
            <a:lvl9pPr marL="3886200" indent="-228600" fontAlgn="base">
              <a:spcBef>
                <a:spcPct val="20000"/>
              </a:spcBef>
              <a:spcAft>
                <a:spcPct val="0"/>
              </a:spcAft>
              <a:buClr>
                <a:srgbClr val="00783C"/>
              </a:buClr>
              <a:buChar char="»"/>
              <a:defRPr>
                <a:latin typeface="+mn-lt"/>
              </a:defRPr>
            </a:lvl9pPr>
          </a:lstStyle>
          <a:p>
            <a:pPr marL="0" marR="0" lvl="0" indent="0" algn="l" defTabSz="914400" rtl="0" eaLnBrk="0" fontAlgn="base" latinLnBrk="0" hangingPunct="0">
              <a:lnSpc>
                <a:spcPct val="110000"/>
              </a:lnSpc>
              <a:spcBef>
                <a:spcPts val="600"/>
              </a:spcBef>
              <a:spcAft>
                <a:spcPts val="300"/>
              </a:spcAft>
              <a:buClr>
                <a:srgbClr val="404040"/>
              </a:buClr>
              <a:buSzTx/>
              <a:buFontTx/>
              <a:buNone/>
              <a:tabLst/>
              <a:defRPr/>
            </a:pPr>
            <a:r>
              <a:rPr kumimoji="0" lang="en-US" sz="1600" b="1" i="0" u="none" strike="noStrike" kern="1200" cap="none" spc="0" normalizeH="0" baseline="0" noProof="0" dirty="0">
                <a:ln>
                  <a:noFill/>
                </a:ln>
                <a:solidFill>
                  <a:srgbClr val="C69214">
                    <a:lumMod val="50000"/>
                  </a:srgbClr>
                </a:solidFill>
                <a:effectLst/>
                <a:uLnTx/>
                <a:uFillTx/>
                <a:latin typeface="Arial"/>
                <a:ea typeface="+mn-ea"/>
                <a:cs typeface="+mn-cs"/>
              </a:rPr>
              <a:t>Growthpoint and Redefine Green Bond - Case Studies</a:t>
            </a:r>
          </a:p>
        </p:txBody>
      </p:sp>
      <p:pic>
        <p:nvPicPr>
          <p:cNvPr id="13" name="Picture 12">
            <a:extLst>
              <a:ext uri="{FF2B5EF4-FFF2-40B4-BE49-F238E27FC236}">
                <a16:creationId xmlns:a16="http://schemas.microsoft.com/office/drawing/2014/main" id="{8299C4D1-BFB5-3470-2864-A43180B6D22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54861" y="1996750"/>
            <a:ext cx="1257690" cy="552790"/>
          </a:xfrm>
          <a:prstGeom prst="rect">
            <a:avLst/>
          </a:prstGeom>
        </p:spPr>
      </p:pic>
      <p:sp>
        <p:nvSpPr>
          <p:cNvPr id="14" name="TextBox 13">
            <a:extLst>
              <a:ext uri="{FF2B5EF4-FFF2-40B4-BE49-F238E27FC236}">
                <a16:creationId xmlns:a16="http://schemas.microsoft.com/office/drawing/2014/main" id="{1F1933A8-DE87-C484-EEC8-93607D322F9D}"/>
              </a:ext>
            </a:extLst>
          </p:cNvPr>
          <p:cNvSpPr txBox="1"/>
          <p:nvPr/>
        </p:nvSpPr>
        <p:spPr>
          <a:xfrm>
            <a:off x="2293268" y="1019478"/>
            <a:ext cx="9612602" cy="2677656"/>
          </a:xfrm>
          <a:prstGeom prst="rect">
            <a:avLst/>
          </a:prstGeom>
          <a:noFill/>
        </p:spPr>
        <p:txBody>
          <a:bodyPr wrap="square" lIns="91440" tIns="45720" rIns="91440" bIns="45720" rtlCol="0" anchor="t">
            <a:spAutoFit/>
          </a:bodyPr>
          <a:lstStyle/>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rPr>
              <a:t>SA’s  2</a:t>
            </a:r>
            <a:r>
              <a:rPr kumimoji="0" lang="en-US" sz="1400" b="0" i="0" u="none" strike="noStrike" kern="1200" cap="none" spc="0" normalizeH="0" baseline="30000" noProof="0" dirty="0">
                <a:ln>
                  <a:noFill/>
                </a:ln>
                <a:solidFill>
                  <a:srgbClr val="021F43"/>
                </a:solidFill>
                <a:effectLst/>
                <a:uLnTx/>
                <a:uFillTx/>
                <a:latin typeface="Arial"/>
                <a:ea typeface="ＭＳ Ｐゴシック" charset="0"/>
                <a:cs typeface="Calibri"/>
              </a:rPr>
              <a:t>nd</a:t>
            </a:r>
            <a:r>
              <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rPr>
              <a:t> Largest REIT with a market cap of $1.4bn (R25.8bn) and AUM of $4.9bn (R94.1bn) as of Feb 2023</a:t>
            </a:r>
          </a:p>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endParaRPr>
          </a:p>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srgbClr val="021F43"/>
                </a:solidFill>
                <a:effectLst/>
                <a:uLnTx/>
                <a:uFillTx/>
                <a:latin typeface="Arial"/>
                <a:ea typeface="ＭＳ Ｐゴシック" charset="0"/>
                <a:cs typeface="Calibri"/>
              </a:rPr>
              <a:t>Redefine’s</a:t>
            </a:r>
            <a:r>
              <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rPr>
              <a:t> local property asset platform is valued at R59bn as at 28  February  202. The offshore real estate investments are valued at R35bn representing 36.9% of the group’s total property asset platform, which provides geographic diversification through retail and logistics property assets in Poland. </a:t>
            </a:r>
          </a:p>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endParaRPr>
          </a:p>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rPr>
              <a:t>Rated Ba2 stable by Moody Ratings (April 2023) </a:t>
            </a: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endParaRPr>
          </a:p>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rPr>
              <a:t>In Sept 2022, IFC invested in R750m ($44m) in an unsecured use of proceeds green bond by Redefine which is listed on JSE. IFC investment was in 7- and 10-year tranches of the bond and secured mobilization of additional R750m ($44m)</a:t>
            </a: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endParaRPr>
          </a:p>
        </p:txBody>
      </p:sp>
      <p:pic>
        <p:nvPicPr>
          <p:cNvPr id="15" name="Picture 14">
            <a:extLst>
              <a:ext uri="{FF2B5EF4-FFF2-40B4-BE49-F238E27FC236}">
                <a16:creationId xmlns:a16="http://schemas.microsoft.com/office/drawing/2014/main" id="{37B0BC87-06AE-E4FE-0E27-B8BE15AE9144}"/>
              </a:ext>
            </a:extLst>
          </p:cNvPr>
          <p:cNvPicPr>
            <a:picLocks noChangeAspect="1"/>
          </p:cNvPicPr>
          <p:nvPr/>
        </p:nvPicPr>
        <p:blipFill>
          <a:blip r:embed="rId3"/>
          <a:stretch>
            <a:fillRect/>
          </a:stretch>
        </p:blipFill>
        <p:spPr>
          <a:xfrm>
            <a:off x="673832" y="4402092"/>
            <a:ext cx="1471486" cy="944348"/>
          </a:xfrm>
          <a:prstGeom prst="rect">
            <a:avLst/>
          </a:prstGeom>
        </p:spPr>
      </p:pic>
      <p:sp>
        <p:nvSpPr>
          <p:cNvPr id="16" name="TextBox 15">
            <a:extLst>
              <a:ext uri="{FF2B5EF4-FFF2-40B4-BE49-F238E27FC236}">
                <a16:creationId xmlns:a16="http://schemas.microsoft.com/office/drawing/2014/main" id="{9E45F5DD-3C24-5152-F137-F79028C30725}"/>
              </a:ext>
            </a:extLst>
          </p:cNvPr>
          <p:cNvSpPr txBox="1"/>
          <p:nvPr/>
        </p:nvSpPr>
        <p:spPr>
          <a:xfrm>
            <a:off x="2293268" y="3678184"/>
            <a:ext cx="9612602" cy="2616101"/>
          </a:xfrm>
          <a:prstGeom prst="rect">
            <a:avLst/>
          </a:prstGeom>
          <a:noFill/>
        </p:spPr>
        <p:txBody>
          <a:bodyPr wrap="square" lIns="91440" tIns="45720" rIns="91440" bIns="45720" rtlCol="0" anchor="t">
            <a:spAutoFit/>
          </a:bodyPr>
          <a:lstStyle/>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rPr>
              <a:t>SA’s largest REIT with total assets of $9.5bn (R179.8bn) as at 30 June 2023 and a market cap of US$2bn (R37.7bn) and existing IFC client Large portfolio of high-quality commercial property assets across retail, office, industrial and specialized segments in 3 continents.</a:t>
            </a:r>
          </a:p>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endParaRPr>
          </a:p>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rPr>
              <a:t>Rated Ba2 stable by Moody Ratings and BB+ by Fitch.</a:t>
            </a:r>
          </a:p>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endParaRPr>
          </a:p>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rPr>
              <a:t>Board approved client envelope of ZAR2.0bn ($118m) to support investments by IFC into senior unsecured green bonds to be issued over the next 12 months. </a:t>
            </a: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endParaRPr>
          </a:p>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21F43"/>
                </a:solidFill>
                <a:effectLst/>
                <a:uLnTx/>
                <a:uFillTx/>
                <a:latin typeface="Arial"/>
                <a:ea typeface="ＭＳ Ｐゴシック" charset="0"/>
                <a:cs typeface="Calibri"/>
              </a:rPr>
              <a:t>The initial use of the client envelope was to support IFC investment as the sole investor into a R1bn ($59m) privately placed green bond (the “Green Bond”) on Dec 2022. The R1.0 bn Green Bond is listed on the JSE</a:t>
            </a:r>
          </a:p>
          <a:p>
            <a:pPr marL="171450" marR="0" lvl="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srgbClr val="021F43"/>
              </a:solidFill>
              <a:effectLst/>
              <a:uLnTx/>
              <a:uFillTx/>
              <a:latin typeface="Arial"/>
              <a:ea typeface="ＭＳ Ｐゴシック" charset="0"/>
              <a:cs typeface="Calibri"/>
            </a:endParaRPr>
          </a:p>
        </p:txBody>
      </p:sp>
      <p:cxnSp>
        <p:nvCxnSpPr>
          <p:cNvPr id="17" name="Straight Connector 16">
            <a:extLst>
              <a:ext uri="{FF2B5EF4-FFF2-40B4-BE49-F238E27FC236}">
                <a16:creationId xmlns:a16="http://schemas.microsoft.com/office/drawing/2014/main" id="{88448958-17B9-5649-E416-6D0E7414E945}"/>
              </a:ext>
            </a:extLst>
          </p:cNvPr>
          <p:cNvCxnSpPr>
            <a:cxnSpLocks/>
          </p:cNvCxnSpPr>
          <p:nvPr/>
        </p:nvCxnSpPr>
        <p:spPr>
          <a:xfrm flipH="1">
            <a:off x="416560" y="3563053"/>
            <a:ext cx="11554723" cy="0"/>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388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DCAC4-90E8-9B92-E419-A83F0BA06FCD}"/>
              </a:ext>
            </a:extLst>
          </p:cNvPr>
          <p:cNvSpPr>
            <a:spLocks noGrp="1"/>
          </p:cNvSpPr>
          <p:nvPr>
            <p:ph type="title"/>
          </p:nvPr>
        </p:nvSpPr>
        <p:spPr>
          <a:xfrm>
            <a:off x="561975" y="365126"/>
            <a:ext cx="11182348" cy="563562"/>
          </a:xfrm>
        </p:spPr>
        <p:txBody>
          <a:bodyPr/>
          <a:lstStyle/>
          <a:p>
            <a:r>
              <a:rPr lang="en-GB"/>
              <a:t>IFC Select Sustainable Finance Transactions </a:t>
            </a:r>
          </a:p>
        </p:txBody>
      </p:sp>
      <p:grpSp>
        <p:nvGrpSpPr>
          <p:cNvPr id="18" name="Group 17">
            <a:extLst>
              <a:ext uri="{FF2B5EF4-FFF2-40B4-BE49-F238E27FC236}">
                <a16:creationId xmlns:a16="http://schemas.microsoft.com/office/drawing/2014/main" id="{BAF516A6-30C9-1E5A-AD89-1F4D703A5533}"/>
              </a:ext>
            </a:extLst>
          </p:cNvPr>
          <p:cNvGrpSpPr/>
          <p:nvPr/>
        </p:nvGrpSpPr>
        <p:grpSpPr>
          <a:xfrm>
            <a:off x="3242864" y="3320442"/>
            <a:ext cx="2701009" cy="2104295"/>
            <a:chOff x="9195417" y="3546094"/>
            <a:chExt cx="2701009" cy="2104295"/>
          </a:xfrm>
        </p:grpSpPr>
        <p:sp>
          <p:nvSpPr>
            <p:cNvPr id="25" name="Rectangle 24">
              <a:extLst>
                <a:ext uri="{FF2B5EF4-FFF2-40B4-BE49-F238E27FC236}">
                  <a16:creationId xmlns:a16="http://schemas.microsoft.com/office/drawing/2014/main" id="{225787E8-4809-D902-D342-AFBE28C6D861}"/>
                </a:ext>
              </a:extLst>
            </p:cNvPr>
            <p:cNvSpPr/>
            <p:nvPr/>
          </p:nvSpPr>
          <p:spPr bwMode="auto">
            <a:xfrm>
              <a:off x="9195417" y="3719483"/>
              <a:ext cx="2701009" cy="1908000"/>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a:ln>
                  <a:noFill/>
                </a:ln>
                <a:solidFill>
                  <a:prstClr val="white"/>
                </a:solidFill>
                <a:effectLst/>
                <a:uLnTx/>
                <a:uFillTx/>
                <a:ea typeface="ＭＳ Ｐゴシック" charset="0"/>
                <a:cs typeface="Arial"/>
              </a:endParaRPr>
            </a:p>
          </p:txBody>
        </p:sp>
        <p:sp>
          <p:nvSpPr>
            <p:cNvPr id="26" name="Rectangle 25">
              <a:extLst>
                <a:ext uri="{FF2B5EF4-FFF2-40B4-BE49-F238E27FC236}">
                  <a16:creationId xmlns:a16="http://schemas.microsoft.com/office/drawing/2014/main" id="{1F6EBCDC-6B69-AD7A-F2E8-533B7C3EB293}"/>
                </a:ext>
              </a:extLst>
            </p:cNvPr>
            <p:cNvSpPr/>
            <p:nvPr/>
          </p:nvSpPr>
          <p:spPr bwMode="auto">
            <a:xfrm>
              <a:off x="9195417" y="5398389"/>
              <a:ext cx="2701009" cy="252000"/>
            </a:xfrm>
            <a:prstGeom prst="rect">
              <a:avLst/>
            </a:prstGeom>
            <a:solidFill>
              <a:srgbClr val="139AF0">
                <a:lumMod val="40000"/>
                <a:lumOff val="600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021F43"/>
                  </a:solidFill>
                  <a:effectLst/>
                  <a:uLnTx/>
                  <a:uFillTx/>
                  <a:ea typeface="ＭＳ Ｐゴシック" charset="0"/>
                  <a:cs typeface="Arial"/>
                </a:rPr>
                <a:t>2022</a:t>
              </a:r>
            </a:p>
          </p:txBody>
        </p:sp>
        <p:sp>
          <p:nvSpPr>
            <p:cNvPr id="33" name="Rectangle 26">
              <a:extLst>
                <a:ext uri="{FF2B5EF4-FFF2-40B4-BE49-F238E27FC236}">
                  <a16:creationId xmlns:a16="http://schemas.microsoft.com/office/drawing/2014/main" id="{BEBBA758-CFA1-D312-8BFE-DF5C441791A6}"/>
                </a:ext>
              </a:extLst>
            </p:cNvPr>
            <p:cNvSpPr>
              <a:spLocks noChangeArrowheads="1"/>
            </p:cNvSpPr>
            <p:nvPr/>
          </p:nvSpPr>
          <p:spPr bwMode="auto">
            <a:xfrm>
              <a:off x="9331647" y="4298216"/>
              <a:ext cx="2428548" cy="157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err="1">
                  <a:ln>
                    <a:noFill/>
                  </a:ln>
                  <a:solidFill>
                    <a:srgbClr val="00ADE4"/>
                  </a:solidFill>
                  <a:effectLst/>
                  <a:uLnTx/>
                  <a:uFillTx/>
                  <a:ea typeface="ＭＳ Ｐゴシック" charset="0"/>
                  <a:cs typeface="Arial" charset="0"/>
                </a:rPr>
                <a:t>Ascott</a:t>
              </a:r>
              <a:r>
                <a:rPr kumimoji="0" lang="en-GB" sz="1000" b="1" i="0" u="none" strike="noStrike" kern="0" cap="none" spc="0" normalizeH="0" baseline="0" noProof="0">
                  <a:ln>
                    <a:noFill/>
                  </a:ln>
                  <a:solidFill>
                    <a:srgbClr val="00ADE4"/>
                  </a:solidFill>
                  <a:effectLst/>
                  <a:uLnTx/>
                  <a:uFillTx/>
                  <a:ea typeface="ＭＳ Ｐゴシック" charset="0"/>
                  <a:cs typeface="Arial" charset="0"/>
                </a:rPr>
                <a:t> SLB</a:t>
              </a:r>
            </a:p>
          </p:txBody>
        </p:sp>
        <p:sp>
          <p:nvSpPr>
            <p:cNvPr id="40" name="Rectangle 28">
              <a:extLst>
                <a:ext uri="{FF2B5EF4-FFF2-40B4-BE49-F238E27FC236}">
                  <a16:creationId xmlns:a16="http://schemas.microsoft.com/office/drawing/2014/main" id="{3226ADBF-A371-372A-DED1-CDA1A5FBE9EB}"/>
                </a:ext>
              </a:extLst>
            </p:cNvPr>
            <p:cNvSpPr>
              <a:spLocks noChangeArrowheads="1"/>
            </p:cNvSpPr>
            <p:nvPr/>
          </p:nvSpPr>
          <p:spPr bwMode="auto">
            <a:xfrm>
              <a:off x="9195417" y="4537363"/>
              <a:ext cx="270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36000" bIns="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2345"/>
                  </a:solidFill>
                  <a:effectLst/>
                  <a:uLnTx/>
                  <a:uFillTx/>
                  <a:ea typeface="ＭＳ Ｐゴシック" charset="0"/>
                  <a:cs typeface="Arial" charset="0"/>
                </a:rPr>
                <a:t>Sustainability-Linked Bond: $115M A loan</a:t>
              </a:r>
              <a:endParaRPr kumimoji="0" lang="en-GB" sz="900" b="1" i="0" u="none" strike="noStrike" kern="0" cap="none" spc="0" normalizeH="0" baseline="0" noProof="0">
                <a:ln>
                  <a:noFill/>
                </a:ln>
                <a:solidFill>
                  <a:srgbClr val="021F43"/>
                </a:solidFill>
                <a:effectLst/>
                <a:uLnTx/>
                <a:uFillTx/>
                <a:ea typeface="ＭＳ Ｐゴシック" charset="0"/>
                <a:cs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900" b="0" i="0" u="none" strike="noStrike" kern="0" cap="none" spc="0" normalizeH="0" baseline="0" noProof="0">
                <a:ln>
                  <a:noFill/>
                </a:ln>
                <a:solidFill>
                  <a:srgbClr val="231F20"/>
                </a:solidFill>
                <a:effectLst/>
                <a:uLnTx/>
                <a:uFillTx/>
                <a:ea typeface="ＭＳ Ｐゴシック" charset="0"/>
                <a:cs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900" b="0" i="0" u="none" strike="noStrike" kern="0" cap="none" spc="0" normalizeH="0" baseline="0" noProof="0">
                  <a:ln>
                    <a:noFill/>
                  </a:ln>
                  <a:solidFill>
                    <a:srgbClr val="231F20"/>
                  </a:solidFill>
                  <a:effectLst/>
                  <a:uLnTx/>
                  <a:uFillTx/>
                  <a:ea typeface="ＭＳ Ｐゴシック" charset="0"/>
                  <a:cs typeface="Arial" charset="0"/>
                </a:rPr>
                <a:t>Decarbonize 3 serviced residences in Southeast Asia, in Indonesia and in the Philippines to achieve 40.5% reduction in electricity consumption by 31 December 2028 </a:t>
              </a:r>
            </a:p>
          </p:txBody>
        </p:sp>
        <p:sp>
          <p:nvSpPr>
            <p:cNvPr id="47" name="Rectangle 46">
              <a:extLst>
                <a:ext uri="{FF2B5EF4-FFF2-40B4-BE49-F238E27FC236}">
                  <a16:creationId xmlns:a16="http://schemas.microsoft.com/office/drawing/2014/main" id="{3F2DDD15-2E72-3A2A-14B2-3CB5ED0EEC7C}"/>
                </a:ext>
              </a:extLst>
            </p:cNvPr>
            <p:cNvSpPr/>
            <p:nvPr/>
          </p:nvSpPr>
          <p:spPr bwMode="auto">
            <a:xfrm>
              <a:off x="9195417" y="3546094"/>
              <a:ext cx="2701009" cy="252000"/>
            </a:xfrm>
            <a:prstGeom prst="rect">
              <a:avLst/>
            </a:prstGeom>
            <a:solidFill>
              <a:srgbClr val="0B5A37">
                <a:lumMod val="90000"/>
                <a:lumOff val="1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prstClr val="white"/>
                  </a:solidFill>
                  <a:effectLst/>
                  <a:uLnTx/>
                  <a:uFillTx/>
                  <a:latin typeface="Montserrat" panose="00000500000000000000" pitchFamily="2" charset="0"/>
                  <a:ea typeface="ＭＳ Ｐゴシック" charset="0"/>
                  <a:cs typeface="Arial"/>
                </a:rPr>
                <a:t>Indonesia and Philippines</a:t>
              </a:r>
            </a:p>
          </p:txBody>
        </p:sp>
        <p:pic>
          <p:nvPicPr>
            <p:cNvPr id="48" name="Graphic 47" descr="City with solid fill">
              <a:extLst>
                <a:ext uri="{FF2B5EF4-FFF2-40B4-BE49-F238E27FC236}">
                  <a16:creationId xmlns:a16="http://schemas.microsoft.com/office/drawing/2014/main" id="{8F0365D4-5D80-F4C2-41AF-300E634A58DB}"/>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226387" y="3551715"/>
              <a:ext cx="252000" cy="252000"/>
            </a:xfrm>
            <a:prstGeom prst="rect">
              <a:avLst/>
            </a:prstGeom>
          </p:spPr>
        </p:pic>
      </p:grpSp>
      <p:grpSp>
        <p:nvGrpSpPr>
          <p:cNvPr id="55" name="Group 54">
            <a:extLst>
              <a:ext uri="{FF2B5EF4-FFF2-40B4-BE49-F238E27FC236}">
                <a16:creationId xmlns:a16="http://schemas.microsoft.com/office/drawing/2014/main" id="{675DADAA-B2A4-6AFE-3CB3-036C888A59F8}"/>
              </a:ext>
            </a:extLst>
          </p:cNvPr>
          <p:cNvGrpSpPr/>
          <p:nvPr/>
        </p:nvGrpSpPr>
        <p:grpSpPr>
          <a:xfrm>
            <a:off x="6252241" y="3370655"/>
            <a:ext cx="2701009" cy="2105133"/>
            <a:chOff x="6218119" y="1251905"/>
            <a:chExt cx="2701009" cy="2105133"/>
          </a:xfrm>
        </p:grpSpPr>
        <p:sp>
          <p:nvSpPr>
            <p:cNvPr id="56" name="Rectangle 55">
              <a:extLst>
                <a:ext uri="{FF2B5EF4-FFF2-40B4-BE49-F238E27FC236}">
                  <a16:creationId xmlns:a16="http://schemas.microsoft.com/office/drawing/2014/main" id="{15761016-6357-F599-1870-3219DF06A6F6}"/>
                </a:ext>
              </a:extLst>
            </p:cNvPr>
            <p:cNvSpPr/>
            <p:nvPr/>
          </p:nvSpPr>
          <p:spPr bwMode="auto">
            <a:xfrm>
              <a:off x="6218119" y="1426132"/>
              <a:ext cx="2701009" cy="1908000"/>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a:ln>
                  <a:noFill/>
                </a:ln>
                <a:solidFill>
                  <a:prstClr val="white"/>
                </a:solidFill>
                <a:effectLst/>
                <a:uLnTx/>
                <a:uFillTx/>
                <a:ea typeface="ＭＳ Ｐゴシック" charset="0"/>
                <a:cs typeface="Arial"/>
              </a:endParaRPr>
            </a:p>
          </p:txBody>
        </p:sp>
        <p:sp>
          <p:nvSpPr>
            <p:cNvPr id="63" name="Rectangle 62">
              <a:extLst>
                <a:ext uri="{FF2B5EF4-FFF2-40B4-BE49-F238E27FC236}">
                  <a16:creationId xmlns:a16="http://schemas.microsoft.com/office/drawing/2014/main" id="{FD4CA969-7FBA-B370-8117-C5B774305AAB}"/>
                </a:ext>
              </a:extLst>
            </p:cNvPr>
            <p:cNvSpPr/>
            <p:nvPr/>
          </p:nvSpPr>
          <p:spPr bwMode="auto">
            <a:xfrm>
              <a:off x="6218119" y="3105038"/>
              <a:ext cx="2701009" cy="252000"/>
            </a:xfrm>
            <a:prstGeom prst="rect">
              <a:avLst/>
            </a:prstGeom>
            <a:solidFill>
              <a:srgbClr val="139AF0">
                <a:lumMod val="40000"/>
                <a:lumOff val="600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021F43"/>
                  </a:solidFill>
                  <a:effectLst/>
                  <a:uLnTx/>
                  <a:uFillTx/>
                  <a:ea typeface="ＭＳ Ｐゴシック" charset="0"/>
                  <a:cs typeface="Arial"/>
                </a:rPr>
                <a:t>2023</a:t>
              </a:r>
            </a:p>
          </p:txBody>
        </p:sp>
        <p:sp>
          <p:nvSpPr>
            <p:cNvPr id="71" name="Rectangle 35">
              <a:extLst>
                <a:ext uri="{FF2B5EF4-FFF2-40B4-BE49-F238E27FC236}">
                  <a16:creationId xmlns:a16="http://schemas.microsoft.com/office/drawing/2014/main" id="{2ADF62C7-A794-4C7E-CC93-4CC22E46B525}"/>
                </a:ext>
              </a:extLst>
            </p:cNvPr>
            <p:cNvSpPr>
              <a:spLocks noChangeArrowheads="1"/>
            </p:cNvSpPr>
            <p:nvPr/>
          </p:nvSpPr>
          <p:spPr bwMode="auto">
            <a:xfrm>
              <a:off x="6218119" y="2244012"/>
              <a:ext cx="270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36000" bIns="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900" b="1" i="0" u="none" strike="noStrike" kern="0" cap="none" spc="0" normalizeH="0" baseline="0" noProof="0">
                  <a:ln>
                    <a:noFill/>
                  </a:ln>
                  <a:solidFill>
                    <a:srgbClr val="002345"/>
                  </a:solidFill>
                  <a:effectLst/>
                  <a:uLnTx/>
                  <a:uFillTx/>
                  <a:ea typeface="ＭＳ Ｐゴシック" charset="0"/>
                  <a:cs typeface="Arial" charset="0"/>
                </a:rPr>
                <a:t>Green Bond: </a:t>
              </a:r>
              <a:r>
                <a:rPr kumimoji="0" lang="en-US" sz="900" b="1" i="0" u="none" strike="noStrike" kern="0" cap="none" spc="0" normalizeH="0" baseline="0" noProof="0">
                  <a:ln>
                    <a:noFill/>
                  </a:ln>
                  <a:solidFill>
                    <a:srgbClr val="002345"/>
                  </a:solidFill>
                  <a:effectLst/>
                  <a:uLnTx/>
                  <a:uFillTx/>
                  <a:ea typeface="ＭＳ Ｐゴシック" charset="0"/>
                  <a:cs typeface="Arial" charset="0"/>
                </a:rPr>
                <a:t>$118M A loan</a:t>
              </a:r>
              <a:endParaRPr kumimoji="0" lang="en-GB" sz="900" b="1" i="0" u="none" strike="noStrike" kern="0" cap="none" spc="0" normalizeH="0" baseline="0" noProof="0">
                <a:ln>
                  <a:noFill/>
                </a:ln>
                <a:solidFill>
                  <a:srgbClr val="002345"/>
                </a:solidFill>
                <a:effectLst/>
                <a:uLnTx/>
                <a:uFillTx/>
                <a:ea typeface="ＭＳ Ｐゴシック" charset="0"/>
                <a:cs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900" b="0" i="0" u="none" strike="noStrike" kern="0" cap="none" spc="0" normalizeH="0" baseline="0" noProof="0">
                <a:ln>
                  <a:noFill/>
                </a:ln>
                <a:solidFill>
                  <a:srgbClr val="231F20"/>
                </a:solidFill>
                <a:effectLst/>
                <a:uLnTx/>
                <a:uFillTx/>
                <a:ea typeface="ＭＳ Ｐゴシック" charset="0"/>
                <a:cs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900" b="0" i="0" u="none" strike="noStrike" kern="0" cap="none" spc="0" normalizeH="0" baseline="0" noProof="0">
                  <a:ln>
                    <a:noFill/>
                  </a:ln>
                  <a:solidFill>
                    <a:srgbClr val="231F20"/>
                  </a:solidFill>
                  <a:effectLst/>
                  <a:uLnTx/>
                  <a:uFillTx/>
                  <a:ea typeface="ＭＳ Ｐゴシック" charset="0"/>
                  <a:cs typeface="Arial" charset="0"/>
                </a:rPr>
                <a:t>Participation in a sustainable debt program of a leading real estate developer </a:t>
              </a:r>
              <a:r>
                <a:rPr lang="en-US" sz="900" kern="0">
                  <a:solidFill>
                    <a:srgbClr val="231F20"/>
                  </a:solidFill>
                  <a:ea typeface="ＭＳ Ｐゴシック" charset="0"/>
                  <a:cs typeface="Arial" charset="0"/>
                </a:rPr>
                <a:t>and operator in South Africa, </a:t>
              </a:r>
              <a:r>
                <a:rPr kumimoji="0" lang="en-US" sz="900" b="0" i="0" u="none" strike="noStrike" kern="0" cap="none" spc="0" normalizeH="0" baseline="0" noProof="0">
                  <a:ln>
                    <a:noFill/>
                  </a:ln>
                  <a:solidFill>
                    <a:srgbClr val="231F20"/>
                  </a:solidFill>
                  <a:effectLst/>
                  <a:uLnTx/>
                  <a:uFillTx/>
                  <a:ea typeface="ＭＳ Ｐゴシック" charset="0"/>
                  <a:cs typeface="Arial" charset="0"/>
                </a:rPr>
                <a:t>with all assets certified under Green Star standard</a:t>
              </a:r>
            </a:p>
          </p:txBody>
        </p:sp>
        <p:sp>
          <p:nvSpPr>
            <p:cNvPr id="72" name="Rectangle 37">
              <a:extLst>
                <a:ext uri="{FF2B5EF4-FFF2-40B4-BE49-F238E27FC236}">
                  <a16:creationId xmlns:a16="http://schemas.microsoft.com/office/drawing/2014/main" id="{7E004F4D-ADEF-9F11-58EE-3B9D41CC4333}"/>
                </a:ext>
              </a:extLst>
            </p:cNvPr>
            <p:cNvSpPr>
              <a:spLocks noChangeArrowheads="1"/>
            </p:cNvSpPr>
            <p:nvPr/>
          </p:nvSpPr>
          <p:spPr bwMode="auto">
            <a:xfrm>
              <a:off x="6363848" y="2012975"/>
              <a:ext cx="2428548" cy="157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a:ln>
                    <a:noFill/>
                  </a:ln>
                  <a:solidFill>
                    <a:srgbClr val="00ADE4"/>
                  </a:solidFill>
                  <a:effectLst/>
                  <a:uLnTx/>
                  <a:uFillTx/>
                  <a:ea typeface="ＭＳ Ｐゴシック" charset="0"/>
                  <a:cs typeface="Arial" charset="0"/>
                </a:rPr>
                <a:t>Growthpoint Properties</a:t>
              </a:r>
            </a:p>
          </p:txBody>
        </p:sp>
        <p:sp>
          <p:nvSpPr>
            <p:cNvPr id="91" name="Rectangle 90">
              <a:extLst>
                <a:ext uri="{FF2B5EF4-FFF2-40B4-BE49-F238E27FC236}">
                  <a16:creationId xmlns:a16="http://schemas.microsoft.com/office/drawing/2014/main" id="{90594D8C-4BF9-EEBD-A792-E7A64B523C76}"/>
                </a:ext>
              </a:extLst>
            </p:cNvPr>
            <p:cNvSpPr/>
            <p:nvPr/>
          </p:nvSpPr>
          <p:spPr bwMode="auto">
            <a:xfrm>
              <a:off x="6218119" y="1252743"/>
              <a:ext cx="2701009" cy="252000"/>
            </a:xfrm>
            <a:prstGeom prst="rect">
              <a:avLst/>
            </a:prstGeom>
            <a:solidFill>
              <a:srgbClr val="28405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prstClr val="white"/>
                  </a:solidFill>
                  <a:effectLst/>
                  <a:uLnTx/>
                  <a:uFillTx/>
                  <a:latin typeface="Montserrat" panose="00000500000000000000" pitchFamily="2" charset="0"/>
                  <a:ea typeface="ＭＳ Ｐゴシック" charset="0"/>
                  <a:cs typeface="Arial"/>
                </a:rPr>
                <a:t>Africa: South Africa</a:t>
              </a:r>
            </a:p>
          </p:txBody>
        </p:sp>
        <p:pic>
          <p:nvPicPr>
            <p:cNvPr id="93" name="Graphic 92">
              <a:extLst>
                <a:ext uri="{FF2B5EF4-FFF2-40B4-BE49-F238E27FC236}">
                  <a16:creationId xmlns:a16="http://schemas.microsoft.com/office/drawing/2014/main" id="{0491170D-A72D-E322-C43B-C53147C38E10}"/>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237848" y="1251905"/>
              <a:ext cx="252000" cy="252000"/>
            </a:xfrm>
            <a:prstGeom prst="rect">
              <a:avLst/>
            </a:prstGeom>
          </p:spPr>
        </p:pic>
      </p:grpSp>
      <p:grpSp>
        <p:nvGrpSpPr>
          <p:cNvPr id="94" name="Group 93">
            <a:extLst>
              <a:ext uri="{FF2B5EF4-FFF2-40B4-BE49-F238E27FC236}">
                <a16:creationId xmlns:a16="http://schemas.microsoft.com/office/drawing/2014/main" id="{877B3F30-BF44-71C4-3C11-4B236D0A5063}"/>
              </a:ext>
            </a:extLst>
          </p:cNvPr>
          <p:cNvGrpSpPr/>
          <p:nvPr/>
        </p:nvGrpSpPr>
        <p:grpSpPr>
          <a:xfrm>
            <a:off x="306893" y="1076005"/>
            <a:ext cx="2701009" cy="2107888"/>
            <a:chOff x="263525" y="3542501"/>
            <a:chExt cx="2701009" cy="2107888"/>
          </a:xfrm>
        </p:grpSpPr>
        <p:sp>
          <p:nvSpPr>
            <p:cNvPr id="95" name="Rectangle 94">
              <a:extLst>
                <a:ext uri="{FF2B5EF4-FFF2-40B4-BE49-F238E27FC236}">
                  <a16:creationId xmlns:a16="http://schemas.microsoft.com/office/drawing/2014/main" id="{5426984D-D887-5782-8173-1B7319552CA5}"/>
                </a:ext>
              </a:extLst>
            </p:cNvPr>
            <p:cNvSpPr/>
            <p:nvPr/>
          </p:nvSpPr>
          <p:spPr bwMode="auto">
            <a:xfrm>
              <a:off x="263525" y="3716728"/>
              <a:ext cx="2701009" cy="1908000"/>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a:ln>
                  <a:noFill/>
                </a:ln>
                <a:solidFill>
                  <a:prstClr val="white"/>
                </a:solidFill>
                <a:effectLst/>
                <a:uLnTx/>
                <a:uFillTx/>
                <a:ea typeface="ＭＳ Ｐゴシック" charset="0"/>
                <a:cs typeface="Arial"/>
              </a:endParaRPr>
            </a:p>
          </p:txBody>
        </p:sp>
        <p:sp>
          <p:nvSpPr>
            <p:cNvPr id="96" name="Rectangle 95">
              <a:extLst>
                <a:ext uri="{FF2B5EF4-FFF2-40B4-BE49-F238E27FC236}">
                  <a16:creationId xmlns:a16="http://schemas.microsoft.com/office/drawing/2014/main" id="{136BF822-E091-B95D-09FF-693FD74A07BD}"/>
                </a:ext>
              </a:extLst>
            </p:cNvPr>
            <p:cNvSpPr/>
            <p:nvPr/>
          </p:nvSpPr>
          <p:spPr bwMode="auto">
            <a:xfrm>
              <a:off x="263525" y="5398389"/>
              <a:ext cx="2701009" cy="252000"/>
            </a:xfrm>
            <a:prstGeom prst="rect">
              <a:avLst/>
            </a:prstGeom>
            <a:solidFill>
              <a:srgbClr val="139AF0">
                <a:lumMod val="40000"/>
                <a:lumOff val="600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021F43"/>
                  </a:solidFill>
                  <a:effectLst/>
                  <a:uLnTx/>
                  <a:uFillTx/>
                  <a:ea typeface="ＭＳ Ｐゴシック" charset="0"/>
                  <a:cs typeface="Arial"/>
                </a:rPr>
                <a:t>2021</a:t>
              </a:r>
            </a:p>
          </p:txBody>
        </p:sp>
        <p:sp>
          <p:nvSpPr>
            <p:cNvPr id="97" name="Rectangle 35">
              <a:extLst>
                <a:ext uri="{FF2B5EF4-FFF2-40B4-BE49-F238E27FC236}">
                  <a16:creationId xmlns:a16="http://schemas.microsoft.com/office/drawing/2014/main" id="{2D7C8447-1360-6C1B-7857-DBAD0F4D1397}"/>
                </a:ext>
              </a:extLst>
            </p:cNvPr>
            <p:cNvSpPr>
              <a:spLocks noChangeArrowheads="1"/>
            </p:cNvSpPr>
            <p:nvPr/>
          </p:nvSpPr>
          <p:spPr bwMode="auto">
            <a:xfrm>
              <a:off x="263525" y="4534608"/>
              <a:ext cx="2700000"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36000" bIns="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900" b="1" i="0" u="none" strike="noStrike" kern="0" cap="none" spc="0" normalizeH="0" baseline="0" noProof="0">
                  <a:ln>
                    <a:noFill/>
                  </a:ln>
                  <a:solidFill>
                    <a:srgbClr val="002345"/>
                  </a:solidFill>
                  <a:effectLst/>
                  <a:uLnTx/>
                  <a:uFillTx/>
                  <a:ea typeface="ＭＳ Ｐゴシック" charset="0"/>
                  <a:cs typeface="Arial" charset="0"/>
                </a:rPr>
                <a:t>Blue Loan Package: </a:t>
              </a:r>
              <a:r>
                <a:rPr kumimoji="0" lang="en-US" sz="900" b="1" i="0" u="none" strike="noStrike" kern="0" cap="none" spc="0" normalizeH="0" baseline="0" noProof="0">
                  <a:ln>
                    <a:noFill/>
                  </a:ln>
                  <a:solidFill>
                    <a:srgbClr val="002345"/>
                  </a:solidFill>
                  <a:effectLst/>
                  <a:uLnTx/>
                  <a:uFillTx/>
                  <a:ea typeface="ＭＳ Ｐゴシック" charset="0"/>
                  <a:cs typeface="Arial" charset="0"/>
                </a:rPr>
                <a:t>$150M A Loan,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2345"/>
                  </a:solidFill>
                  <a:effectLst/>
                  <a:uLnTx/>
                  <a:uFillTx/>
                  <a:ea typeface="ＭＳ Ｐゴシック" charset="0"/>
                  <a:cs typeface="Arial" charset="0"/>
                </a:rPr>
                <a:t>$150M B Loan</a:t>
              </a:r>
            </a:p>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900" b="1" i="0" u="none" strike="noStrike" kern="0" cap="none" spc="0" normalizeH="0" baseline="0" noProof="0">
                <a:ln>
                  <a:noFill/>
                </a:ln>
                <a:solidFill>
                  <a:srgbClr val="002345"/>
                </a:solidFill>
                <a:effectLst/>
                <a:uLnTx/>
                <a:uFillTx/>
                <a:ea typeface="ＭＳ Ｐゴシック" charset="0"/>
                <a:cs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900" b="0" i="0" u="none" strike="noStrike" kern="0" cap="none" spc="0" normalizeH="0" baseline="0" noProof="0">
                  <a:ln>
                    <a:noFill/>
                  </a:ln>
                  <a:solidFill>
                    <a:srgbClr val="231F20"/>
                  </a:solidFill>
                  <a:effectLst/>
                  <a:uLnTx/>
                  <a:uFillTx/>
                  <a:ea typeface="ＭＳ Ｐゴシック" charset="0"/>
                  <a:cs typeface="Arial" charset="0"/>
                </a:rPr>
                <a:t>Bottle-to-bottle recycled PET, resource efficiency and renewable energy</a:t>
              </a:r>
            </a:p>
          </p:txBody>
        </p:sp>
        <p:sp>
          <p:nvSpPr>
            <p:cNvPr id="98" name="Rectangle 37">
              <a:extLst>
                <a:ext uri="{FF2B5EF4-FFF2-40B4-BE49-F238E27FC236}">
                  <a16:creationId xmlns:a16="http://schemas.microsoft.com/office/drawing/2014/main" id="{ED0C43EF-7299-C7F8-1868-1DFFABC1A86D}"/>
                </a:ext>
              </a:extLst>
            </p:cNvPr>
            <p:cNvSpPr>
              <a:spLocks noChangeArrowheads="1"/>
            </p:cNvSpPr>
            <p:nvPr/>
          </p:nvSpPr>
          <p:spPr bwMode="auto">
            <a:xfrm>
              <a:off x="409254" y="4303571"/>
              <a:ext cx="2428548" cy="157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a:ln>
                    <a:noFill/>
                  </a:ln>
                  <a:solidFill>
                    <a:srgbClr val="00ADE4"/>
                  </a:solidFill>
                  <a:effectLst/>
                  <a:uLnTx/>
                  <a:uFillTx/>
                  <a:ea typeface="ＭＳ Ｐゴシック" charset="0"/>
                  <a:cs typeface="Arial" charset="0"/>
                </a:rPr>
                <a:t>IVL</a:t>
              </a:r>
            </a:p>
          </p:txBody>
        </p:sp>
        <p:sp>
          <p:nvSpPr>
            <p:cNvPr id="99" name="Rectangle 98">
              <a:extLst>
                <a:ext uri="{FF2B5EF4-FFF2-40B4-BE49-F238E27FC236}">
                  <a16:creationId xmlns:a16="http://schemas.microsoft.com/office/drawing/2014/main" id="{D8B79B8E-815F-9BB3-6EA4-949BEC0E7D3A}"/>
                </a:ext>
              </a:extLst>
            </p:cNvPr>
            <p:cNvSpPr/>
            <p:nvPr/>
          </p:nvSpPr>
          <p:spPr bwMode="auto">
            <a:xfrm>
              <a:off x="263525" y="3543339"/>
              <a:ext cx="2701009" cy="252000"/>
            </a:xfrm>
            <a:prstGeom prst="rect">
              <a:avLst/>
            </a:prstGeom>
            <a:solidFill>
              <a:srgbClr val="021F43">
                <a:lumMod val="90000"/>
                <a:lumOff val="1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prstClr val="white"/>
                  </a:solidFill>
                  <a:effectLst/>
                  <a:uLnTx/>
                  <a:uFillTx/>
                  <a:latin typeface="Montserrat" panose="00000500000000000000" pitchFamily="2" charset="0"/>
                  <a:ea typeface="ＭＳ Ｐゴシック" charset="0"/>
                  <a:cs typeface="Arial"/>
                </a:rPr>
                <a:t>Asia / Multi-country </a:t>
              </a:r>
            </a:p>
          </p:txBody>
        </p:sp>
        <p:pic>
          <p:nvPicPr>
            <p:cNvPr id="100" name="Picture 5">
              <a:extLst>
                <a:ext uri="{FF2B5EF4-FFF2-40B4-BE49-F238E27FC236}">
                  <a16:creationId xmlns:a16="http://schemas.microsoft.com/office/drawing/2014/main" id="{F92CA7B9-444D-DA3B-C809-30FABDDC0B2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p:blipFill>
          <p:spPr bwMode="auto">
            <a:xfrm>
              <a:off x="1259621" y="3888103"/>
              <a:ext cx="784526" cy="316446"/>
            </a:xfrm>
            <a:prstGeom prst="rect">
              <a:avLst/>
            </a:prstGeom>
            <a:noFill/>
          </p:spPr>
        </p:pic>
        <p:pic>
          <p:nvPicPr>
            <p:cNvPr id="101" name="Graphic 100" descr="Factory with solid fill">
              <a:extLst>
                <a:ext uri="{FF2B5EF4-FFF2-40B4-BE49-F238E27FC236}">
                  <a16:creationId xmlns:a16="http://schemas.microsoft.com/office/drawing/2014/main" id="{EF7D5639-E36A-A722-ACEB-08733820FD84}"/>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83254" y="3542501"/>
              <a:ext cx="252000" cy="252000"/>
            </a:xfrm>
            <a:prstGeom prst="rect">
              <a:avLst/>
            </a:prstGeom>
          </p:spPr>
        </p:pic>
      </p:grpSp>
      <p:grpSp>
        <p:nvGrpSpPr>
          <p:cNvPr id="102" name="Group 101">
            <a:extLst>
              <a:ext uri="{FF2B5EF4-FFF2-40B4-BE49-F238E27FC236}">
                <a16:creationId xmlns:a16="http://schemas.microsoft.com/office/drawing/2014/main" id="{7D6466FF-89FC-31E7-F241-D2043507FCE5}"/>
              </a:ext>
            </a:extLst>
          </p:cNvPr>
          <p:cNvGrpSpPr/>
          <p:nvPr/>
        </p:nvGrpSpPr>
        <p:grpSpPr>
          <a:xfrm>
            <a:off x="1132849" y="5652620"/>
            <a:ext cx="4933799" cy="840254"/>
            <a:chOff x="7388958" y="257543"/>
            <a:chExt cx="4933799" cy="840254"/>
          </a:xfrm>
        </p:grpSpPr>
        <p:sp>
          <p:nvSpPr>
            <p:cNvPr id="103" name="Rectangle 102">
              <a:extLst>
                <a:ext uri="{FF2B5EF4-FFF2-40B4-BE49-F238E27FC236}">
                  <a16:creationId xmlns:a16="http://schemas.microsoft.com/office/drawing/2014/main" id="{42157DBC-FA58-42EB-8274-EE04173CD374}"/>
                </a:ext>
              </a:extLst>
            </p:cNvPr>
            <p:cNvSpPr/>
            <p:nvPr/>
          </p:nvSpPr>
          <p:spPr bwMode="auto">
            <a:xfrm>
              <a:off x="7388958" y="257543"/>
              <a:ext cx="4933799" cy="840254"/>
            </a:xfrm>
            <a:prstGeom prst="rect">
              <a:avLst/>
            </a:prstGeom>
            <a:noFill/>
            <a:ln w="9525" cap="flat" cmpd="sng" algn="ctr">
              <a:solidFill>
                <a:srgbClr val="139AF0"/>
              </a:solidFill>
              <a:prstDash val="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5000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ea typeface="ＭＳ Ｐゴシック" charset="0"/>
                <a:cs typeface="Times New Roman" pitchFamily="18" charset="0"/>
              </a:endParaRPr>
            </a:p>
          </p:txBody>
        </p:sp>
        <p:sp>
          <p:nvSpPr>
            <p:cNvPr id="104" name="TextBox 103">
              <a:extLst>
                <a:ext uri="{FF2B5EF4-FFF2-40B4-BE49-F238E27FC236}">
                  <a16:creationId xmlns:a16="http://schemas.microsoft.com/office/drawing/2014/main" id="{11BF2444-49E6-D674-C72F-A68B8228A2C0}"/>
                </a:ext>
              </a:extLst>
            </p:cNvPr>
            <p:cNvSpPr txBox="1"/>
            <p:nvPr/>
          </p:nvSpPr>
          <p:spPr>
            <a:xfrm>
              <a:off x="7416668" y="267417"/>
              <a:ext cx="418704" cy="246221"/>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000" b="1" i="0" u="none" strike="noStrike" kern="0" cap="none" spc="0" normalizeH="0" baseline="0" noProof="0">
                  <a:ln>
                    <a:noFill/>
                  </a:ln>
                  <a:solidFill>
                    <a:srgbClr val="231F20"/>
                  </a:solidFill>
                  <a:effectLst/>
                  <a:uLnTx/>
                  <a:uFillTx/>
                  <a:ea typeface="ＭＳ Ｐゴシック" charset="0"/>
                </a:rPr>
                <a:t>Key</a:t>
              </a:r>
            </a:p>
          </p:txBody>
        </p:sp>
        <p:sp>
          <p:nvSpPr>
            <p:cNvPr id="105" name="TextBox 104">
              <a:extLst>
                <a:ext uri="{FF2B5EF4-FFF2-40B4-BE49-F238E27FC236}">
                  <a16:creationId xmlns:a16="http://schemas.microsoft.com/office/drawing/2014/main" id="{8EEDAE99-9DC4-106F-FF6F-1068A725DDE1}"/>
                </a:ext>
              </a:extLst>
            </p:cNvPr>
            <p:cNvSpPr txBox="1"/>
            <p:nvPr/>
          </p:nvSpPr>
          <p:spPr>
            <a:xfrm>
              <a:off x="7713390" y="802953"/>
              <a:ext cx="1763624" cy="246221"/>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000" b="1" i="1" u="none" strike="noStrike" kern="0" cap="none" spc="0" normalizeH="0" baseline="0" noProof="0">
                  <a:ln>
                    <a:noFill/>
                  </a:ln>
                  <a:solidFill>
                    <a:srgbClr val="231F20"/>
                  </a:solidFill>
                  <a:effectLst/>
                  <a:uLnTx/>
                  <a:uFillTx/>
                  <a:latin typeface="Trebuchet MS" charset="0"/>
                  <a:ea typeface="ＭＳ Ｐゴシック" charset="0"/>
                </a:rPr>
                <a:t>Agribusiness and Forestry</a:t>
              </a:r>
              <a:endParaRPr kumimoji="0" lang="en-US" sz="1000" b="1" i="1" u="none" strike="noStrike" kern="0" cap="none" spc="0" normalizeH="0" baseline="0" noProof="0">
                <a:ln>
                  <a:noFill/>
                </a:ln>
                <a:solidFill>
                  <a:srgbClr val="231F20"/>
                </a:solidFill>
                <a:effectLst/>
                <a:uLnTx/>
                <a:uFillTx/>
                <a:ea typeface="ＭＳ Ｐゴシック" charset="0"/>
              </a:endParaRPr>
            </a:p>
          </p:txBody>
        </p:sp>
        <p:sp>
          <p:nvSpPr>
            <p:cNvPr id="106" name="TextBox 105">
              <a:extLst>
                <a:ext uri="{FF2B5EF4-FFF2-40B4-BE49-F238E27FC236}">
                  <a16:creationId xmlns:a16="http://schemas.microsoft.com/office/drawing/2014/main" id="{C510C454-E07C-4826-6ECC-DE3C9F1407A2}"/>
                </a:ext>
              </a:extLst>
            </p:cNvPr>
            <p:cNvSpPr txBox="1"/>
            <p:nvPr/>
          </p:nvSpPr>
          <p:spPr>
            <a:xfrm>
              <a:off x="10593758" y="533138"/>
              <a:ext cx="1728999" cy="400110"/>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000" b="1" i="1" u="none" strike="noStrike" kern="0" cap="none" spc="0" normalizeH="0" baseline="0" noProof="0">
                  <a:ln>
                    <a:noFill/>
                  </a:ln>
                  <a:solidFill>
                    <a:srgbClr val="231F20"/>
                  </a:solidFill>
                  <a:effectLst/>
                  <a:uLnTx/>
                  <a:uFillTx/>
                  <a:ea typeface="ＭＳ Ｐゴシック" charset="0"/>
                </a:rPr>
                <a:t>Green building / Tourism, Retail and Property</a:t>
              </a:r>
            </a:p>
          </p:txBody>
        </p:sp>
        <p:sp>
          <p:nvSpPr>
            <p:cNvPr id="107" name="TextBox 106">
              <a:extLst>
                <a:ext uri="{FF2B5EF4-FFF2-40B4-BE49-F238E27FC236}">
                  <a16:creationId xmlns:a16="http://schemas.microsoft.com/office/drawing/2014/main" id="{2FC093AE-1771-C277-0884-C256A99DBFC1}"/>
                </a:ext>
              </a:extLst>
            </p:cNvPr>
            <p:cNvSpPr txBox="1"/>
            <p:nvPr/>
          </p:nvSpPr>
          <p:spPr>
            <a:xfrm>
              <a:off x="7706272" y="501673"/>
              <a:ext cx="992579" cy="246221"/>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000" b="1" i="1" u="none" strike="noStrike" kern="0" cap="none" spc="0" normalizeH="0" baseline="0" noProof="0">
                  <a:ln>
                    <a:noFill/>
                  </a:ln>
                  <a:solidFill>
                    <a:srgbClr val="231F20"/>
                  </a:solidFill>
                  <a:effectLst/>
                  <a:uLnTx/>
                  <a:uFillTx/>
                  <a:latin typeface="Trebuchet MS" charset="0"/>
                  <a:ea typeface="ＭＳ Ｐゴシック" charset="0"/>
                </a:rPr>
                <a:t>Manufacturing</a:t>
              </a:r>
              <a:endParaRPr kumimoji="0" lang="en-US" sz="1000" b="1" i="1" u="none" strike="noStrike" kern="0" cap="none" spc="0" normalizeH="0" baseline="0" noProof="0">
                <a:ln>
                  <a:noFill/>
                </a:ln>
                <a:solidFill>
                  <a:srgbClr val="231F20"/>
                </a:solidFill>
                <a:effectLst/>
                <a:uLnTx/>
                <a:uFillTx/>
                <a:ea typeface="ＭＳ Ｐゴシック" charset="0"/>
              </a:endParaRPr>
            </a:p>
          </p:txBody>
        </p:sp>
        <p:pic>
          <p:nvPicPr>
            <p:cNvPr id="108" name="Graphic 107" descr="Crops with solid fill">
              <a:extLst>
                <a:ext uri="{FF2B5EF4-FFF2-40B4-BE49-F238E27FC236}">
                  <a16:creationId xmlns:a16="http://schemas.microsoft.com/office/drawing/2014/main" id="{8632ADD7-2B12-ACA8-55B8-CB993A414850}"/>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454189" y="800063"/>
              <a:ext cx="252000" cy="252000"/>
            </a:xfrm>
            <a:prstGeom prst="rect">
              <a:avLst/>
            </a:prstGeom>
          </p:spPr>
        </p:pic>
        <p:pic>
          <p:nvPicPr>
            <p:cNvPr id="109" name="Graphic 108" descr="City with solid fill">
              <a:extLst>
                <a:ext uri="{FF2B5EF4-FFF2-40B4-BE49-F238E27FC236}">
                  <a16:creationId xmlns:a16="http://schemas.microsoft.com/office/drawing/2014/main" id="{59430C3A-07A2-B603-DF9E-D49E4D58A099}"/>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10348876" y="530248"/>
              <a:ext cx="252000" cy="252000"/>
            </a:xfrm>
            <a:prstGeom prst="rect">
              <a:avLst/>
            </a:prstGeom>
          </p:spPr>
        </p:pic>
        <p:pic>
          <p:nvPicPr>
            <p:cNvPr id="110" name="Graphic 109" descr="Factory with solid fill">
              <a:extLst>
                <a:ext uri="{FF2B5EF4-FFF2-40B4-BE49-F238E27FC236}">
                  <a16:creationId xmlns:a16="http://schemas.microsoft.com/office/drawing/2014/main" id="{33A1AC28-82C2-D59F-898C-49BF16FDF9FC}"/>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461390" y="498783"/>
              <a:ext cx="252000" cy="252000"/>
            </a:xfrm>
            <a:prstGeom prst="rect">
              <a:avLst/>
            </a:prstGeom>
          </p:spPr>
        </p:pic>
      </p:grpSp>
      <p:grpSp>
        <p:nvGrpSpPr>
          <p:cNvPr id="111" name="Group 110">
            <a:extLst>
              <a:ext uri="{FF2B5EF4-FFF2-40B4-BE49-F238E27FC236}">
                <a16:creationId xmlns:a16="http://schemas.microsoft.com/office/drawing/2014/main" id="{02E22D59-093E-EBA4-FBF1-40B2012695B4}"/>
              </a:ext>
            </a:extLst>
          </p:cNvPr>
          <p:cNvGrpSpPr/>
          <p:nvPr/>
        </p:nvGrpSpPr>
        <p:grpSpPr>
          <a:xfrm>
            <a:off x="9220670" y="3374588"/>
            <a:ext cx="2701009" cy="2104295"/>
            <a:chOff x="3250321" y="3546094"/>
            <a:chExt cx="2701009" cy="2104295"/>
          </a:xfrm>
        </p:grpSpPr>
        <p:sp>
          <p:nvSpPr>
            <p:cNvPr id="112" name="Rectangle 111">
              <a:extLst>
                <a:ext uri="{FF2B5EF4-FFF2-40B4-BE49-F238E27FC236}">
                  <a16:creationId xmlns:a16="http://schemas.microsoft.com/office/drawing/2014/main" id="{EB13049D-3CBF-3E91-BE93-32D35625AF21}"/>
                </a:ext>
              </a:extLst>
            </p:cNvPr>
            <p:cNvSpPr/>
            <p:nvPr/>
          </p:nvSpPr>
          <p:spPr bwMode="auto">
            <a:xfrm>
              <a:off x="3250321" y="3719483"/>
              <a:ext cx="2701009" cy="1908000"/>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a:ln>
                  <a:noFill/>
                </a:ln>
                <a:solidFill>
                  <a:prstClr val="white"/>
                </a:solidFill>
                <a:effectLst/>
                <a:uLnTx/>
                <a:uFillTx/>
                <a:ea typeface="ＭＳ Ｐゴシック" charset="0"/>
                <a:cs typeface="Arial"/>
              </a:endParaRPr>
            </a:p>
          </p:txBody>
        </p:sp>
        <p:sp>
          <p:nvSpPr>
            <p:cNvPr id="113" name="Rectangle 112">
              <a:extLst>
                <a:ext uri="{FF2B5EF4-FFF2-40B4-BE49-F238E27FC236}">
                  <a16:creationId xmlns:a16="http://schemas.microsoft.com/office/drawing/2014/main" id="{2240A7ED-264F-2325-92F3-270F04CB7731}"/>
                </a:ext>
              </a:extLst>
            </p:cNvPr>
            <p:cNvSpPr/>
            <p:nvPr/>
          </p:nvSpPr>
          <p:spPr bwMode="auto">
            <a:xfrm>
              <a:off x="3250321" y="5398389"/>
              <a:ext cx="2701009" cy="252000"/>
            </a:xfrm>
            <a:prstGeom prst="rect">
              <a:avLst/>
            </a:prstGeom>
            <a:solidFill>
              <a:srgbClr val="139AF0">
                <a:lumMod val="40000"/>
                <a:lumOff val="600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021F43"/>
                  </a:solidFill>
                  <a:effectLst/>
                  <a:uLnTx/>
                  <a:uFillTx/>
                  <a:ea typeface="ＭＳ Ｐゴシック" charset="0"/>
                  <a:cs typeface="Arial"/>
                </a:rPr>
                <a:t>2023</a:t>
              </a:r>
            </a:p>
          </p:txBody>
        </p:sp>
        <p:sp>
          <p:nvSpPr>
            <p:cNvPr id="114" name="Rectangle 35">
              <a:extLst>
                <a:ext uri="{FF2B5EF4-FFF2-40B4-BE49-F238E27FC236}">
                  <a16:creationId xmlns:a16="http://schemas.microsoft.com/office/drawing/2014/main" id="{5427D0D6-243C-B65C-70F8-AACCBD6ECBB8}"/>
                </a:ext>
              </a:extLst>
            </p:cNvPr>
            <p:cNvSpPr>
              <a:spLocks noChangeArrowheads="1"/>
            </p:cNvSpPr>
            <p:nvPr/>
          </p:nvSpPr>
          <p:spPr bwMode="auto">
            <a:xfrm>
              <a:off x="3250321" y="4537363"/>
              <a:ext cx="2700000"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36000" bIns="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900" b="1" i="0" u="none" strike="noStrike" kern="0" cap="none" spc="0" normalizeH="0" baseline="0" noProof="0" dirty="0">
                  <a:ln>
                    <a:noFill/>
                  </a:ln>
                  <a:solidFill>
                    <a:srgbClr val="002345"/>
                  </a:solidFill>
                  <a:effectLst/>
                  <a:uLnTx/>
                  <a:uFillTx/>
                  <a:ea typeface="ＭＳ Ｐゴシック" charset="0"/>
                  <a:cs typeface="Arial" charset="0"/>
                </a:rPr>
                <a:t>Green Loan: $50M A loan</a:t>
              </a:r>
              <a:br>
                <a:rPr kumimoji="0" lang="en-GB" sz="900" b="1" i="0" u="none" strike="noStrike" kern="0" cap="none" spc="0" normalizeH="0" baseline="0" noProof="0" dirty="0">
                  <a:ln>
                    <a:noFill/>
                  </a:ln>
                  <a:solidFill>
                    <a:srgbClr val="021F43"/>
                  </a:solidFill>
                  <a:effectLst/>
                  <a:uLnTx/>
                  <a:uFillTx/>
                  <a:ea typeface="ＭＳ Ｐゴシック" charset="0"/>
                  <a:cs typeface="Arial" charset="0"/>
                </a:rPr>
              </a:br>
              <a:endParaRPr kumimoji="0" lang="en-GB" sz="900" b="1" i="0" u="none" strike="noStrike" kern="0" cap="none" spc="0" normalizeH="0" baseline="0" noProof="0" dirty="0">
                <a:ln>
                  <a:noFill/>
                </a:ln>
                <a:solidFill>
                  <a:srgbClr val="021F43"/>
                </a:solidFill>
                <a:effectLst/>
                <a:uLnTx/>
                <a:uFillTx/>
                <a:ea typeface="ＭＳ Ｐゴシック" charset="0"/>
                <a:cs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900" b="0" i="0" u="none" strike="noStrike" kern="0" cap="none" spc="0" normalizeH="0" baseline="0" noProof="0" dirty="0">
                  <a:ln>
                    <a:noFill/>
                  </a:ln>
                  <a:solidFill>
                    <a:srgbClr val="231F20"/>
                  </a:solidFill>
                  <a:effectLst/>
                  <a:uLnTx/>
                  <a:uFillTx/>
                  <a:ea typeface="ＭＳ Ｐゴシック" charset="0"/>
                  <a:cs typeface="Arial" charset="0"/>
                </a:rPr>
                <a:t>Funding of the long-term decarbonization program of one of the leading cement manufacturers in North and West Africa</a:t>
              </a:r>
            </a:p>
          </p:txBody>
        </p:sp>
        <p:sp>
          <p:nvSpPr>
            <p:cNvPr id="115" name="Rectangle 37">
              <a:extLst>
                <a:ext uri="{FF2B5EF4-FFF2-40B4-BE49-F238E27FC236}">
                  <a16:creationId xmlns:a16="http://schemas.microsoft.com/office/drawing/2014/main" id="{498F2000-3510-DBA9-B6C5-2F3A8DDAB2A2}"/>
                </a:ext>
              </a:extLst>
            </p:cNvPr>
            <p:cNvSpPr>
              <a:spLocks noChangeArrowheads="1"/>
            </p:cNvSpPr>
            <p:nvPr/>
          </p:nvSpPr>
          <p:spPr bwMode="auto">
            <a:xfrm>
              <a:off x="3386551" y="4297643"/>
              <a:ext cx="2428548" cy="157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a:ln>
                    <a:noFill/>
                  </a:ln>
                  <a:solidFill>
                    <a:srgbClr val="00ADE4"/>
                  </a:solidFill>
                  <a:effectLst/>
                  <a:uLnTx/>
                  <a:uFillTx/>
                  <a:ea typeface="ＭＳ Ｐゴシック" charset="0"/>
                  <a:cs typeface="Arial" charset="0"/>
                </a:rPr>
                <a:t>CIMAT / CIMAF</a:t>
              </a:r>
            </a:p>
          </p:txBody>
        </p:sp>
        <p:sp>
          <p:nvSpPr>
            <p:cNvPr id="116" name="Rectangle 115">
              <a:extLst>
                <a:ext uri="{FF2B5EF4-FFF2-40B4-BE49-F238E27FC236}">
                  <a16:creationId xmlns:a16="http://schemas.microsoft.com/office/drawing/2014/main" id="{B315118E-161A-F527-CD2E-18172BA7F355}"/>
                </a:ext>
              </a:extLst>
            </p:cNvPr>
            <p:cNvSpPr/>
            <p:nvPr/>
          </p:nvSpPr>
          <p:spPr bwMode="auto">
            <a:xfrm>
              <a:off x="3250321" y="3546094"/>
              <a:ext cx="2701009" cy="252000"/>
            </a:xfrm>
            <a:prstGeom prst="rect">
              <a:avLst/>
            </a:prstGeom>
            <a:solidFill>
              <a:srgbClr val="28405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prstClr val="white"/>
                  </a:solidFill>
                  <a:effectLst/>
                  <a:uLnTx/>
                  <a:uFillTx/>
                  <a:latin typeface="Montserrat" panose="00000500000000000000" pitchFamily="2" charset="0"/>
                  <a:ea typeface="ＭＳ Ｐゴシック" charset="0"/>
                  <a:cs typeface="Arial"/>
                </a:rPr>
                <a:t>Africa: Morocco / West Africa</a:t>
              </a:r>
            </a:p>
          </p:txBody>
        </p:sp>
      </p:grpSp>
      <p:grpSp>
        <p:nvGrpSpPr>
          <p:cNvPr id="119" name="Group 118">
            <a:extLst>
              <a:ext uri="{FF2B5EF4-FFF2-40B4-BE49-F238E27FC236}">
                <a16:creationId xmlns:a16="http://schemas.microsoft.com/office/drawing/2014/main" id="{D0F57059-9AFE-255A-F77E-EF677534FD63}"/>
              </a:ext>
            </a:extLst>
          </p:cNvPr>
          <p:cNvGrpSpPr/>
          <p:nvPr/>
        </p:nvGrpSpPr>
        <p:grpSpPr>
          <a:xfrm>
            <a:off x="3274985" y="1070853"/>
            <a:ext cx="2710507" cy="2104295"/>
            <a:chOff x="9195417" y="1252743"/>
            <a:chExt cx="2710507" cy="2104295"/>
          </a:xfrm>
        </p:grpSpPr>
        <p:sp>
          <p:nvSpPr>
            <p:cNvPr id="120" name="Rectangle 119">
              <a:extLst>
                <a:ext uri="{FF2B5EF4-FFF2-40B4-BE49-F238E27FC236}">
                  <a16:creationId xmlns:a16="http://schemas.microsoft.com/office/drawing/2014/main" id="{DC50E3D8-35BB-7D9B-1BA7-2378EE2E34E1}"/>
                </a:ext>
              </a:extLst>
            </p:cNvPr>
            <p:cNvSpPr/>
            <p:nvPr/>
          </p:nvSpPr>
          <p:spPr bwMode="auto">
            <a:xfrm>
              <a:off x="9195417" y="1426132"/>
              <a:ext cx="2701009" cy="1908000"/>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a:ln>
                  <a:noFill/>
                </a:ln>
                <a:solidFill>
                  <a:prstClr val="white"/>
                </a:solidFill>
                <a:effectLst/>
                <a:uLnTx/>
                <a:uFillTx/>
                <a:ea typeface="ＭＳ Ｐゴシック" charset="0"/>
                <a:cs typeface="Arial"/>
              </a:endParaRPr>
            </a:p>
          </p:txBody>
        </p:sp>
        <p:sp>
          <p:nvSpPr>
            <p:cNvPr id="121" name="Rectangle 120">
              <a:extLst>
                <a:ext uri="{FF2B5EF4-FFF2-40B4-BE49-F238E27FC236}">
                  <a16:creationId xmlns:a16="http://schemas.microsoft.com/office/drawing/2014/main" id="{2422ED11-6364-01EE-945E-EF89A9986D76}"/>
                </a:ext>
              </a:extLst>
            </p:cNvPr>
            <p:cNvSpPr/>
            <p:nvPr/>
          </p:nvSpPr>
          <p:spPr bwMode="auto">
            <a:xfrm>
              <a:off x="9204915" y="3105038"/>
              <a:ext cx="2701009" cy="252000"/>
            </a:xfrm>
            <a:prstGeom prst="rect">
              <a:avLst/>
            </a:prstGeom>
            <a:solidFill>
              <a:srgbClr val="139AF0">
                <a:lumMod val="40000"/>
                <a:lumOff val="600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021F43"/>
                  </a:solidFill>
                  <a:effectLst/>
                  <a:uLnTx/>
                  <a:uFillTx/>
                  <a:ea typeface="ＭＳ Ｐゴシック" charset="0"/>
                  <a:cs typeface="Arial"/>
                </a:rPr>
                <a:t>2023</a:t>
              </a:r>
            </a:p>
          </p:txBody>
        </p:sp>
        <p:sp>
          <p:nvSpPr>
            <p:cNvPr id="122" name="Rectangle 26">
              <a:extLst>
                <a:ext uri="{FF2B5EF4-FFF2-40B4-BE49-F238E27FC236}">
                  <a16:creationId xmlns:a16="http://schemas.microsoft.com/office/drawing/2014/main" id="{0D9FC6E2-0F0A-4B7B-9AF7-EF131AE4E025}"/>
                </a:ext>
              </a:extLst>
            </p:cNvPr>
            <p:cNvSpPr>
              <a:spLocks noChangeArrowheads="1"/>
            </p:cNvSpPr>
            <p:nvPr/>
          </p:nvSpPr>
          <p:spPr bwMode="auto">
            <a:xfrm>
              <a:off x="9341145" y="2013549"/>
              <a:ext cx="2428548" cy="157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err="1">
                  <a:ln>
                    <a:noFill/>
                  </a:ln>
                  <a:solidFill>
                    <a:srgbClr val="00ADE4"/>
                  </a:solidFill>
                  <a:effectLst/>
                  <a:uLnTx/>
                  <a:uFillTx/>
                  <a:latin typeface="Trebuchet MS" charset="0"/>
                  <a:ea typeface="ＭＳ Ｐゴシック" charset="0"/>
                  <a:cs typeface="Arial" charset="0"/>
                </a:rPr>
                <a:t>Sococim</a:t>
              </a:r>
              <a:r>
                <a:rPr kumimoji="0" lang="en-GB" sz="1000" b="1" i="0" u="none" strike="noStrike" kern="0" cap="none" spc="0" normalizeH="0" baseline="0" noProof="0">
                  <a:ln>
                    <a:noFill/>
                  </a:ln>
                  <a:solidFill>
                    <a:srgbClr val="00ADE4"/>
                  </a:solidFill>
                  <a:effectLst/>
                  <a:uLnTx/>
                  <a:uFillTx/>
                  <a:latin typeface="Trebuchet MS" charset="0"/>
                  <a:ea typeface="ＭＳ Ｐゴシック" charset="0"/>
                  <a:cs typeface="Arial" charset="0"/>
                </a:rPr>
                <a:t> Low Carbon Cement (V</a:t>
              </a:r>
              <a:r>
                <a:rPr kumimoji="0" lang="en-GB" sz="1000" b="1" i="0" u="none" strike="noStrike" kern="0" cap="none" spc="0" normalizeH="0" baseline="0" noProof="0" err="1">
                  <a:ln>
                    <a:noFill/>
                  </a:ln>
                  <a:solidFill>
                    <a:srgbClr val="00ADE4"/>
                  </a:solidFill>
                  <a:effectLst/>
                  <a:uLnTx/>
                  <a:uFillTx/>
                  <a:latin typeface="Trebuchet MS" charset="0"/>
                  <a:ea typeface="ＭＳ Ｐゴシック" charset="0"/>
                  <a:cs typeface="Arial" charset="0"/>
                </a:rPr>
                <a:t>icat</a:t>
              </a:r>
              <a:r>
                <a:rPr kumimoji="0" lang="en-GB" sz="1000" b="1" i="0" u="none" strike="noStrike" kern="0" cap="none" spc="0" normalizeH="0" baseline="0" noProof="0">
                  <a:ln>
                    <a:noFill/>
                  </a:ln>
                  <a:solidFill>
                    <a:srgbClr val="00ADE4"/>
                  </a:solidFill>
                  <a:effectLst/>
                  <a:uLnTx/>
                  <a:uFillTx/>
                  <a:latin typeface="Trebuchet MS" charset="0"/>
                  <a:ea typeface="ＭＳ Ｐゴシック" charset="0"/>
                  <a:cs typeface="Arial" charset="0"/>
                </a:rPr>
                <a:t>) </a:t>
              </a:r>
              <a:endParaRPr kumimoji="0" lang="en-GB" sz="1000" b="1" i="0" u="none" strike="noStrike" kern="0" cap="none" spc="0" normalizeH="0" baseline="0" noProof="0">
                <a:ln>
                  <a:noFill/>
                </a:ln>
                <a:solidFill>
                  <a:srgbClr val="00ADE4"/>
                </a:solidFill>
                <a:effectLst/>
                <a:uLnTx/>
                <a:uFillTx/>
                <a:ea typeface="ＭＳ Ｐゴシック" charset="0"/>
                <a:cs typeface="Arial" charset="0"/>
              </a:endParaRPr>
            </a:p>
          </p:txBody>
        </p:sp>
        <p:sp>
          <p:nvSpPr>
            <p:cNvPr id="123" name="Rectangle 28">
              <a:extLst>
                <a:ext uri="{FF2B5EF4-FFF2-40B4-BE49-F238E27FC236}">
                  <a16:creationId xmlns:a16="http://schemas.microsoft.com/office/drawing/2014/main" id="{DB3D5EAB-34ED-EEF5-549C-68A109A6F7E1}"/>
                </a:ext>
              </a:extLst>
            </p:cNvPr>
            <p:cNvSpPr>
              <a:spLocks noChangeArrowheads="1"/>
            </p:cNvSpPr>
            <p:nvPr/>
          </p:nvSpPr>
          <p:spPr bwMode="auto">
            <a:xfrm>
              <a:off x="9195417" y="2244012"/>
              <a:ext cx="2700000"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36000" bIns="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900" b="1" i="0" u="none" strike="noStrike" kern="0" cap="none" spc="0" normalizeH="0" baseline="0" noProof="0">
                  <a:ln>
                    <a:noFill/>
                  </a:ln>
                  <a:solidFill>
                    <a:srgbClr val="002345"/>
                  </a:solidFill>
                  <a:effectLst/>
                  <a:uLnTx/>
                  <a:uFillTx/>
                  <a:ea typeface="ＭＳ Ｐゴシック" charset="0"/>
                  <a:cs typeface="Arial" charset="0"/>
                </a:rPr>
                <a:t>Green Loan Package: EUR120M A Loan, EUR120M B Loan</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900" b="0" i="0" u="none" strike="noStrike" kern="0" cap="none" spc="0" normalizeH="0" baseline="0" noProof="0">
                  <a:ln>
                    <a:noFill/>
                  </a:ln>
                  <a:solidFill>
                    <a:srgbClr val="231F20"/>
                  </a:solidFill>
                  <a:effectLst/>
                  <a:uLnTx/>
                  <a:uFillTx/>
                  <a:ea typeface="ＭＳ Ｐゴシック" charset="0"/>
                  <a:cs typeface="Arial" charset="0"/>
                </a:rPr>
                <a:t>For the replacement of part of current clinker lines with a new fuel-efficient one, using up to 70% of alternative fuels and boosting energy efficiency</a:t>
              </a:r>
            </a:p>
          </p:txBody>
        </p:sp>
        <p:sp>
          <p:nvSpPr>
            <p:cNvPr id="124" name="Rectangle 123">
              <a:extLst>
                <a:ext uri="{FF2B5EF4-FFF2-40B4-BE49-F238E27FC236}">
                  <a16:creationId xmlns:a16="http://schemas.microsoft.com/office/drawing/2014/main" id="{23E58FB7-CD9A-F12F-3E7E-9B6DB78C1E44}"/>
                </a:ext>
              </a:extLst>
            </p:cNvPr>
            <p:cNvSpPr/>
            <p:nvPr/>
          </p:nvSpPr>
          <p:spPr bwMode="auto">
            <a:xfrm>
              <a:off x="9204915" y="1252743"/>
              <a:ext cx="2701009" cy="252000"/>
            </a:xfrm>
            <a:prstGeom prst="rect">
              <a:avLst/>
            </a:prstGeom>
            <a:solidFill>
              <a:srgbClr val="021F43">
                <a:lumMod val="90000"/>
                <a:lumOff val="1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prstClr val="white"/>
                  </a:solidFill>
                  <a:effectLst/>
                  <a:uLnTx/>
                  <a:uFillTx/>
                  <a:latin typeface="Montserrat" panose="00000500000000000000" pitchFamily="2" charset="0"/>
                  <a:ea typeface="ＭＳ Ｐゴシック" charset="0"/>
                  <a:cs typeface="Arial"/>
                </a:rPr>
                <a:t>Africa : Senegal</a:t>
              </a:r>
            </a:p>
          </p:txBody>
        </p:sp>
        <p:pic>
          <p:nvPicPr>
            <p:cNvPr id="125" name="Picture 2" descr="Sococim / Sénégal">
              <a:extLst>
                <a:ext uri="{FF2B5EF4-FFF2-40B4-BE49-F238E27FC236}">
                  <a16:creationId xmlns:a16="http://schemas.microsoft.com/office/drawing/2014/main" id="{C5BD0FE2-A627-3462-E24C-C0BBA2D2844F}"/>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0288631" y="1601399"/>
              <a:ext cx="533575" cy="354827"/>
            </a:xfrm>
            <a:prstGeom prst="rect">
              <a:avLst/>
            </a:prstGeom>
            <a:noFill/>
            <a:extLst>
              <a:ext uri="{909E8E84-426E-40DD-AFC4-6F175D3DCCD1}">
                <a14:hiddenFill xmlns:a14="http://schemas.microsoft.com/office/drawing/2010/main">
                  <a:solidFill>
                    <a:srgbClr val="FFFFFF"/>
                  </a:solidFill>
                </a14:hiddenFill>
              </a:ext>
            </a:extLst>
          </p:spPr>
        </p:pic>
        <p:pic>
          <p:nvPicPr>
            <p:cNvPr id="126" name="Graphic 125" descr="Factory with solid fill">
              <a:extLst>
                <a:ext uri="{FF2B5EF4-FFF2-40B4-BE49-F238E27FC236}">
                  <a16:creationId xmlns:a16="http://schemas.microsoft.com/office/drawing/2014/main" id="{9073032E-8B6C-70EE-AA17-C91AF8083337}"/>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236530" y="1256919"/>
              <a:ext cx="252000" cy="252000"/>
            </a:xfrm>
            <a:prstGeom prst="rect">
              <a:avLst/>
            </a:prstGeom>
          </p:spPr>
        </p:pic>
      </p:grpSp>
      <p:grpSp>
        <p:nvGrpSpPr>
          <p:cNvPr id="127" name="Group 126">
            <a:extLst>
              <a:ext uri="{FF2B5EF4-FFF2-40B4-BE49-F238E27FC236}">
                <a16:creationId xmlns:a16="http://schemas.microsoft.com/office/drawing/2014/main" id="{177D08FF-5D05-AB0B-54F9-73EC09DAE626}"/>
              </a:ext>
            </a:extLst>
          </p:cNvPr>
          <p:cNvGrpSpPr/>
          <p:nvPr/>
        </p:nvGrpSpPr>
        <p:grpSpPr>
          <a:xfrm>
            <a:off x="6252575" y="1067266"/>
            <a:ext cx="2701009" cy="2106689"/>
            <a:chOff x="273024" y="1250349"/>
            <a:chExt cx="2701009" cy="2106689"/>
          </a:xfrm>
        </p:grpSpPr>
        <p:sp>
          <p:nvSpPr>
            <p:cNvPr id="1024" name="Rectangle 1023">
              <a:extLst>
                <a:ext uri="{FF2B5EF4-FFF2-40B4-BE49-F238E27FC236}">
                  <a16:creationId xmlns:a16="http://schemas.microsoft.com/office/drawing/2014/main" id="{75FDAA2D-D34F-84F4-DA10-FC6DEFBEB8A4}"/>
                </a:ext>
              </a:extLst>
            </p:cNvPr>
            <p:cNvSpPr/>
            <p:nvPr/>
          </p:nvSpPr>
          <p:spPr bwMode="auto">
            <a:xfrm>
              <a:off x="273024" y="1426132"/>
              <a:ext cx="2701009" cy="1908000"/>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a:ln>
                  <a:noFill/>
                </a:ln>
                <a:solidFill>
                  <a:prstClr val="white"/>
                </a:solidFill>
                <a:effectLst/>
                <a:uLnTx/>
                <a:uFillTx/>
                <a:ea typeface="ＭＳ Ｐゴシック" charset="0"/>
                <a:cs typeface="Arial"/>
              </a:endParaRPr>
            </a:p>
          </p:txBody>
        </p:sp>
        <p:sp>
          <p:nvSpPr>
            <p:cNvPr id="1025" name="Rectangle 1024">
              <a:extLst>
                <a:ext uri="{FF2B5EF4-FFF2-40B4-BE49-F238E27FC236}">
                  <a16:creationId xmlns:a16="http://schemas.microsoft.com/office/drawing/2014/main" id="{3AAA636E-E8BB-3DAA-6364-D2F7BE0F0572}"/>
                </a:ext>
              </a:extLst>
            </p:cNvPr>
            <p:cNvSpPr/>
            <p:nvPr/>
          </p:nvSpPr>
          <p:spPr bwMode="auto">
            <a:xfrm>
              <a:off x="273024" y="3105038"/>
              <a:ext cx="2701009" cy="252000"/>
            </a:xfrm>
            <a:prstGeom prst="rect">
              <a:avLst/>
            </a:prstGeom>
            <a:solidFill>
              <a:srgbClr val="139AF0">
                <a:lumMod val="40000"/>
                <a:lumOff val="600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021F43"/>
                  </a:solidFill>
                  <a:effectLst/>
                  <a:uLnTx/>
                  <a:uFillTx/>
                  <a:ea typeface="ＭＳ Ｐゴシック" charset="0"/>
                  <a:cs typeface="Arial"/>
                </a:rPr>
                <a:t>2022</a:t>
              </a:r>
            </a:p>
          </p:txBody>
        </p:sp>
        <p:sp>
          <p:nvSpPr>
            <p:cNvPr id="1027" name="Rectangle 26">
              <a:extLst>
                <a:ext uri="{FF2B5EF4-FFF2-40B4-BE49-F238E27FC236}">
                  <a16:creationId xmlns:a16="http://schemas.microsoft.com/office/drawing/2014/main" id="{99A9368B-DAA0-C54A-FB99-C13D2F9028FB}"/>
                </a:ext>
              </a:extLst>
            </p:cNvPr>
            <p:cNvSpPr>
              <a:spLocks noChangeArrowheads="1"/>
            </p:cNvSpPr>
            <p:nvPr/>
          </p:nvSpPr>
          <p:spPr bwMode="auto">
            <a:xfrm>
              <a:off x="409254" y="2013549"/>
              <a:ext cx="2428548" cy="157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a:ln>
                    <a:noFill/>
                  </a:ln>
                  <a:solidFill>
                    <a:srgbClr val="00ADE4"/>
                  </a:solidFill>
                  <a:effectLst/>
                  <a:uLnTx/>
                  <a:uFillTx/>
                  <a:ea typeface="ＭＳ Ｐゴシック" charset="0"/>
                  <a:cs typeface="Arial" charset="0"/>
                </a:rPr>
                <a:t>Redefine Properties</a:t>
              </a:r>
            </a:p>
          </p:txBody>
        </p:sp>
        <p:sp>
          <p:nvSpPr>
            <p:cNvPr id="1028" name="Rectangle 28">
              <a:extLst>
                <a:ext uri="{FF2B5EF4-FFF2-40B4-BE49-F238E27FC236}">
                  <a16:creationId xmlns:a16="http://schemas.microsoft.com/office/drawing/2014/main" id="{F05F839B-52D0-BE38-6332-6250142CAF90}"/>
                </a:ext>
              </a:extLst>
            </p:cNvPr>
            <p:cNvSpPr>
              <a:spLocks noChangeArrowheads="1"/>
            </p:cNvSpPr>
            <p:nvPr/>
          </p:nvSpPr>
          <p:spPr bwMode="auto">
            <a:xfrm>
              <a:off x="273024" y="2244012"/>
              <a:ext cx="270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36000" bIns="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a:ln>
                    <a:noFill/>
                  </a:ln>
                  <a:solidFill>
                    <a:srgbClr val="002345"/>
                  </a:solidFill>
                  <a:effectLst/>
                  <a:uLnTx/>
                  <a:uFillTx/>
                  <a:ea typeface="ＭＳ Ｐゴシック" charset="0"/>
                  <a:cs typeface="Arial" charset="0"/>
                </a:rPr>
                <a:t>Green Bond: $44M </a:t>
              </a:r>
            </a:p>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900" b="0" i="0" u="none" strike="noStrike" kern="0" cap="none" spc="0" normalizeH="0" baseline="0" noProof="0">
                <a:ln>
                  <a:noFill/>
                </a:ln>
                <a:solidFill>
                  <a:srgbClr val="231F20"/>
                </a:solidFill>
                <a:effectLst/>
                <a:uLnTx/>
                <a:uFillTx/>
                <a:ea typeface="ＭＳ Ｐゴシック" charset="0"/>
                <a:cs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lang="en-US" sz="900" kern="0">
                  <a:solidFill>
                    <a:srgbClr val="231F20"/>
                  </a:solidFill>
                  <a:ea typeface="ＭＳ Ｐゴシック" charset="0"/>
                  <a:cs typeface="Arial" charset="0"/>
                </a:rPr>
                <a:t>The first green bond of a leading property development and management company to support long-term decarbonization of their building portfolio, including through green building certification</a:t>
              </a:r>
              <a:endParaRPr kumimoji="0" lang="en-GB" sz="900" b="0" i="0" u="none" strike="noStrike" kern="0" cap="none" spc="0" normalizeH="0" baseline="0" noProof="0">
                <a:ln>
                  <a:noFill/>
                </a:ln>
                <a:solidFill>
                  <a:srgbClr val="231F20"/>
                </a:solidFill>
                <a:effectLst/>
                <a:uLnTx/>
                <a:uFillTx/>
                <a:ea typeface="ＭＳ Ｐゴシック" charset="0"/>
                <a:cs typeface="Arial" charset="0"/>
              </a:endParaRPr>
            </a:p>
          </p:txBody>
        </p:sp>
        <p:sp>
          <p:nvSpPr>
            <p:cNvPr id="1030" name="Rectangle 1029">
              <a:extLst>
                <a:ext uri="{FF2B5EF4-FFF2-40B4-BE49-F238E27FC236}">
                  <a16:creationId xmlns:a16="http://schemas.microsoft.com/office/drawing/2014/main" id="{0178E715-7BEA-87B3-60F9-44738FF11A48}"/>
                </a:ext>
              </a:extLst>
            </p:cNvPr>
            <p:cNvSpPr/>
            <p:nvPr/>
          </p:nvSpPr>
          <p:spPr bwMode="auto">
            <a:xfrm>
              <a:off x="273024" y="1250349"/>
              <a:ext cx="2701009" cy="252000"/>
            </a:xfrm>
            <a:prstGeom prst="rect">
              <a:avLst/>
            </a:prstGeom>
            <a:solidFill>
              <a:srgbClr val="28405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prstClr val="white"/>
                  </a:solidFill>
                  <a:effectLst/>
                  <a:uLnTx/>
                  <a:uFillTx/>
                  <a:latin typeface="Montserrat" panose="00000500000000000000" pitchFamily="2" charset="0"/>
                  <a:ea typeface="ＭＳ Ｐゴシック" charset="0"/>
                  <a:cs typeface="Arial"/>
                </a:rPr>
                <a:t>Africa: South Africa</a:t>
              </a:r>
            </a:p>
          </p:txBody>
        </p:sp>
      </p:grpSp>
      <p:pic>
        <p:nvPicPr>
          <p:cNvPr id="1042" name="Picture 4" descr="Ascott Receives GSTC-Recognised Standard Status and Marks Milestone  Recognition With Launch of Sustainability Framework">
            <a:extLst>
              <a:ext uri="{FF2B5EF4-FFF2-40B4-BE49-F238E27FC236}">
                <a16:creationId xmlns:a16="http://schemas.microsoft.com/office/drawing/2014/main" id="{F2CB4E6C-446D-E72E-8667-544D5B8A4216}"/>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4356607" y="3657496"/>
            <a:ext cx="536756" cy="419879"/>
          </a:xfrm>
          <a:prstGeom prst="rect">
            <a:avLst/>
          </a:prstGeom>
          <a:noFill/>
          <a:extLst>
            <a:ext uri="{909E8E84-426E-40DD-AFC4-6F175D3DCCD1}">
              <a14:hiddenFill xmlns:a14="http://schemas.microsoft.com/office/drawing/2010/main">
                <a:solidFill>
                  <a:srgbClr val="FFFFFF"/>
                </a:solidFill>
              </a14:hiddenFill>
            </a:ext>
          </a:extLst>
        </p:spPr>
      </p:pic>
      <p:grpSp>
        <p:nvGrpSpPr>
          <p:cNvPr id="1043" name="Group 1042">
            <a:extLst>
              <a:ext uri="{FF2B5EF4-FFF2-40B4-BE49-F238E27FC236}">
                <a16:creationId xmlns:a16="http://schemas.microsoft.com/office/drawing/2014/main" id="{B596601B-B950-BCF9-2252-4DF618CF7BDD}"/>
              </a:ext>
            </a:extLst>
          </p:cNvPr>
          <p:cNvGrpSpPr/>
          <p:nvPr/>
        </p:nvGrpSpPr>
        <p:grpSpPr>
          <a:xfrm>
            <a:off x="306893" y="3374588"/>
            <a:ext cx="2709499" cy="2104295"/>
            <a:chOff x="269570" y="3509983"/>
            <a:chExt cx="2709499" cy="2104295"/>
          </a:xfrm>
        </p:grpSpPr>
        <p:grpSp>
          <p:nvGrpSpPr>
            <p:cNvPr id="1044" name="Group 1043">
              <a:extLst>
                <a:ext uri="{FF2B5EF4-FFF2-40B4-BE49-F238E27FC236}">
                  <a16:creationId xmlns:a16="http://schemas.microsoft.com/office/drawing/2014/main" id="{5A8E23E1-3118-5E1F-85B5-3D6894BF83DA}"/>
                </a:ext>
              </a:extLst>
            </p:cNvPr>
            <p:cNvGrpSpPr/>
            <p:nvPr/>
          </p:nvGrpSpPr>
          <p:grpSpPr>
            <a:xfrm>
              <a:off x="269570" y="3509983"/>
              <a:ext cx="2709499" cy="2104295"/>
              <a:chOff x="6209629" y="3546094"/>
              <a:chExt cx="2709499" cy="2104295"/>
            </a:xfrm>
          </p:grpSpPr>
          <p:sp>
            <p:nvSpPr>
              <p:cNvPr id="1046" name="Rectangle 1045">
                <a:extLst>
                  <a:ext uri="{FF2B5EF4-FFF2-40B4-BE49-F238E27FC236}">
                    <a16:creationId xmlns:a16="http://schemas.microsoft.com/office/drawing/2014/main" id="{D32DE93D-EE0F-AE52-2197-BD4AA1A8411B}"/>
                  </a:ext>
                </a:extLst>
              </p:cNvPr>
              <p:cNvSpPr/>
              <p:nvPr/>
            </p:nvSpPr>
            <p:spPr bwMode="auto">
              <a:xfrm>
                <a:off x="6209629" y="3719483"/>
                <a:ext cx="2701009" cy="1908000"/>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a:ln>
                    <a:noFill/>
                  </a:ln>
                  <a:solidFill>
                    <a:prstClr val="white"/>
                  </a:solidFill>
                  <a:effectLst/>
                  <a:uLnTx/>
                  <a:uFillTx/>
                  <a:ea typeface="ＭＳ Ｐゴシック" charset="0"/>
                  <a:cs typeface="Arial"/>
                </a:endParaRPr>
              </a:p>
            </p:txBody>
          </p:sp>
          <p:sp>
            <p:nvSpPr>
              <p:cNvPr id="1047" name="Rectangle 1046">
                <a:extLst>
                  <a:ext uri="{FF2B5EF4-FFF2-40B4-BE49-F238E27FC236}">
                    <a16:creationId xmlns:a16="http://schemas.microsoft.com/office/drawing/2014/main" id="{96E26290-CDFE-84CC-4B85-F5311049CB14}"/>
                  </a:ext>
                </a:extLst>
              </p:cNvPr>
              <p:cNvSpPr/>
              <p:nvPr/>
            </p:nvSpPr>
            <p:spPr bwMode="auto">
              <a:xfrm>
                <a:off x="6209629" y="5398389"/>
                <a:ext cx="2701009" cy="252000"/>
              </a:xfrm>
              <a:prstGeom prst="rect">
                <a:avLst/>
              </a:prstGeom>
              <a:solidFill>
                <a:srgbClr val="139AF0">
                  <a:lumMod val="40000"/>
                  <a:lumOff val="600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021F43"/>
                    </a:solidFill>
                    <a:effectLst/>
                    <a:uLnTx/>
                    <a:uFillTx/>
                    <a:ea typeface="ＭＳ Ｐゴシック" charset="0"/>
                    <a:cs typeface="Arial"/>
                  </a:rPr>
                  <a:t>2022</a:t>
                </a:r>
              </a:p>
            </p:txBody>
          </p:sp>
          <p:sp>
            <p:nvSpPr>
              <p:cNvPr id="1048" name="Rectangle 26">
                <a:extLst>
                  <a:ext uri="{FF2B5EF4-FFF2-40B4-BE49-F238E27FC236}">
                    <a16:creationId xmlns:a16="http://schemas.microsoft.com/office/drawing/2014/main" id="{B21704BF-8A9F-06F4-6D2C-98FA1EAACA19}"/>
                  </a:ext>
                </a:extLst>
              </p:cNvPr>
              <p:cNvSpPr>
                <a:spLocks noChangeArrowheads="1"/>
              </p:cNvSpPr>
              <p:nvPr/>
            </p:nvSpPr>
            <p:spPr bwMode="auto">
              <a:xfrm>
                <a:off x="6345858" y="4298216"/>
                <a:ext cx="2428548" cy="157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err="1">
                    <a:ln>
                      <a:noFill/>
                    </a:ln>
                    <a:solidFill>
                      <a:srgbClr val="00ADE4"/>
                    </a:solidFill>
                    <a:effectLst/>
                    <a:uLnTx/>
                    <a:uFillTx/>
                    <a:ea typeface="ＭＳ Ｐゴシック" charset="0"/>
                    <a:cs typeface="Arial" charset="0"/>
                  </a:rPr>
                  <a:t>Suzano</a:t>
                </a:r>
                <a:endParaRPr kumimoji="0" lang="en-GB" sz="1000" b="1" i="0" u="none" strike="noStrike" kern="0" cap="none" spc="0" normalizeH="0" baseline="0" noProof="0">
                  <a:ln>
                    <a:noFill/>
                  </a:ln>
                  <a:solidFill>
                    <a:srgbClr val="00ADE4"/>
                  </a:solidFill>
                  <a:effectLst/>
                  <a:uLnTx/>
                  <a:uFillTx/>
                  <a:ea typeface="ＭＳ Ｐゴシック" charset="0"/>
                  <a:cs typeface="Arial" charset="0"/>
                </a:endParaRPr>
              </a:p>
            </p:txBody>
          </p:sp>
          <p:sp>
            <p:nvSpPr>
              <p:cNvPr id="1049" name="Rectangle 28">
                <a:extLst>
                  <a:ext uri="{FF2B5EF4-FFF2-40B4-BE49-F238E27FC236}">
                    <a16:creationId xmlns:a16="http://schemas.microsoft.com/office/drawing/2014/main" id="{3C5EF550-C527-6B8F-3FEB-C28626DAC928}"/>
                  </a:ext>
                </a:extLst>
              </p:cNvPr>
              <p:cNvSpPr>
                <a:spLocks noChangeArrowheads="1"/>
              </p:cNvSpPr>
              <p:nvPr/>
            </p:nvSpPr>
            <p:spPr bwMode="auto">
              <a:xfrm>
                <a:off x="6219128" y="4537363"/>
                <a:ext cx="270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36000" bIns="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900" b="1" i="0" u="none" strike="noStrike" kern="0" cap="none" spc="0" normalizeH="0" baseline="0" noProof="0">
                    <a:ln>
                      <a:noFill/>
                    </a:ln>
                    <a:solidFill>
                      <a:srgbClr val="002345"/>
                    </a:solidFill>
                    <a:effectLst/>
                    <a:uLnTx/>
                    <a:uFillTx/>
                    <a:ea typeface="ＭＳ Ｐゴシック" charset="0"/>
                    <a:cs typeface="Arial" charset="0"/>
                  </a:rPr>
                  <a:t>Sustainability-Linked loan: total of $1.25B incl. $250M A loan, $350M B loan</a:t>
                </a:r>
                <a:endParaRPr kumimoji="0" lang="en-GB" sz="900" b="1" i="0" u="none" strike="noStrike" kern="0" cap="none" spc="0" normalizeH="0" baseline="30000" noProof="0">
                  <a:ln>
                    <a:noFill/>
                  </a:ln>
                  <a:solidFill>
                    <a:srgbClr val="002345"/>
                  </a:solidFill>
                  <a:effectLst/>
                  <a:uLnTx/>
                  <a:uFillTx/>
                  <a:ea typeface="ＭＳ Ｐゴシック" charset="0"/>
                  <a:cs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900" b="1" i="0" u="none" strike="noStrike" kern="0" cap="none" spc="0" normalizeH="0" baseline="0" noProof="0">
                  <a:ln>
                    <a:noFill/>
                  </a:ln>
                  <a:solidFill>
                    <a:srgbClr val="021F43"/>
                  </a:solidFill>
                  <a:effectLst/>
                  <a:uLnTx/>
                  <a:uFillTx/>
                  <a:ea typeface="ＭＳ Ｐゴシック" charset="0"/>
                  <a:cs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900" b="0" i="0" u="none" strike="noStrike" kern="0" cap="none" spc="0" normalizeH="0" baseline="0" noProof="0">
                    <a:ln>
                      <a:noFill/>
                    </a:ln>
                    <a:solidFill>
                      <a:srgbClr val="231F20"/>
                    </a:solidFill>
                    <a:effectLst/>
                    <a:uLnTx/>
                    <a:uFillTx/>
                    <a:ea typeface="ＭＳ Ｐゴシック" charset="0"/>
                    <a:cs typeface="Arial" charset="0"/>
                  </a:rPr>
                  <a:t>C</a:t>
                </a:r>
                <a:r>
                  <a:rPr kumimoji="0" lang="en-US" sz="900" b="0" i="0" u="none" strike="noStrike" kern="0" cap="none" spc="0" normalizeH="0" baseline="0" noProof="0" err="1">
                    <a:ln>
                      <a:noFill/>
                    </a:ln>
                    <a:solidFill>
                      <a:srgbClr val="231F20"/>
                    </a:solidFill>
                    <a:effectLst/>
                    <a:uLnTx/>
                    <a:uFillTx/>
                    <a:ea typeface="ＭＳ Ｐゴシック" charset="0"/>
                    <a:cs typeface="Arial" charset="0"/>
                  </a:rPr>
                  <a:t>onstruction</a:t>
                </a:r>
                <a:r>
                  <a:rPr kumimoji="0" lang="en-US" sz="900" b="0" i="0" u="none" strike="noStrike" kern="0" cap="none" spc="0" normalizeH="0" baseline="0" noProof="0">
                    <a:ln>
                      <a:noFill/>
                    </a:ln>
                    <a:solidFill>
                      <a:srgbClr val="231F20"/>
                    </a:solidFill>
                    <a:effectLst/>
                    <a:uLnTx/>
                    <a:uFillTx/>
                    <a:ea typeface="ＭＳ Ｐゴシック" charset="0"/>
                    <a:cs typeface="Arial" charset="0"/>
                  </a:rPr>
                  <a:t> of a greenfield pulp mill and development of eucalyptus plantations in </a:t>
                </a:r>
                <a:r>
                  <a:rPr kumimoji="0" lang="en-US" sz="900" b="0" i="0" u="none" strike="noStrike" kern="0" cap="none" spc="0" normalizeH="0" baseline="0" noProof="0" err="1">
                    <a:ln>
                      <a:noFill/>
                    </a:ln>
                    <a:solidFill>
                      <a:srgbClr val="231F20"/>
                    </a:solidFill>
                    <a:effectLst/>
                    <a:uLnTx/>
                    <a:uFillTx/>
                    <a:ea typeface="ＭＳ Ｐゴシック" charset="0"/>
                    <a:cs typeface="Arial" charset="0"/>
                  </a:rPr>
                  <a:t>Ribas</a:t>
                </a:r>
                <a:r>
                  <a:rPr kumimoji="0" lang="en-US" sz="900" b="0" i="0" u="none" strike="noStrike" kern="0" cap="none" spc="0" normalizeH="0" baseline="0" noProof="0">
                    <a:ln>
                      <a:noFill/>
                    </a:ln>
                    <a:solidFill>
                      <a:srgbClr val="231F20"/>
                    </a:solidFill>
                    <a:effectLst/>
                    <a:uLnTx/>
                    <a:uFillTx/>
                    <a:ea typeface="ＭＳ Ｐゴシック" charset="0"/>
                    <a:cs typeface="Arial" charset="0"/>
                  </a:rPr>
                  <a:t> do Rio Pardo, state of Mato Grosso do Sul. </a:t>
                </a:r>
                <a:endParaRPr kumimoji="0" lang="en-GB" sz="900" b="0" i="0" u="none" strike="noStrike" kern="0" cap="none" spc="0" normalizeH="0" baseline="0" noProof="0">
                  <a:ln>
                    <a:noFill/>
                  </a:ln>
                  <a:solidFill>
                    <a:srgbClr val="231F20"/>
                  </a:solidFill>
                  <a:effectLst/>
                  <a:uLnTx/>
                  <a:uFillTx/>
                  <a:ea typeface="ＭＳ Ｐゴシック" charset="0"/>
                  <a:cs typeface="Arial" charset="0"/>
                </a:endParaRPr>
              </a:p>
            </p:txBody>
          </p:sp>
          <p:sp>
            <p:nvSpPr>
              <p:cNvPr id="1050" name="Rectangle 1049">
                <a:extLst>
                  <a:ext uri="{FF2B5EF4-FFF2-40B4-BE49-F238E27FC236}">
                    <a16:creationId xmlns:a16="http://schemas.microsoft.com/office/drawing/2014/main" id="{E52F979C-670D-DFBC-E734-0D131C2F93D8}"/>
                  </a:ext>
                </a:extLst>
              </p:cNvPr>
              <p:cNvSpPr/>
              <p:nvPr/>
            </p:nvSpPr>
            <p:spPr bwMode="auto">
              <a:xfrm>
                <a:off x="6209629" y="3546094"/>
                <a:ext cx="2701009" cy="252000"/>
              </a:xfrm>
              <a:prstGeom prst="rect">
                <a:avLst/>
              </a:prstGeom>
              <a:solidFill>
                <a:srgbClr val="0C74B7"/>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prstClr val="white"/>
                    </a:solidFill>
                    <a:effectLst/>
                    <a:uLnTx/>
                    <a:uFillTx/>
                    <a:latin typeface="Montserrat" panose="00000500000000000000" pitchFamily="2" charset="0"/>
                    <a:ea typeface="ＭＳ Ｐゴシック" charset="0"/>
                    <a:cs typeface="Arial"/>
                  </a:rPr>
                  <a:t>LAC: Brazil</a:t>
                </a:r>
              </a:p>
            </p:txBody>
          </p:sp>
        </p:grpSp>
        <p:pic>
          <p:nvPicPr>
            <p:cNvPr id="1045" name="Picture 6" descr="Suzano breaks ground on its Innovability Hub development in China |  Business Wire">
              <a:extLst>
                <a:ext uri="{FF2B5EF4-FFF2-40B4-BE49-F238E27FC236}">
                  <a16:creationId xmlns:a16="http://schemas.microsoft.com/office/drawing/2014/main" id="{1A92DAB7-6F81-1F7F-CC24-1B1CCDC5B81D}"/>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1162370" y="3813218"/>
              <a:ext cx="847405" cy="423703"/>
            </a:xfrm>
            <a:prstGeom prst="rect">
              <a:avLst/>
            </a:prstGeom>
            <a:noFill/>
            <a:extLst>
              <a:ext uri="{909E8E84-426E-40DD-AFC4-6F175D3DCCD1}">
                <a14:hiddenFill xmlns:a14="http://schemas.microsoft.com/office/drawing/2010/main">
                  <a:solidFill>
                    <a:srgbClr val="FFFFFF"/>
                  </a:solidFill>
                </a14:hiddenFill>
              </a:ext>
            </a:extLst>
          </p:spPr>
        </p:pic>
      </p:grpSp>
      <p:pic>
        <p:nvPicPr>
          <p:cNvPr id="1051" name="Graphic 1050" descr="Crops with solid fill">
            <a:extLst>
              <a:ext uri="{FF2B5EF4-FFF2-40B4-BE49-F238E27FC236}">
                <a16:creationId xmlns:a16="http://schemas.microsoft.com/office/drawing/2014/main" id="{621CA38F-5A21-223E-B1F2-A238383BF30F}"/>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316426" y="3368308"/>
            <a:ext cx="252000" cy="252000"/>
          </a:xfrm>
          <a:prstGeom prst="rect">
            <a:avLst/>
          </a:prstGeom>
        </p:spPr>
      </p:pic>
      <p:pic>
        <p:nvPicPr>
          <p:cNvPr id="1026" name="Picture 2" descr="logo light">
            <a:extLst>
              <a:ext uri="{FF2B5EF4-FFF2-40B4-BE49-F238E27FC236}">
                <a16:creationId xmlns:a16="http://schemas.microsoft.com/office/drawing/2014/main" id="{694F012A-5218-8C1D-A810-CD27F23E74E3}"/>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055164" y="3696576"/>
            <a:ext cx="1082538" cy="362065"/>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96059721-DFA4-1EEF-285A-E9EFCC4FD8E5}"/>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271970" y="1061941"/>
            <a:ext cx="252000" cy="252000"/>
          </a:xfrm>
          <a:prstGeom prst="rect">
            <a:avLst/>
          </a:prstGeom>
        </p:spPr>
      </p:pic>
      <p:pic>
        <p:nvPicPr>
          <p:cNvPr id="4" name="Picture 4">
            <a:extLst>
              <a:ext uri="{FF2B5EF4-FFF2-40B4-BE49-F238E27FC236}">
                <a16:creationId xmlns:a16="http://schemas.microsoft.com/office/drawing/2014/main" id="{94E83780-9CFD-24B6-5D82-4BAE8CE1EFC8}"/>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53501" r="8178"/>
          <a:stretch/>
        </p:blipFill>
        <p:spPr bwMode="auto">
          <a:xfrm>
            <a:off x="7061416" y="1385681"/>
            <a:ext cx="1101655" cy="35689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80C4823-F205-DAC7-F60B-7EA3FC802FA3}"/>
              </a:ext>
            </a:extLst>
          </p:cNvPr>
          <p:cNvPicPr>
            <a:picLocks noChangeAspect="1"/>
          </p:cNvPicPr>
          <p:nvPr/>
        </p:nvPicPr>
        <p:blipFill>
          <a:blip r:embed="rId20"/>
          <a:stretch>
            <a:fillRect/>
          </a:stretch>
        </p:blipFill>
        <p:spPr>
          <a:xfrm>
            <a:off x="9874710" y="3678055"/>
            <a:ext cx="695960" cy="365476"/>
          </a:xfrm>
          <a:prstGeom prst="rect">
            <a:avLst/>
          </a:prstGeom>
        </p:spPr>
      </p:pic>
      <p:pic>
        <p:nvPicPr>
          <p:cNvPr id="8" name="Picture 7">
            <a:extLst>
              <a:ext uri="{FF2B5EF4-FFF2-40B4-BE49-F238E27FC236}">
                <a16:creationId xmlns:a16="http://schemas.microsoft.com/office/drawing/2014/main" id="{8650B72B-1EB5-30FA-97FE-FA6CAF651413}"/>
              </a:ext>
            </a:extLst>
          </p:cNvPr>
          <p:cNvPicPr>
            <a:picLocks noChangeAspect="1"/>
          </p:cNvPicPr>
          <p:nvPr/>
        </p:nvPicPr>
        <p:blipFill>
          <a:blip r:embed="rId21"/>
          <a:stretch>
            <a:fillRect/>
          </a:stretch>
        </p:blipFill>
        <p:spPr>
          <a:xfrm>
            <a:off x="10697720" y="3747070"/>
            <a:ext cx="634079" cy="285208"/>
          </a:xfrm>
          <a:prstGeom prst="rect">
            <a:avLst/>
          </a:prstGeom>
        </p:spPr>
      </p:pic>
      <p:grpSp>
        <p:nvGrpSpPr>
          <p:cNvPr id="6" name="Group 5">
            <a:extLst>
              <a:ext uri="{FF2B5EF4-FFF2-40B4-BE49-F238E27FC236}">
                <a16:creationId xmlns:a16="http://schemas.microsoft.com/office/drawing/2014/main" id="{735225A3-3C8D-DC9F-1752-9D5F1A9C5270}"/>
              </a:ext>
            </a:extLst>
          </p:cNvPr>
          <p:cNvGrpSpPr/>
          <p:nvPr/>
        </p:nvGrpSpPr>
        <p:grpSpPr>
          <a:xfrm>
            <a:off x="9220668" y="1067266"/>
            <a:ext cx="2701011" cy="2106689"/>
            <a:chOff x="3250319" y="1250349"/>
            <a:chExt cx="2701011" cy="2106689"/>
          </a:xfrm>
        </p:grpSpPr>
        <p:sp>
          <p:nvSpPr>
            <p:cNvPr id="9" name="Rectangle 8">
              <a:extLst>
                <a:ext uri="{FF2B5EF4-FFF2-40B4-BE49-F238E27FC236}">
                  <a16:creationId xmlns:a16="http://schemas.microsoft.com/office/drawing/2014/main" id="{B8541C6D-F430-83F6-7826-D7E02CDD671F}"/>
                </a:ext>
              </a:extLst>
            </p:cNvPr>
            <p:cNvSpPr/>
            <p:nvPr/>
          </p:nvSpPr>
          <p:spPr bwMode="auto">
            <a:xfrm>
              <a:off x="3250321" y="1426132"/>
              <a:ext cx="2701009" cy="1908000"/>
            </a:xfrm>
            <a:prstGeom prst="rect">
              <a:avLst/>
            </a:prstGeom>
            <a:solidFill>
              <a:sysClr val="window" lastClr="FFFFFF">
                <a:lumMod val="95000"/>
              </a:sys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a:ln>
                  <a:noFill/>
                </a:ln>
                <a:solidFill>
                  <a:prstClr val="white"/>
                </a:solidFill>
                <a:effectLst/>
                <a:uLnTx/>
                <a:uFillTx/>
                <a:ea typeface="ＭＳ Ｐゴシック" charset="0"/>
                <a:cs typeface="Arial"/>
              </a:endParaRPr>
            </a:p>
          </p:txBody>
        </p:sp>
        <p:sp>
          <p:nvSpPr>
            <p:cNvPr id="10" name="Rectangle 9">
              <a:extLst>
                <a:ext uri="{FF2B5EF4-FFF2-40B4-BE49-F238E27FC236}">
                  <a16:creationId xmlns:a16="http://schemas.microsoft.com/office/drawing/2014/main" id="{1B348117-5C88-C93E-D705-41EC0EE28376}"/>
                </a:ext>
              </a:extLst>
            </p:cNvPr>
            <p:cNvSpPr/>
            <p:nvPr/>
          </p:nvSpPr>
          <p:spPr bwMode="auto">
            <a:xfrm>
              <a:off x="3250319" y="1252743"/>
              <a:ext cx="2701009" cy="252000"/>
            </a:xfrm>
            <a:prstGeom prst="rect">
              <a:avLst/>
            </a:prstGeom>
            <a:solidFill>
              <a:srgbClr val="139AF0">
                <a:lumMod val="75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a:ln>
                    <a:noFill/>
                  </a:ln>
                  <a:solidFill>
                    <a:prstClr val="white"/>
                  </a:solidFill>
                  <a:effectLst/>
                  <a:uLnTx/>
                  <a:uFillTx/>
                  <a:latin typeface="Montserrat" panose="00000500000000000000" pitchFamily="2" charset="0"/>
                  <a:ea typeface="ＭＳ Ｐゴシック" charset="0"/>
                  <a:cs typeface="Arial"/>
                </a:rPr>
                <a:t>LAC: Brazil</a:t>
              </a:r>
            </a:p>
          </p:txBody>
        </p:sp>
        <p:sp>
          <p:nvSpPr>
            <p:cNvPr id="11" name="Rectangle 26">
              <a:extLst>
                <a:ext uri="{FF2B5EF4-FFF2-40B4-BE49-F238E27FC236}">
                  <a16:creationId xmlns:a16="http://schemas.microsoft.com/office/drawing/2014/main" id="{BB9231BA-B023-CC94-9A01-A9955CAA1BEA}"/>
                </a:ext>
              </a:extLst>
            </p:cNvPr>
            <p:cNvSpPr>
              <a:spLocks noChangeArrowheads="1"/>
            </p:cNvSpPr>
            <p:nvPr/>
          </p:nvSpPr>
          <p:spPr bwMode="auto">
            <a:xfrm>
              <a:off x="3386549" y="2013603"/>
              <a:ext cx="2428548" cy="157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dirty="0" err="1">
                  <a:ln>
                    <a:noFill/>
                  </a:ln>
                  <a:solidFill>
                    <a:srgbClr val="00ADE4"/>
                  </a:solidFill>
                  <a:effectLst/>
                  <a:uLnTx/>
                  <a:uFillTx/>
                  <a:ea typeface="ＭＳ Ｐゴシック" charset="0"/>
                  <a:cs typeface="Arial" charset="0"/>
                </a:rPr>
                <a:t>Votorantim</a:t>
              </a:r>
              <a:r>
                <a:rPr kumimoji="0" lang="en-GB" sz="1000" b="1" i="0" u="none" strike="noStrike" kern="0" cap="none" spc="0" normalizeH="0" baseline="0" noProof="0" dirty="0">
                  <a:ln>
                    <a:noFill/>
                  </a:ln>
                  <a:solidFill>
                    <a:srgbClr val="00ADE4"/>
                  </a:solidFill>
                  <a:effectLst/>
                  <a:uLnTx/>
                  <a:uFillTx/>
                  <a:ea typeface="ＭＳ Ｐゴシック" charset="0"/>
                  <a:cs typeface="Arial" charset="0"/>
                </a:rPr>
                <a:t> </a:t>
              </a:r>
              <a:r>
                <a:rPr kumimoji="0" lang="en-GB" sz="1000" b="1" i="0" u="none" strike="noStrike" kern="0" cap="none" spc="0" normalizeH="0" baseline="0" noProof="0" dirty="0" err="1">
                  <a:ln>
                    <a:noFill/>
                  </a:ln>
                  <a:solidFill>
                    <a:srgbClr val="00ADE4"/>
                  </a:solidFill>
                  <a:effectLst/>
                  <a:uLnTx/>
                  <a:uFillTx/>
                  <a:ea typeface="ＭＳ Ｐゴシック" charset="0"/>
                  <a:cs typeface="Arial" charset="0"/>
                </a:rPr>
                <a:t>Cimentos</a:t>
              </a:r>
              <a:endParaRPr kumimoji="0" lang="en-GB" sz="1000" b="1" i="0" u="none" strike="noStrike" kern="0" cap="none" spc="0" normalizeH="0" baseline="0" noProof="0" dirty="0">
                <a:ln>
                  <a:noFill/>
                </a:ln>
                <a:solidFill>
                  <a:srgbClr val="00ADE4"/>
                </a:solidFill>
                <a:effectLst/>
                <a:uLnTx/>
                <a:uFillTx/>
                <a:ea typeface="ＭＳ Ｐゴシック" charset="0"/>
                <a:cs typeface="Arial" charset="0"/>
              </a:endParaRPr>
            </a:p>
          </p:txBody>
        </p:sp>
        <p:sp>
          <p:nvSpPr>
            <p:cNvPr id="12" name="Rectangle 28">
              <a:extLst>
                <a:ext uri="{FF2B5EF4-FFF2-40B4-BE49-F238E27FC236}">
                  <a16:creationId xmlns:a16="http://schemas.microsoft.com/office/drawing/2014/main" id="{90EC5D0B-6473-AA05-1CCF-1CA18C12B4DF}"/>
                </a:ext>
              </a:extLst>
            </p:cNvPr>
            <p:cNvSpPr>
              <a:spLocks noChangeArrowheads="1"/>
            </p:cNvSpPr>
            <p:nvPr/>
          </p:nvSpPr>
          <p:spPr bwMode="auto">
            <a:xfrm>
              <a:off x="3250321" y="2255518"/>
              <a:ext cx="270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36000" bIns="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a:ln>
                    <a:noFill/>
                  </a:ln>
                  <a:solidFill>
                    <a:srgbClr val="002345"/>
                  </a:solidFill>
                  <a:effectLst/>
                  <a:uLnTx/>
                  <a:uFillTx/>
                  <a:ea typeface="ＭＳ Ｐゴシック" charset="0"/>
                  <a:cs typeface="Arial" charset="0"/>
                </a:rPr>
                <a:t>Sustainability-linked loan: $150M </a:t>
              </a:r>
            </a:p>
            <a:p>
              <a:pPr marL="0" marR="0" lvl="0" indent="0" algn="ctr" defTabSz="914400" eaLnBrk="0" fontAlgn="base" latinLnBrk="0" hangingPunct="0">
                <a:lnSpc>
                  <a:spcPct val="100000"/>
                </a:lnSpc>
                <a:spcBef>
                  <a:spcPct val="0"/>
                </a:spcBef>
                <a:spcAft>
                  <a:spcPct val="0"/>
                </a:spcAft>
                <a:buClrTx/>
                <a:buSzTx/>
                <a:buFontTx/>
                <a:buNone/>
                <a:tabLst/>
                <a:defRPr/>
              </a:pPr>
              <a:endParaRPr lang="en-US" sz="900" b="1" kern="0" dirty="0">
                <a:solidFill>
                  <a:srgbClr val="002345"/>
                </a:solidFill>
                <a:ea typeface="ＭＳ Ｐゴシック" charset="0"/>
                <a:cs typeface="Arial"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a:ln>
                    <a:noFill/>
                  </a:ln>
                  <a:solidFill>
                    <a:srgbClr val="002345"/>
                  </a:solidFill>
                  <a:effectLst/>
                  <a:uLnTx/>
                  <a:uFillTx/>
                  <a:ea typeface="ＭＳ Ｐゴシック" charset="0"/>
                  <a:cs typeface="Arial" charset="0"/>
                </a:rPr>
                <a:t>Support to the company’s decarbonization roadmap and investment plan implementation, including co-processing and efficiency upgrades</a:t>
              </a:r>
              <a:endParaRPr kumimoji="0" lang="en-US" sz="900" b="0" i="0" u="none" strike="noStrike" kern="0" cap="none" spc="0" normalizeH="0" baseline="0" noProof="0" dirty="0">
                <a:ln>
                  <a:noFill/>
                </a:ln>
                <a:solidFill>
                  <a:srgbClr val="231F20"/>
                </a:solidFill>
                <a:effectLst/>
                <a:uLnTx/>
                <a:uFillTx/>
                <a:ea typeface="ＭＳ Ｐゴシック" charset="0"/>
                <a:cs typeface="Arial" charset="0"/>
              </a:endParaRPr>
            </a:p>
          </p:txBody>
        </p:sp>
        <p:sp>
          <p:nvSpPr>
            <p:cNvPr id="13" name="Rectangle 12">
              <a:extLst>
                <a:ext uri="{FF2B5EF4-FFF2-40B4-BE49-F238E27FC236}">
                  <a16:creationId xmlns:a16="http://schemas.microsoft.com/office/drawing/2014/main" id="{0F7B242D-2B1C-7B38-41A2-AC866B7CBC65}"/>
                </a:ext>
              </a:extLst>
            </p:cNvPr>
            <p:cNvSpPr/>
            <p:nvPr/>
          </p:nvSpPr>
          <p:spPr bwMode="auto">
            <a:xfrm>
              <a:off x="3250321" y="3105038"/>
              <a:ext cx="2701009" cy="252000"/>
            </a:xfrm>
            <a:prstGeom prst="rect">
              <a:avLst/>
            </a:prstGeom>
            <a:solidFill>
              <a:srgbClr val="139AF0">
                <a:lumMod val="40000"/>
                <a:lumOff val="600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21F43"/>
                  </a:solidFill>
                  <a:effectLst/>
                  <a:uLnTx/>
                  <a:uFillTx/>
                  <a:ea typeface="ＭＳ Ｐゴシック" charset="0"/>
                  <a:cs typeface="Arial"/>
                </a:rPr>
                <a:t>2023</a:t>
              </a:r>
            </a:p>
          </p:txBody>
        </p:sp>
        <p:pic>
          <p:nvPicPr>
            <p:cNvPr id="14" name="Graphic 13" descr="Crops with solid fill">
              <a:extLst>
                <a:ext uri="{FF2B5EF4-FFF2-40B4-BE49-F238E27FC236}">
                  <a16:creationId xmlns:a16="http://schemas.microsoft.com/office/drawing/2014/main" id="{28EBA7DF-C3C8-4F07-3DAD-49F47BD74EA3}"/>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3269785" y="1250349"/>
              <a:ext cx="252000" cy="252000"/>
            </a:xfrm>
            <a:prstGeom prst="rect">
              <a:avLst/>
            </a:prstGeom>
          </p:spPr>
        </p:pic>
      </p:grpSp>
      <p:pic>
        <p:nvPicPr>
          <p:cNvPr id="15" name="Picture 14">
            <a:extLst>
              <a:ext uri="{FF2B5EF4-FFF2-40B4-BE49-F238E27FC236}">
                <a16:creationId xmlns:a16="http://schemas.microsoft.com/office/drawing/2014/main" id="{A6360AC9-F788-E203-FBFC-A802B070A08D}"/>
              </a:ext>
            </a:extLst>
          </p:cNvPr>
          <p:cNvPicPr>
            <a:picLocks noChangeAspect="1"/>
          </p:cNvPicPr>
          <p:nvPr/>
        </p:nvPicPr>
        <p:blipFill>
          <a:blip r:embed="rId22"/>
          <a:stretch>
            <a:fillRect/>
          </a:stretch>
        </p:blipFill>
        <p:spPr>
          <a:xfrm>
            <a:off x="10078181" y="1467905"/>
            <a:ext cx="984978" cy="317966"/>
          </a:xfrm>
          <a:prstGeom prst="rect">
            <a:avLst/>
          </a:prstGeom>
        </p:spPr>
      </p:pic>
    </p:spTree>
    <p:extLst>
      <p:ext uri="{BB962C8B-B14F-4D97-AF65-F5344CB8AC3E}">
        <p14:creationId xmlns:p14="http://schemas.microsoft.com/office/powerpoint/2010/main" val="178753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5FE7BD35-1063-476C-9FAD-4A98EFCBD150}"/>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FD782E16-99D3-D743-B442-BEC2B47D5716}" type="slidenum">
              <a:rPr kumimoji="0" lang="en-US" sz="1100" b="0" i="0" u="none" strike="noStrike" kern="1200" cap="none" spc="0" normalizeH="0" baseline="0" noProof="0" smtClean="0">
                <a:ln>
                  <a:noFill/>
                </a:ln>
                <a:solidFill>
                  <a:srgbClr val="7F7F7F"/>
                </a:solidFill>
                <a:effectLst/>
                <a:uLnTx/>
                <a:uFillTx/>
                <a:latin typeface="Calibri Light" panose="020F0302020204030204" pitchFamily="34" charset="0"/>
                <a:ea typeface="+mn-ea"/>
                <a:cs typeface="Calibri Light" panose="020F030202020403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22</a:t>
            </a:fld>
            <a:endParaRPr kumimoji="0" lang="en-US" sz="1100" b="0" i="0" u="none" strike="noStrike" kern="1200" cap="none" spc="0" normalizeH="0" baseline="0" noProof="0">
              <a:ln>
                <a:noFill/>
              </a:ln>
              <a:solidFill>
                <a:srgbClr val="7F7F7F"/>
              </a:solidFill>
              <a:effectLst/>
              <a:uLnTx/>
              <a:uFillTx/>
              <a:latin typeface="Calibri Light" panose="020F0302020204030204" pitchFamily="34" charset="0"/>
              <a:ea typeface="+mn-ea"/>
              <a:cs typeface="Calibri Light" panose="020F0302020204030204" pitchFamily="34" charset="0"/>
            </a:endParaRPr>
          </a:p>
        </p:txBody>
      </p:sp>
      <p:sp>
        <p:nvSpPr>
          <p:cNvPr id="9" name="object 2">
            <a:extLst>
              <a:ext uri="{FF2B5EF4-FFF2-40B4-BE49-F238E27FC236}">
                <a16:creationId xmlns:a16="http://schemas.microsoft.com/office/drawing/2014/main" id="{6C6F35BA-0C0A-425C-AF14-66FE291CECF9}"/>
              </a:ext>
            </a:extLst>
          </p:cNvPr>
          <p:cNvSpPr/>
          <p:nvPr/>
        </p:nvSpPr>
        <p:spPr>
          <a:xfrm>
            <a:off x="-10160" y="3024423"/>
            <a:ext cx="12202160" cy="2528078"/>
          </a:xfrm>
          <a:custGeom>
            <a:avLst/>
            <a:gdLst/>
            <a:ahLst/>
            <a:cxnLst/>
            <a:rect l="l" t="t" r="r" b="b"/>
            <a:pathLst>
              <a:path w="4076700" h="1290955">
                <a:moveTo>
                  <a:pt x="0" y="1290827"/>
                </a:moveTo>
                <a:lnTo>
                  <a:pt x="4076700" y="1290827"/>
                </a:lnTo>
                <a:lnTo>
                  <a:pt x="4076700" y="0"/>
                </a:lnTo>
                <a:lnTo>
                  <a:pt x="0" y="0"/>
                </a:lnTo>
                <a:lnTo>
                  <a:pt x="0" y="1290827"/>
                </a:lnTo>
                <a:close/>
              </a:path>
            </a:pathLst>
          </a:custGeom>
          <a:solidFill>
            <a:srgbClr val="084D79"/>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1"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endParaRPr>
          </a:p>
        </p:txBody>
      </p:sp>
      <p:sp>
        <p:nvSpPr>
          <p:cNvPr id="18" name="object 61">
            <a:extLst>
              <a:ext uri="{FF2B5EF4-FFF2-40B4-BE49-F238E27FC236}">
                <a16:creationId xmlns:a16="http://schemas.microsoft.com/office/drawing/2014/main" id="{C994F279-ED20-499B-B52C-77AFFDEFFCD6}"/>
              </a:ext>
            </a:extLst>
          </p:cNvPr>
          <p:cNvSpPr txBox="1"/>
          <p:nvPr/>
        </p:nvSpPr>
        <p:spPr>
          <a:xfrm>
            <a:off x="2167865" y="3429000"/>
            <a:ext cx="3938280" cy="1275349"/>
          </a:xfrm>
          <a:prstGeom prst="rect">
            <a:avLst/>
          </a:prstGeom>
        </p:spPr>
        <p:txBody>
          <a:bodyPr vert="horz" wrap="square" lIns="0" tIns="13335" rIns="0" bIns="0" rtlCol="0" anchor="t">
            <a:spAutoFit/>
          </a:bodyPr>
          <a:lstStyle/>
          <a:p>
            <a:pPr marL="313690" marR="302895" lvl="0" indent="-3175" algn="l" defTabSz="914400" rtl="0" eaLnBrk="1" fontAlgn="auto" latinLnBrk="0" hangingPunct="1">
              <a:spcBef>
                <a:spcPts val="5"/>
              </a:spcBef>
              <a:spcAft>
                <a:spcPts val="0"/>
              </a:spcAft>
              <a:buClrTx/>
              <a:buSzTx/>
              <a:buFontTx/>
              <a:buNone/>
              <a:tabLst/>
              <a:defRPr/>
            </a:pPr>
            <a:r>
              <a:rPr lang="en-US" b="1" dirty="0">
                <a:solidFill>
                  <a:prstClr val="white"/>
                </a:solidFill>
                <a:latin typeface="Arial" panose="020B0604020202020204" pitchFamily="34" charset="0"/>
                <a:cs typeface="Arial" panose="020B0604020202020204" pitchFamily="34" charset="0"/>
              </a:rPr>
              <a:t>Christoph Kausch</a:t>
            </a: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313690" marR="302895" lvl="0" indent="-3175" algn="l" defTabSz="914400" rtl="0" eaLnBrk="1" fontAlgn="auto" latinLnBrk="0" hangingPunct="1">
              <a:spcBef>
                <a:spcPts val="5"/>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Southern Africa Hub Co-Lead, </a:t>
            </a:r>
            <a:endParaRPr lang="en-US" sz="1600" dirty="0">
              <a:solidFill>
                <a:prstClr val="white"/>
              </a:solidFill>
              <a:latin typeface="Arial" panose="020B0604020202020204" pitchFamily="34" charset="0"/>
              <a:cs typeface="Arial" panose="020B0604020202020204" pitchFamily="34" charset="0"/>
            </a:endParaRPr>
          </a:p>
          <a:p>
            <a:pPr marL="313690" marR="302895" lvl="0" indent="-3175" algn="l" defTabSz="914400" rtl="0" eaLnBrk="1" fontAlgn="auto" latinLnBrk="0" hangingPunct="1">
              <a:spcBef>
                <a:spcPts val="5"/>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Manufacturing &amp; Services</a:t>
            </a:r>
            <a:r>
              <a:rPr lang="en-US" sz="1600" dirty="0">
                <a:solidFill>
                  <a:prstClr val="white"/>
                </a:solidFill>
                <a:latin typeface="Arial" panose="020B0604020202020204" pitchFamily="34" charset="0"/>
                <a:cs typeface="Arial" panose="020B0604020202020204" pitchFamily="34" charset="0"/>
              </a:rPr>
              <a:t> </a:t>
            </a:r>
          </a:p>
          <a:p>
            <a:pPr marL="313690" marR="302895" lvl="0" indent="-3175" algn="l" defTabSz="914400" rtl="0" eaLnBrk="1" fontAlgn="auto" latinLnBrk="0" hangingPunct="1">
              <a:spcBef>
                <a:spcPts val="5"/>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ckausch@ifc.org</a:t>
            </a:r>
          </a:p>
          <a:p>
            <a:pPr marL="313690" marR="302895" lvl="0" indent="-3175" algn="l" defTabSz="914400" rtl="0" eaLnBrk="1" fontAlgn="auto" latinLnBrk="0" hangingPunct="1">
              <a:spcBef>
                <a:spcPts val="5"/>
              </a:spcBef>
              <a:spcAft>
                <a:spcPts val="0"/>
              </a:spcAft>
              <a:buClrTx/>
              <a:buSzTx/>
              <a:buFontTx/>
              <a:buNone/>
              <a:tabLst/>
              <a:defRPr/>
            </a:pPr>
            <a:r>
              <a:rPr lang="en-US" sz="1600" dirty="0">
                <a:solidFill>
                  <a:prstClr val="white"/>
                </a:solidFill>
                <a:latin typeface="Arial" panose="020B0604020202020204" pitchFamily="34" charset="0"/>
                <a:cs typeface="Arial" panose="020B0604020202020204" pitchFamily="34" charset="0"/>
              </a:rPr>
              <a:t>+1 (202) 956-9875</a:t>
            </a: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5" name="object 61">
            <a:extLst>
              <a:ext uri="{FF2B5EF4-FFF2-40B4-BE49-F238E27FC236}">
                <a16:creationId xmlns:a16="http://schemas.microsoft.com/office/drawing/2014/main" id="{F4444EF9-B563-478D-85AA-37B83DD40C6C}"/>
              </a:ext>
            </a:extLst>
          </p:cNvPr>
          <p:cNvSpPr txBox="1"/>
          <p:nvPr/>
        </p:nvSpPr>
        <p:spPr>
          <a:xfrm>
            <a:off x="5843763" y="3429000"/>
            <a:ext cx="4289282" cy="1275349"/>
          </a:xfrm>
          <a:prstGeom prst="rect">
            <a:avLst/>
          </a:prstGeom>
        </p:spPr>
        <p:txBody>
          <a:bodyPr vert="horz" wrap="square" lIns="0" tIns="13335" rIns="0" bIns="0" rtlCol="0" anchor="t">
            <a:spAutoFit/>
          </a:bodyPr>
          <a:lstStyle/>
          <a:p>
            <a:pPr marL="313690" marR="302895" lvl="0" indent="-3175" algn="l" defTabSz="914400" rtl="0" eaLnBrk="1" fontAlgn="auto" latinLnBrk="0" hangingPunct="1">
              <a:spcBef>
                <a:spcPts val="5"/>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Kemal Aksoy</a:t>
            </a:r>
          </a:p>
          <a:p>
            <a:pPr marL="313690" marR="302895" lvl="0" indent="-3175" algn="l" defTabSz="914400" rtl="0" eaLnBrk="1" fontAlgn="auto" latinLnBrk="0" hangingPunct="1">
              <a:spcBef>
                <a:spcPts val="5"/>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Senior Investment Officer</a:t>
            </a:r>
            <a:endParaRPr lang="en-US" sz="1600" dirty="0">
              <a:solidFill>
                <a:prstClr val="white"/>
              </a:solidFill>
              <a:latin typeface="Arial" panose="020B0604020202020204" pitchFamily="34" charset="0"/>
              <a:cs typeface="Arial" panose="020B0604020202020204" pitchFamily="34" charset="0"/>
            </a:endParaRPr>
          </a:p>
          <a:p>
            <a:pPr marL="313690" marR="302895" lvl="0" indent="-3175" algn="l" defTabSz="914400" rtl="0" eaLnBrk="1" fontAlgn="auto" latinLnBrk="0" hangingPunct="1">
              <a:spcBef>
                <a:spcPts val="5"/>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Manufacturing, Agribusiness &amp; Services</a:t>
            </a:r>
          </a:p>
          <a:p>
            <a:pPr marL="313690" marR="302895" lvl="0" indent="-3175" algn="l" defTabSz="914400" rtl="0" eaLnBrk="1" fontAlgn="auto" latinLnBrk="0" hangingPunct="1">
              <a:spcBef>
                <a:spcPts val="5"/>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kaksoy@ifc.org</a:t>
            </a:r>
          </a:p>
          <a:p>
            <a:pPr marL="313690" marR="302895" lvl="0" indent="-3175" algn="l" defTabSz="914400" rtl="0" eaLnBrk="1" fontAlgn="auto" latinLnBrk="0" hangingPunct="1">
              <a:spcBef>
                <a:spcPts val="5"/>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+27 (</a:t>
            </a:r>
            <a:r>
              <a:rPr lang="en-US" sz="1600" dirty="0">
                <a:solidFill>
                  <a:prstClr val="white"/>
                </a:solidFill>
                <a:latin typeface="Arial" panose="020B0604020202020204" pitchFamily="34" charset="0"/>
                <a:cs typeface="Arial" panose="020B0604020202020204" pitchFamily="34" charset="0"/>
              </a:rPr>
              <a:t>83</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a:t>
            </a:r>
            <a:r>
              <a:rPr lang="en-US" sz="1600" dirty="0">
                <a:solidFill>
                  <a:prstClr val="white"/>
                </a:solidFill>
                <a:latin typeface="Arial" panose="020B0604020202020204" pitchFamily="34" charset="0"/>
                <a:cs typeface="Arial" panose="020B0604020202020204" pitchFamily="34" charset="0"/>
              </a:rPr>
              <a:t>781</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-5432</a:t>
            </a:r>
          </a:p>
        </p:txBody>
      </p:sp>
      <p:sp>
        <p:nvSpPr>
          <p:cNvPr id="12" name="object 3">
            <a:extLst>
              <a:ext uri="{FF2B5EF4-FFF2-40B4-BE49-F238E27FC236}">
                <a16:creationId xmlns:a16="http://schemas.microsoft.com/office/drawing/2014/main" id="{E0B3B1EF-2D2F-4E68-8EBE-5F5DDA306B95}"/>
              </a:ext>
            </a:extLst>
          </p:cNvPr>
          <p:cNvSpPr txBox="1">
            <a:spLocks/>
          </p:cNvSpPr>
          <p:nvPr/>
        </p:nvSpPr>
        <p:spPr>
          <a:xfrm>
            <a:off x="373791" y="73891"/>
            <a:ext cx="11097773" cy="352019"/>
          </a:xfrm>
          <a:prstGeom prst="rect">
            <a:avLst/>
          </a:prstGeom>
        </p:spPr>
        <p:txBody>
          <a:bodyPr vert="horz" wrap="square" lIns="0" tIns="13335" rIns="0" bIns="0" rtlCol="0">
            <a:spAutoFit/>
          </a:bodyPr>
          <a:lstStyle>
            <a:lvl1pPr>
              <a:defRPr sz="2000" b="0" i="0">
                <a:solidFill>
                  <a:srgbClr val="03336D"/>
                </a:solidFill>
                <a:latin typeface="Calibri"/>
                <a:ea typeface="+mj-ea"/>
                <a:cs typeface="Calibri"/>
              </a:defRPr>
            </a:lvl1pPr>
          </a:lstStyle>
          <a:p>
            <a:pPr lvl="0"/>
            <a:r>
              <a:rPr lang="en-IN" sz="2200" b="1" dirty="0">
                <a:latin typeface="Arial" panose="020B0604020202020204" pitchFamily="34" charset="0"/>
                <a:cs typeface="Arial" panose="020B0604020202020204" pitchFamily="34" charset="0"/>
              </a:rPr>
              <a:t>CONTACT</a:t>
            </a:r>
            <a:endParaRPr lang="en-US" sz="2200" b="1" i="1" dirty="0">
              <a:solidFill>
                <a:srgbClr val="002F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98651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IO_SKIP_CDCHECK" val="True"/>
</p:tagLst>
</file>

<file path=ppt/tags/tag2.xml><?xml version="1.0" encoding="utf-8"?>
<p:tagLst xmlns:a="http://schemas.openxmlformats.org/drawingml/2006/main" xmlns:r="http://schemas.openxmlformats.org/officeDocument/2006/relationships" xmlns:p="http://schemas.openxmlformats.org/presentationml/2006/main">
  <p:tag name="MIO_SKIP_CDCHECK" val="True"/>
</p:tagLst>
</file>

<file path=ppt/tags/tag3.xml><?xml version="1.0" encoding="utf-8"?>
<p:tagLst xmlns:a="http://schemas.openxmlformats.org/drawingml/2006/main" xmlns:r="http://schemas.openxmlformats.org/officeDocument/2006/relationships" xmlns:p="http://schemas.openxmlformats.org/presentationml/2006/main">
  <p:tag name="MIO_SKIP_CDCHECK" val="True"/>
</p:tagLst>
</file>

<file path=ppt/tags/tag4.xml><?xml version="1.0" encoding="utf-8"?>
<p:tagLst xmlns:a="http://schemas.openxmlformats.org/drawingml/2006/main" xmlns:r="http://schemas.openxmlformats.org/officeDocument/2006/relationships" xmlns:p="http://schemas.openxmlformats.org/presentationml/2006/main">
  <p:tag name="MIO_SKIP_CDCHECK" val="True"/>
</p:tagLst>
</file>

<file path=ppt/tags/tag5.xml><?xml version="1.0" encoding="utf-8"?>
<p:tagLst xmlns:a="http://schemas.openxmlformats.org/drawingml/2006/main" xmlns:r="http://schemas.openxmlformats.org/officeDocument/2006/relationships" xmlns:p="http://schemas.openxmlformats.org/presentationml/2006/main">
  <p:tag name="MIO_SKIP_CDCHECK" val="True"/>
</p:tagLst>
</file>

<file path=ppt/theme/theme1.xml><?xml version="1.0" encoding="utf-8"?>
<a:theme xmlns:a="http://schemas.openxmlformats.org/drawingml/2006/main" name="Office Theme">
  <a:themeElements>
    <a:clrScheme name="IFC 2023">
      <a:dk1>
        <a:srgbClr val="021F43"/>
      </a:dk1>
      <a:lt1>
        <a:sysClr val="window" lastClr="FFFFFF"/>
      </a:lt1>
      <a:dk2>
        <a:srgbClr val="00ADEE"/>
      </a:dk2>
      <a:lt2>
        <a:srgbClr val="FFC736"/>
      </a:lt2>
      <a:accent1>
        <a:srgbClr val="0551AE"/>
      </a:accent1>
      <a:accent2>
        <a:srgbClr val="107E8A"/>
      </a:accent2>
      <a:accent3>
        <a:srgbClr val="482657"/>
      </a:accent3>
      <a:accent4>
        <a:srgbClr val="A90025"/>
      </a:accent4>
      <a:accent5>
        <a:srgbClr val="789D4A"/>
      </a:accent5>
      <a:accent6>
        <a:srgbClr val="E87722"/>
      </a:accent6>
      <a:hlink>
        <a:srgbClr val="00ADEE"/>
      </a:hlink>
      <a:folHlink>
        <a:srgbClr val="D4E7F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FC Fixed Logo">
  <a:themeElements>
    <a:clrScheme name="IFC">
      <a:dk1>
        <a:srgbClr val="021F43"/>
      </a:dk1>
      <a:lt1>
        <a:sysClr val="window" lastClr="FFFFFF"/>
      </a:lt1>
      <a:dk2>
        <a:srgbClr val="000000"/>
      </a:dk2>
      <a:lt2>
        <a:srgbClr val="139AF0"/>
      </a:lt2>
      <a:accent1>
        <a:srgbClr val="0B5A37"/>
      </a:accent1>
      <a:accent2>
        <a:srgbClr val="890089"/>
      </a:accent2>
      <a:accent3>
        <a:srgbClr val="C8BB7E"/>
      </a:accent3>
      <a:accent4>
        <a:srgbClr val="A90025"/>
      </a:accent4>
      <a:accent5>
        <a:srgbClr val="FC5307"/>
      </a:accent5>
      <a:accent6>
        <a:srgbClr val="420088"/>
      </a:accent6>
      <a:hlink>
        <a:srgbClr val="C8BB7E"/>
      </a:hlink>
      <a:folHlink>
        <a:srgbClr val="C58006"/>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enutzerdefiniert 53">
    <a:dk1>
      <a:sysClr val="windowText" lastClr="000000"/>
    </a:dk1>
    <a:lt1>
      <a:sysClr val="window" lastClr="FFFFFF"/>
    </a:lt1>
    <a:dk2>
      <a:srgbClr val="002345"/>
    </a:dk2>
    <a:lt2>
      <a:srgbClr val="FFFFFF"/>
    </a:lt2>
    <a:accent1>
      <a:srgbClr val="002345"/>
    </a:accent1>
    <a:accent2>
      <a:srgbClr val="00ADE4"/>
    </a:accent2>
    <a:accent3>
      <a:srgbClr val="FF6600"/>
    </a:accent3>
    <a:accent4>
      <a:srgbClr val="31859C"/>
    </a:accent4>
    <a:accent5>
      <a:srgbClr val="660066"/>
    </a:accent5>
    <a:accent6>
      <a:srgbClr val="BEDA00"/>
    </a:accent6>
    <a:hlink>
      <a:srgbClr val="0000FF"/>
    </a:hlink>
    <a:folHlink>
      <a:srgbClr val="80008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enutzerdefiniert 53">
    <a:dk1>
      <a:sysClr val="windowText" lastClr="000000"/>
    </a:dk1>
    <a:lt1>
      <a:sysClr val="window" lastClr="FFFFFF"/>
    </a:lt1>
    <a:dk2>
      <a:srgbClr val="002345"/>
    </a:dk2>
    <a:lt2>
      <a:srgbClr val="FFFFFF"/>
    </a:lt2>
    <a:accent1>
      <a:srgbClr val="002345"/>
    </a:accent1>
    <a:accent2>
      <a:srgbClr val="00ADE4"/>
    </a:accent2>
    <a:accent3>
      <a:srgbClr val="FF6600"/>
    </a:accent3>
    <a:accent4>
      <a:srgbClr val="31859C"/>
    </a:accent4>
    <a:accent5>
      <a:srgbClr val="660066"/>
    </a:accent5>
    <a:accent6>
      <a:srgbClr val="BEDA00"/>
    </a:accent6>
    <a:hlink>
      <a:srgbClr val="0000FF"/>
    </a:hlink>
    <a:folHlink>
      <a:srgbClr val="80008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Benutzerdefiniert 53">
    <a:dk1>
      <a:sysClr val="windowText" lastClr="000000"/>
    </a:dk1>
    <a:lt1>
      <a:sysClr val="window" lastClr="FFFFFF"/>
    </a:lt1>
    <a:dk2>
      <a:srgbClr val="002345"/>
    </a:dk2>
    <a:lt2>
      <a:srgbClr val="FFFFFF"/>
    </a:lt2>
    <a:accent1>
      <a:srgbClr val="002345"/>
    </a:accent1>
    <a:accent2>
      <a:srgbClr val="00ADE4"/>
    </a:accent2>
    <a:accent3>
      <a:srgbClr val="FF6600"/>
    </a:accent3>
    <a:accent4>
      <a:srgbClr val="31859C"/>
    </a:accent4>
    <a:accent5>
      <a:srgbClr val="660066"/>
    </a:accent5>
    <a:accent6>
      <a:srgbClr val="BEDA00"/>
    </a:accent6>
    <a:hlink>
      <a:srgbClr val="0000FF"/>
    </a:hlink>
    <a:folHlink>
      <a:srgbClr val="80008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Benutzerdefiniert 53">
    <a:dk1>
      <a:sysClr val="windowText" lastClr="000000"/>
    </a:dk1>
    <a:lt1>
      <a:sysClr val="window" lastClr="FFFFFF"/>
    </a:lt1>
    <a:dk2>
      <a:srgbClr val="002345"/>
    </a:dk2>
    <a:lt2>
      <a:srgbClr val="FFFFFF"/>
    </a:lt2>
    <a:accent1>
      <a:srgbClr val="002345"/>
    </a:accent1>
    <a:accent2>
      <a:srgbClr val="00ADE4"/>
    </a:accent2>
    <a:accent3>
      <a:srgbClr val="FF6600"/>
    </a:accent3>
    <a:accent4>
      <a:srgbClr val="31859C"/>
    </a:accent4>
    <a:accent5>
      <a:srgbClr val="660066"/>
    </a:accent5>
    <a:accent6>
      <a:srgbClr val="BEDA00"/>
    </a:accent6>
    <a:hlink>
      <a:srgbClr val="0000FF"/>
    </a:hlink>
    <a:folHlink>
      <a:srgbClr val="80008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2048</TotalTime>
  <Words>4675</Words>
  <Application>Microsoft Office PowerPoint</Application>
  <PresentationFormat>Widescreen</PresentationFormat>
  <Paragraphs>675</Paragraphs>
  <Slides>22</Slides>
  <Notes>5</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22</vt:i4>
      </vt:variant>
    </vt:vector>
  </HeadingPairs>
  <TitlesOfParts>
    <vt:vector size="35" baseType="lpstr">
      <vt:lpstr>ＭＳ Ｐゴシック</vt:lpstr>
      <vt:lpstr>Andes ExtraLight</vt:lpstr>
      <vt:lpstr>Arial</vt:lpstr>
      <vt:lpstr>Arial Bold</vt:lpstr>
      <vt:lpstr>Arial Regular</vt:lpstr>
      <vt:lpstr>Calibri</vt:lpstr>
      <vt:lpstr>Calibri Light</vt:lpstr>
      <vt:lpstr>Montserrat</vt:lpstr>
      <vt:lpstr>Times New Roman</vt:lpstr>
      <vt:lpstr>Trebuchet MS</vt:lpstr>
      <vt:lpstr>Wingdings</vt:lpstr>
      <vt:lpstr>Office Theme</vt:lpstr>
      <vt:lpstr>IFC Fixed Logo</vt:lpstr>
      <vt:lpstr>PowerPoint Presentation</vt:lpstr>
      <vt:lpstr>PowerPoint Presentation</vt:lpstr>
      <vt:lpstr>IFC invested Over $200 billion in Emerging Markets over 10 Years</vt:lpstr>
      <vt:lpstr>PowerPoint Presentation</vt:lpstr>
      <vt:lpstr>PowerPoint Presentation</vt:lpstr>
      <vt:lpstr>PowerPoint Presentation</vt:lpstr>
      <vt:lpstr>IFC’S VALUE ADD</vt:lpstr>
      <vt:lpstr>What We Do: Financing Alternatives</vt:lpstr>
      <vt:lpstr>IFC’s focus and Approach in Textiles and Apparel</vt:lpstr>
      <vt:lpstr>IFC’s engagements in the textiles and apparel Sector</vt:lpstr>
      <vt:lpstr>PowerPoint Presentation</vt:lpstr>
      <vt:lpstr>PowerPoint Presentation</vt:lpstr>
      <vt:lpstr>PowerPoint Presentation</vt:lpstr>
      <vt:lpstr>PowerPoint Presentation</vt:lpstr>
      <vt:lpstr>IFC is a leader in sustainable financing</vt:lpstr>
      <vt:lpstr>Types of products and instruments</vt:lpstr>
      <vt:lpstr>Green instruments: examples of uses of proceeds</vt:lpstr>
      <vt:lpstr>Sustainability-linked instruments: examples of KPIs</vt:lpstr>
      <vt:lpstr>Structuring and issuing sustainable finance instruments</vt:lpstr>
      <vt:lpstr>IFC’s Participation in dmtc issuances in South Africa </vt:lpstr>
      <vt:lpstr>IFC Select Sustainable Finance Transactions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Beverley McDonald</dc:creator>
  <cp:lastModifiedBy>Kemal Aksoy</cp:lastModifiedBy>
  <cp:revision>11</cp:revision>
  <dcterms:created xsi:type="dcterms:W3CDTF">2019-12-03T09:15:40Z</dcterms:created>
  <dcterms:modified xsi:type="dcterms:W3CDTF">2024-11-13T04:25:46Z</dcterms:modified>
</cp:coreProperties>
</file>