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8" r:id="rId3"/>
    <p:sldId id="264" r:id="rId4"/>
    <p:sldId id="259" r:id="rId5"/>
    <p:sldId id="260" r:id="rId6"/>
    <p:sldId id="261" r:id="rId7"/>
    <p:sldId id="262" r:id="rId8"/>
    <p:sldId id="263" r:id="rId9"/>
    <p:sldId id="265" r:id="rId10"/>
    <p:sldId id="276" r:id="rId11"/>
    <p:sldId id="269" r:id="rId12"/>
    <p:sldId id="271" r:id="rId13"/>
    <p:sldId id="272" r:id="rId14"/>
    <p:sldId id="273" r:id="rId15"/>
    <p:sldId id="266" r:id="rId16"/>
    <p:sldId id="275" r:id="rId17"/>
    <p:sldId id="267" r:id="rId18"/>
    <p:sldId id="268" r:id="rId19"/>
    <p:sldId id="27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oub\OneDrive%20-%20Tropic%20Knits%20Ltd\Desktop\Sustainability\Knits%20Cluster%20Sustainability%20review%20Quarterly\Knits%20Cluster%20Q2%202324\4%20year%20KPI%20Q2%2023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oub\OneDrive%20-%20Tropic%20Knits%20Ltd\Desktop\Sustainability\Knits%20Cluster%20Sustainability%20review%20Quarterly\Knits%20Cluster%20Q2%202324\4%20year%20KPI%20Q2%20232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spPr>
            <a:noFill/>
            <a:ln w="9525" cap="flat" cmpd="sng" algn="ctr">
              <a:solidFill>
                <a:schemeClr val="accent3"/>
              </a:solidFill>
              <a:miter lim="800000"/>
            </a:ln>
            <a:effectLst>
              <a:glow rad="63500">
                <a:schemeClr val="accent3">
                  <a:satMod val="175000"/>
                  <a:alpha val="25000"/>
                </a:schemeClr>
              </a:glo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50000"/>
                        </a:schemeClr>
                      </a:solidFill>
                      <a:round/>
                    </a:ln>
                    <a:effectLst/>
                  </c:spPr>
                </c15:leaderLines>
              </c:ext>
            </c:extLst>
          </c:dLbls>
          <c:cat>
            <c:strRef>
              <c:f>Sheet2!$E$101:$E$105</c:f>
              <c:strCache>
                <c:ptCount val="5"/>
                <c:pt idx="0">
                  <c:v>HIGG Vfem 2019</c:v>
                </c:pt>
                <c:pt idx="1">
                  <c:v>HIGG Vfem 2020</c:v>
                </c:pt>
                <c:pt idx="2">
                  <c:v>HIGG Vfem 2021</c:v>
                </c:pt>
                <c:pt idx="3">
                  <c:v>HIGG Vfem 2022</c:v>
                </c:pt>
                <c:pt idx="4">
                  <c:v>HIGG Vfem 2023</c:v>
                </c:pt>
              </c:strCache>
            </c:strRef>
          </c:cat>
          <c:val>
            <c:numRef>
              <c:f>Sheet2!$H$101:$H$105</c:f>
              <c:numCache>
                <c:formatCode>0</c:formatCode>
                <c:ptCount val="5"/>
                <c:pt idx="0">
                  <c:v>83</c:v>
                </c:pt>
                <c:pt idx="1">
                  <c:v>88</c:v>
                </c:pt>
                <c:pt idx="2">
                  <c:v>91</c:v>
                </c:pt>
                <c:pt idx="3">
                  <c:v>88</c:v>
                </c:pt>
                <c:pt idx="4">
                  <c:v>90</c:v>
                </c:pt>
              </c:numCache>
            </c:numRef>
          </c:val>
        </c:ser>
        <c:dLbls>
          <c:dLblPos val="outEnd"/>
          <c:showLegendKey val="0"/>
          <c:showVal val="1"/>
          <c:showCatName val="0"/>
          <c:showSerName val="0"/>
          <c:showPercent val="0"/>
          <c:showBubbleSize val="0"/>
        </c:dLbls>
        <c:gapWidth val="315"/>
        <c:overlap val="-40"/>
        <c:axId val="2133270368"/>
        <c:axId val="2133279616"/>
      </c:barChart>
      <c:catAx>
        <c:axId val="2133270368"/>
        <c:scaling>
          <c:orientation val="minMax"/>
        </c:scaling>
        <c:delete val="1"/>
        <c:axPos val="b"/>
        <c:numFmt formatCode="General" sourceLinked="1"/>
        <c:majorTickMark val="none"/>
        <c:minorTickMark val="none"/>
        <c:tickLblPos val="nextTo"/>
        <c:crossAx val="2133279616"/>
        <c:crosses val="autoZero"/>
        <c:auto val="1"/>
        <c:lblAlgn val="ctr"/>
        <c:lblOffset val="100"/>
        <c:noMultiLvlLbl val="0"/>
      </c:catAx>
      <c:valAx>
        <c:axId val="2133279616"/>
        <c:scaling>
          <c:orientation val="minMax"/>
        </c:scaling>
        <c:delete val="1"/>
        <c:axPos val="l"/>
        <c:numFmt formatCode="0" sourceLinked="1"/>
        <c:majorTickMark val="none"/>
        <c:minorTickMark val="none"/>
        <c:tickLblPos val="nextTo"/>
        <c:crossAx val="213327036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lumMod val="20000"/>
                <a:lumOff val="80000"/>
              </a:schemeClr>
            </a:solidFill>
            <a:ln w="9525" cap="flat" cmpd="sng" algn="ctr">
              <a:solidFill>
                <a:schemeClr val="accent1"/>
              </a:solidFill>
              <a:miter lim="800000"/>
            </a:ln>
            <a:effectLst>
              <a:glow rad="63500">
                <a:schemeClr val="accent1">
                  <a:satMod val="175000"/>
                  <a:alpha val="25000"/>
                </a:schemeClr>
              </a:glo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50000"/>
                        </a:schemeClr>
                      </a:solidFill>
                      <a:round/>
                    </a:ln>
                    <a:effectLst/>
                  </c:spPr>
                </c15:leaderLines>
              </c:ext>
            </c:extLst>
          </c:dLbls>
          <c:cat>
            <c:strRef>
              <c:f>Sheet2!$E$27:$E$29</c:f>
              <c:strCache>
                <c:ptCount val="3"/>
                <c:pt idx="0">
                  <c:v>HIGG vFslm 2021</c:v>
                </c:pt>
                <c:pt idx="1">
                  <c:v>HIGG vFslm 2022</c:v>
                </c:pt>
                <c:pt idx="2">
                  <c:v>HIGG vFslm 2023</c:v>
                </c:pt>
              </c:strCache>
            </c:strRef>
          </c:cat>
          <c:val>
            <c:numRef>
              <c:f>Sheet2!$H$27:$H$29</c:f>
              <c:numCache>
                <c:formatCode>0</c:formatCode>
                <c:ptCount val="3"/>
                <c:pt idx="0">
                  <c:v>88.2</c:v>
                </c:pt>
                <c:pt idx="1">
                  <c:v>88.2</c:v>
                </c:pt>
                <c:pt idx="2">
                  <c:v>89.6</c:v>
                </c:pt>
              </c:numCache>
            </c:numRef>
          </c:val>
        </c:ser>
        <c:dLbls>
          <c:dLblPos val="outEnd"/>
          <c:showLegendKey val="0"/>
          <c:showVal val="1"/>
          <c:showCatName val="0"/>
          <c:showSerName val="0"/>
          <c:showPercent val="0"/>
          <c:showBubbleSize val="0"/>
        </c:dLbls>
        <c:gapWidth val="315"/>
        <c:overlap val="-40"/>
        <c:axId val="60063568"/>
        <c:axId val="60065744"/>
      </c:barChart>
      <c:catAx>
        <c:axId val="60063568"/>
        <c:scaling>
          <c:orientation val="minMax"/>
        </c:scaling>
        <c:delete val="1"/>
        <c:axPos val="b"/>
        <c:numFmt formatCode="General" sourceLinked="1"/>
        <c:majorTickMark val="none"/>
        <c:minorTickMark val="none"/>
        <c:tickLblPos val="nextTo"/>
        <c:crossAx val="60065744"/>
        <c:crosses val="autoZero"/>
        <c:auto val="1"/>
        <c:lblAlgn val="ctr"/>
        <c:lblOffset val="100"/>
        <c:noMultiLvlLbl val="0"/>
      </c:catAx>
      <c:valAx>
        <c:axId val="60065744"/>
        <c:scaling>
          <c:orientation val="minMax"/>
        </c:scaling>
        <c:delete val="1"/>
        <c:axPos val="l"/>
        <c:numFmt formatCode="0" sourceLinked="1"/>
        <c:majorTickMark val="none"/>
        <c:minorTickMark val="none"/>
        <c:tickLblPos val="nextTo"/>
        <c:crossAx val="6006356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3">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3">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F16A3A-5C84-4660-A12E-23CCA7EDBC93}" type="doc">
      <dgm:prSet loTypeId="urn:microsoft.com/office/officeart/2005/8/layout/chevron2" loCatId="process" qsTypeId="urn:microsoft.com/office/officeart/2005/8/quickstyle/simple1" qsCatId="simple" csTypeId="urn:microsoft.com/office/officeart/2005/8/colors/accent2_4" csCatId="accent2" phldr="1"/>
      <dgm:spPr/>
      <dgm:t>
        <a:bodyPr/>
        <a:lstStyle/>
        <a:p>
          <a:endParaRPr lang="en-GB"/>
        </a:p>
      </dgm:t>
    </dgm:pt>
    <dgm:pt modelId="{2309B5DC-F20F-41E6-A66A-209186C80E32}">
      <dgm:prSet phldrT="[Text]"/>
      <dgm:spPr/>
      <dgm:t>
        <a:bodyPr/>
        <a:lstStyle/>
        <a:p>
          <a:r>
            <a:rPr lang="en-GB" dirty="0" smtClean="0"/>
            <a:t>Conformity</a:t>
          </a:r>
          <a:endParaRPr lang="en-GB" dirty="0"/>
        </a:p>
      </dgm:t>
    </dgm:pt>
    <dgm:pt modelId="{001CD89B-2DA2-4D06-96E1-01A5132CA638}" type="parTrans" cxnId="{B0CB214D-5F5C-4906-B704-8847BD6EDD66}">
      <dgm:prSet/>
      <dgm:spPr/>
      <dgm:t>
        <a:bodyPr/>
        <a:lstStyle/>
        <a:p>
          <a:endParaRPr lang="en-GB"/>
        </a:p>
      </dgm:t>
    </dgm:pt>
    <dgm:pt modelId="{9A401F8E-3A31-4819-84F0-60E39A43316E}" type="sibTrans" cxnId="{B0CB214D-5F5C-4906-B704-8847BD6EDD66}">
      <dgm:prSet/>
      <dgm:spPr/>
      <dgm:t>
        <a:bodyPr/>
        <a:lstStyle/>
        <a:p>
          <a:endParaRPr lang="en-GB"/>
        </a:p>
      </dgm:t>
    </dgm:pt>
    <dgm:pt modelId="{56788D10-7CA1-4054-8348-D1D814FCEE0B}">
      <dgm:prSet phldrT="[Text]"/>
      <dgm:spPr/>
      <dgm:t>
        <a:bodyPr/>
        <a:lstStyle/>
        <a:p>
          <a:r>
            <a:rPr lang="en-GB" dirty="0" smtClean="0"/>
            <a:t>Chemical Sourcing Policy.</a:t>
          </a:r>
          <a:endParaRPr lang="en-GB" dirty="0"/>
        </a:p>
      </dgm:t>
    </dgm:pt>
    <dgm:pt modelId="{6BA781DD-586D-46D6-85CF-F8F42F9CBCCA}" type="parTrans" cxnId="{C6E8EA6F-05DE-46C7-8223-D11E13CEE465}">
      <dgm:prSet/>
      <dgm:spPr/>
      <dgm:t>
        <a:bodyPr/>
        <a:lstStyle/>
        <a:p>
          <a:endParaRPr lang="en-GB"/>
        </a:p>
      </dgm:t>
    </dgm:pt>
    <dgm:pt modelId="{B5567A5D-92E9-4FFF-BB63-5EF11ACA9377}" type="sibTrans" cxnId="{C6E8EA6F-05DE-46C7-8223-D11E13CEE465}">
      <dgm:prSet/>
      <dgm:spPr/>
      <dgm:t>
        <a:bodyPr/>
        <a:lstStyle/>
        <a:p>
          <a:endParaRPr lang="en-GB"/>
        </a:p>
      </dgm:t>
    </dgm:pt>
    <dgm:pt modelId="{9BC88806-FD29-4E2A-98B8-D64D442DFC14}">
      <dgm:prSet phldrT="[Text]"/>
      <dgm:spPr/>
      <dgm:t>
        <a:bodyPr/>
        <a:lstStyle/>
        <a:p>
          <a:r>
            <a:rPr lang="en-GB" dirty="0" smtClean="0"/>
            <a:t>Supplier SAQ.</a:t>
          </a:r>
          <a:endParaRPr lang="en-GB" dirty="0"/>
        </a:p>
      </dgm:t>
    </dgm:pt>
    <dgm:pt modelId="{117A7BF9-CCBC-4025-B12A-5F1028A2C5D1}" type="parTrans" cxnId="{CC68DE04-C273-4E46-96A9-06FBDECCB3D7}">
      <dgm:prSet/>
      <dgm:spPr/>
      <dgm:t>
        <a:bodyPr/>
        <a:lstStyle/>
        <a:p>
          <a:endParaRPr lang="en-GB"/>
        </a:p>
      </dgm:t>
    </dgm:pt>
    <dgm:pt modelId="{0677A617-C0CE-4F1F-B626-01CD2466C3EF}" type="sibTrans" cxnId="{CC68DE04-C273-4E46-96A9-06FBDECCB3D7}">
      <dgm:prSet/>
      <dgm:spPr/>
      <dgm:t>
        <a:bodyPr/>
        <a:lstStyle/>
        <a:p>
          <a:endParaRPr lang="en-GB"/>
        </a:p>
      </dgm:t>
    </dgm:pt>
    <dgm:pt modelId="{292DA2B1-2D25-4848-8571-33B9B3B9E5EC}">
      <dgm:prSet phldrT="[Text]"/>
      <dgm:spPr/>
      <dgm:t>
        <a:bodyPr/>
        <a:lstStyle/>
        <a:p>
          <a:r>
            <a:rPr lang="en-GB" dirty="0" smtClean="0"/>
            <a:t>Responsibility</a:t>
          </a:r>
          <a:endParaRPr lang="en-GB" dirty="0"/>
        </a:p>
      </dgm:t>
    </dgm:pt>
    <dgm:pt modelId="{DD6079C6-D9A4-4ADA-B4F8-852916B8AF54}" type="parTrans" cxnId="{785B8AF7-D823-41CE-B842-651596D4DC6D}">
      <dgm:prSet/>
      <dgm:spPr/>
      <dgm:t>
        <a:bodyPr/>
        <a:lstStyle/>
        <a:p>
          <a:endParaRPr lang="en-GB"/>
        </a:p>
      </dgm:t>
    </dgm:pt>
    <dgm:pt modelId="{C210C502-AFE0-4CB1-959F-9D3323A58C58}" type="sibTrans" cxnId="{785B8AF7-D823-41CE-B842-651596D4DC6D}">
      <dgm:prSet/>
      <dgm:spPr/>
      <dgm:t>
        <a:bodyPr/>
        <a:lstStyle/>
        <a:p>
          <a:endParaRPr lang="en-GB"/>
        </a:p>
      </dgm:t>
    </dgm:pt>
    <dgm:pt modelId="{192F4D60-0B64-4D7D-9CEF-DCE68FCD6287}">
      <dgm:prSet phldrT="[Text]"/>
      <dgm:spPr/>
      <dgm:t>
        <a:bodyPr/>
        <a:lstStyle/>
        <a:p>
          <a:r>
            <a:rPr lang="en-GB" dirty="0" smtClean="0"/>
            <a:t>Monthly </a:t>
          </a:r>
          <a:r>
            <a:rPr lang="en-GB" dirty="0" err="1" smtClean="0"/>
            <a:t>InCheck</a:t>
          </a:r>
          <a:r>
            <a:rPr lang="en-GB" dirty="0" smtClean="0"/>
            <a:t>/</a:t>
          </a:r>
          <a:r>
            <a:rPr lang="en-GB" dirty="0" err="1" smtClean="0"/>
            <a:t>Intelex</a:t>
          </a:r>
          <a:r>
            <a:rPr lang="en-GB" dirty="0" smtClean="0"/>
            <a:t> upload of chemicals.</a:t>
          </a:r>
          <a:endParaRPr lang="en-GB" dirty="0"/>
        </a:p>
      </dgm:t>
    </dgm:pt>
    <dgm:pt modelId="{1EEE4C33-957F-4136-9AA4-D45D7613C0D5}" type="parTrans" cxnId="{1ABCFEE0-9714-4C08-A569-B0B394553CDF}">
      <dgm:prSet/>
      <dgm:spPr/>
      <dgm:t>
        <a:bodyPr/>
        <a:lstStyle/>
        <a:p>
          <a:endParaRPr lang="en-GB"/>
        </a:p>
      </dgm:t>
    </dgm:pt>
    <dgm:pt modelId="{5F47B0CC-8E07-4989-87D0-1C1D70A7DC48}" type="sibTrans" cxnId="{1ABCFEE0-9714-4C08-A569-B0B394553CDF}">
      <dgm:prSet/>
      <dgm:spPr/>
      <dgm:t>
        <a:bodyPr/>
        <a:lstStyle/>
        <a:p>
          <a:endParaRPr lang="en-GB"/>
        </a:p>
      </dgm:t>
    </dgm:pt>
    <dgm:pt modelId="{3F3389BF-37F5-4B30-A659-25420725AA6F}">
      <dgm:prSet phldrT="[Text]"/>
      <dgm:spPr/>
      <dgm:t>
        <a:bodyPr/>
        <a:lstStyle/>
        <a:p>
          <a:r>
            <a:rPr lang="en-GB" dirty="0" smtClean="0"/>
            <a:t>Yearly on site audit for chemicals. (97% Pass)</a:t>
          </a:r>
          <a:endParaRPr lang="en-GB" dirty="0"/>
        </a:p>
      </dgm:t>
    </dgm:pt>
    <dgm:pt modelId="{7E24946A-F31C-42BB-9504-B11D0394765C}" type="parTrans" cxnId="{A9688749-8AAA-4C29-82F3-9D39D1AA2FE6}">
      <dgm:prSet/>
      <dgm:spPr/>
      <dgm:t>
        <a:bodyPr/>
        <a:lstStyle/>
        <a:p>
          <a:endParaRPr lang="en-GB"/>
        </a:p>
      </dgm:t>
    </dgm:pt>
    <dgm:pt modelId="{23652B3F-93C5-44FC-9401-F3B70A678013}" type="sibTrans" cxnId="{A9688749-8AAA-4C29-82F3-9D39D1AA2FE6}">
      <dgm:prSet/>
      <dgm:spPr/>
      <dgm:t>
        <a:bodyPr/>
        <a:lstStyle/>
        <a:p>
          <a:endParaRPr lang="en-GB"/>
        </a:p>
      </dgm:t>
    </dgm:pt>
    <dgm:pt modelId="{CE278515-BFA3-49FB-889B-7198FAB1DEC1}">
      <dgm:prSet phldrT="[Text]"/>
      <dgm:spPr/>
      <dgm:t>
        <a:bodyPr/>
        <a:lstStyle/>
        <a:p>
          <a:r>
            <a:rPr lang="en-GB" dirty="0" smtClean="0"/>
            <a:t>Management</a:t>
          </a:r>
        </a:p>
      </dgm:t>
    </dgm:pt>
    <dgm:pt modelId="{833F3F2A-2593-4C43-AC96-A489CA31493B}" type="parTrans" cxnId="{88238279-0773-4073-9D9E-A50D6A3D5D72}">
      <dgm:prSet/>
      <dgm:spPr/>
      <dgm:t>
        <a:bodyPr/>
        <a:lstStyle/>
        <a:p>
          <a:endParaRPr lang="en-GB"/>
        </a:p>
      </dgm:t>
    </dgm:pt>
    <dgm:pt modelId="{3F6D4FFB-31D2-4F33-BD25-C6632A37E981}" type="sibTrans" cxnId="{88238279-0773-4073-9D9E-A50D6A3D5D72}">
      <dgm:prSet/>
      <dgm:spPr/>
      <dgm:t>
        <a:bodyPr/>
        <a:lstStyle/>
        <a:p>
          <a:endParaRPr lang="en-GB"/>
        </a:p>
      </dgm:t>
    </dgm:pt>
    <dgm:pt modelId="{6A394372-F834-4CAC-872D-85C1C5E65441}">
      <dgm:prSet phldrT="[Text]"/>
      <dgm:spPr/>
      <dgm:t>
        <a:bodyPr/>
        <a:lstStyle/>
        <a:p>
          <a:r>
            <a:rPr lang="en-GB" dirty="0" smtClean="0"/>
            <a:t>CMS Implementation.</a:t>
          </a:r>
          <a:endParaRPr lang="en-GB" dirty="0"/>
        </a:p>
      </dgm:t>
    </dgm:pt>
    <dgm:pt modelId="{62FC68F9-9E37-491C-B6BA-1B5FB5935EE7}" type="parTrans" cxnId="{4E1646D8-E9D7-47E9-9220-9B98243A7A3F}">
      <dgm:prSet/>
      <dgm:spPr/>
      <dgm:t>
        <a:bodyPr/>
        <a:lstStyle/>
        <a:p>
          <a:endParaRPr lang="en-GB"/>
        </a:p>
      </dgm:t>
    </dgm:pt>
    <dgm:pt modelId="{9377D719-9BCD-45F1-B1CE-7108A01FA8E4}" type="sibTrans" cxnId="{4E1646D8-E9D7-47E9-9220-9B98243A7A3F}">
      <dgm:prSet/>
      <dgm:spPr/>
      <dgm:t>
        <a:bodyPr/>
        <a:lstStyle/>
        <a:p>
          <a:endParaRPr lang="en-GB"/>
        </a:p>
      </dgm:t>
    </dgm:pt>
    <dgm:pt modelId="{9A866698-BDAD-4565-894D-F58865290124}">
      <dgm:prSet phldrT="[Text]"/>
      <dgm:spPr/>
      <dgm:t>
        <a:bodyPr/>
        <a:lstStyle/>
        <a:p>
          <a:r>
            <a:rPr lang="en-GB" dirty="0" smtClean="0"/>
            <a:t>Digitalisation of chemical inventory/usage.</a:t>
          </a:r>
          <a:endParaRPr lang="en-GB" dirty="0"/>
        </a:p>
      </dgm:t>
    </dgm:pt>
    <dgm:pt modelId="{078D7C83-83A6-4C98-B3A8-85C2266E7A6C}" type="parTrans" cxnId="{0A7515EB-A1A7-4DAB-8B50-620ACBEDA32D}">
      <dgm:prSet/>
      <dgm:spPr/>
      <dgm:t>
        <a:bodyPr/>
        <a:lstStyle/>
        <a:p>
          <a:endParaRPr lang="en-GB"/>
        </a:p>
      </dgm:t>
    </dgm:pt>
    <dgm:pt modelId="{59FB4A01-F449-44D8-8AD6-F453CC1A6384}" type="sibTrans" cxnId="{0A7515EB-A1A7-4DAB-8B50-620ACBEDA32D}">
      <dgm:prSet/>
      <dgm:spPr/>
      <dgm:t>
        <a:bodyPr/>
        <a:lstStyle/>
        <a:p>
          <a:endParaRPr lang="en-GB"/>
        </a:p>
      </dgm:t>
    </dgm:pt>
    <dgm:pt modelId="{E7E1FD05-6C1C-4573-AB1A-C68A31D382C9}">
      <dgm:prSet phldrT="[Text]"/>
      <dgm:spPr/>
      <dgm:t>
        <a:bodyPr/>
        <a:lstStyle/>
        <a:p>
          <a:r>
            <a:rPr lang="en-GB" dirty="0" smtClean="0"/>
            <a:t>CIL/MSDS Request.</a:t>
          </a:r>
          <a:endParaRPr lang="en-GB" dirty="0"/>
        </a:p>
      </dgm:t>
    </dgm:pt>
    <dgm:pt modelId="{E0480F75-E21D-4235-9CDD-A90E3EC677C9}" type="parTrans" cxnId="{719B4866-5726-4503-9AE7-FB614F5805B7}">
      <dgm:prSet/>
      <dgm:spPr/>
      <dgm:t>
        <a:bodyPr/>
        <a:lstStyle/>
        <a:p>
          <a:endParaRPr lang="en-GB"/>
        </a:p>
      </dgm:t>
    </dgm:pt>
    <dgm:pt modelId="{069124EF-B989-4E69-934D-4CD385374D31}" type="sibTrans" cxnId="{719B4866-5726-4503-9AE7-FB614F5805B7}">
      <dgm:prSet/>
      <dgm:spPr/>
      <dgm:t>
        <a:bodyPr/>
        <a:lstStyle/>
        <a:p>
          <a:endParaRPr lang="en-GB"/>
        </a:p>
      </dgm:t>
    </dgm:pt>
    <dgm:pt modelId="{9DA24F60-0EB4-47F1-A629-51B53F3B2CE8}">
      <dgm:prSet phldrT="[Text]"/>
      <dgm:spPr/>
      <dgm:t>
        <a:bodyPr/>
        <a:lstStyle/>
        <a:p>
          <a:r>
            <a:rPr lang="en-GB" dirty="0" smtClean="0"/>
            <a:t>Quarterly testing of wastewater against GOTS/Legal standards.</a:t>
          </a:r>
          <a:endParaRPr lang="en-GB" dirty="0"/>
        </a:p>
      </dgm:t>
    </dgm:pt>
    <dgm:pt modelId="{CE9B893D-E13F-4771-B37A-8A20E0880DDC}" type="parTrans" cxnId="{81BA87BA-0741-4646-9AC6-4524229C26D7}">
      <dgm:prSet/>
      <dgm:spPr/>
      <dgm:t>
        <a:bodyPr/>
        <a:lstStyle/>
        <a:p>
          <a:endParaRPr lang="en-GB"/>
        </a:p>
      </dgm:t>
    </dgm:pt>
    <dgm:pt modelId="{BAB39452-51F4-40D6-B33C-5B1BF0B80FA1}" type="sibTrans" cxnId="{81BA87BA-0741-4646-9AC6-4524229C26D7}">
      <dgm:prSet/>
      <dgm:spPr/>
      <dgm:t>
        <a:bodyPr/>
        <a:lstStyle/>
        <a:p>
          <a:endParaRPr lang="en-GB"/>
        </a:p>
      </dgm:t>
    </dgm:pt>
    <dgm:pt modelId="{2B8A4D28-4DB2-409E-AE6B-E24ADD8C00BF}">
      <dgm:prSet phldrT="[Text]"/>
      <dgm:spPr/>
      <dgm:t>
        <a:bodyPr/>
        <a:lstStyle/>
        <a:p>
          <a:r>
            <a:rPr lang="en-GB" dirty="0" smtClean="0"/>
            <a:t>Bi annual ZDHC testing of wastewater.</a:t>
          </a:r>
          <a:endParaRPr lang="en-GB" dirty="0"/>
        </a:p>
      </dgm:t>
    </dgm:pt>
    <dgm:pt modelId="{9AFF96DD-5881-4DBC-9B16-DB92D3EEA5AB}" type="parTrans" cxnId="{6ACF0E90-8D95-42F6-B7AF-4704CF9EDE05}">
      <dgm:prSet/>
      <dgm:spPr/>
      <dgm:t>
        <a:bodyPr/>
        <a:lstStyle/>
        <a:p>
          <a:endParaRPr lang="en-GB"/>
        </a:p>
      </dgm:t>
    </dgm:pt>
    <dgm:pt modelId="{C47C7CB1-1EEA-431C-996B-B6A8DD1DE042}" type="sibTrans" cxnId="{6ACF0E90-8D95-42F6-B7AF-4704CF9EDE05}">
      <dgm:prSet/>
      <dgm:spPr/>
      <dgm:t>
        <a:bodyPr/>
        <a:lstStyle/>
        <a:p>
          <a:endParaRPr lang="en-GB"/>
        </a:p>
      </dgm:t>
    </dgm:pt>
    <dgm:pt modelId="{099067CC-2377-492D-9D25-C55BD068D489}">
      <dgm:prSet phldrT="[Text]"/>
      <dgm:spPr/>
      <dgm:t>
        <a:bodyPr/>
        <a:lstStyle/>
        <a:p>
          <a:r>
            <a:rPr lang="en-GB" dirty="0" smtClean="0"/>
            <a:t>Above and Beyond</a:t>
          </a:r>
          <a:endParaRPr lang="en-GB" dirty="0"/>
        </a:p>
      </dgm:t>
    </dgm:pt>
    <dgm:pt modelId="{D8611A74-B2E8-4E61-B753-6EEEB8662AA7}" type="parTrans" cxnId="{9D00907C-D661-490E-87E4-54DD852DD88E}">
      <dgm:prSet/>
      <dgm:spPr/>
      <dgm:t>
        <a:bodyPr/>
        <a:lstStyle/>
        <a:p>
          <a:endParaRPr lang="en-GB"/>
        </a:p>
      </dgm:t>
    </dgm:pt>
    <dgm:pt modelId="{A62D95CF-FC29-415F-ACD8-7BC90EFB1B81}" type="sibTrans" cxnId="{9D00907C-D661-490E-87E4-54DD852DD88E}">
      <dgm:prSet/>
      <dgm:spPr/>
      <dgm:t>
        <a:bodyPr/>
        <a:lstStyle/>
        <a:p>
          <a:endParaRPr lang="en-GB"/>
        </a:p>
      </dgm:t>
    </dgm:pt>
    <dgm:pt modelId="{CD579BEC-6F25-463B-AADE-33E083CDE1B3}">
      <dgm:prSet/>
      <dgm:spPr/>
      <dgm:t>
        <a:bodyPr/>
        <a:lstStyle/>
        <a:p>
          <a:r>
            <a:rPr lang="en-GB" dirty="0" smtClean="0"/>
            <a:t>Yearly screened chemistry.</a:t>
          </a:r>
          <a:endParaRPr lang="en-GB" dirty="0"/>
        </a:p>
      </dgm:t>
    </dgm:pt>
    <dgm:pt modelId="{C94AED7A-A6A0-4EF6-868F-BD68D7D8CDC5}" type="parTrans" cxnId="{EDD69947-1488-4E3C-B2EB-0821032D9DFD}">
      <dgm:prSet/>
      <dgm:spPr/>
      <dgm:t>
        <a:bodyPr/>
        <a:lstStyle/>
        <a:p>
          <a:endParaRPr lang="en-GB"/>
        </a:p>
      </dgm:t>
    </dgm:pt>
    <dgm:pt modelId="{2F0CDE18-9FAB-4EDB-899F-898918310055}" type="sibTrans" cxnId="{EDD69947-1488-4E3C-B2EB-0821032D9DFD}">
      <dgm:prSet/>
      <dgm:spPr/>
      <dgm:t>
        <a:bodyPr/>
        <a:lstStyle/>
        <a:p>
          <a:endParaRPr lang="en-GB"/>
        </a:p>
      </dgm:t>
    </dgm:pt>
    <dgm:pt modelId="{B5A2EAD7-DDE1-4331-B86D-5460C2157895}">
      <dgm:prSet/>
      <dgm:spPr/>
      <dgm:t>
        <a:bodyPr/>
        <a:lstStyle/>
        <a:p>
          <a:r>
            <a:rPr lang="en-GB" dirty="0" smtClean="0"/>
            <a:t>Increased sourcing of ZDHC chemicals. (80%+ for 2024, 90%+ for 2025)</a:t>
          </a:r>
          <a:endParaRPr lang="en-GB" dirty="0"/>
        </a:p>
      </dgm:t>
    </dgm:pt>
    <dgm:pt modelId="{4608A307-5D87-4B4D-AA1C-4F621CF79F92}" type="parTrans" cxnId="{A2256B95-FA46-4991-BE35-D23376CC5949}">
      <dgm:prSet/>
      <dgm:spPr/>
      <dgm:t>
        <a:bodyPr/>
        <a:lstStyle/>
        <a:p>
          <a:endParaRPr lang="en-GB"/>
        </a:p>
      </dgm:t>
    </dgm:pt>
    <dgm:pt modelId="{CD603F36-D5D5-450A-B241-F2F55311BBA1}" type="sibTrans" cxnId="{A2256B95-FA46-4991-BE35-D23376CC5949}">
      <dgm:prSet/>
      <dgm:spPr/>
      <dgm:t>
        <a:bodyPr/>
        <a:lstStyle/>
        <a:p>
          <a:endParaRPr lang="en-GB"/>
        </a:p>
      </dgm:t>
    </dgm:pt>
    <dgm:pt modelId="{CDBFCAC3-69D8-4BC5-A00D-495782ED4A5D}" type="pres">
      <dgm:prSet presAssocID="{2DF16A3A-5C84-4660-A12E-23CCA7EDBC93}" presName="linearFlow" presStyleCnt="0">
        <dgm:presLayoutVars>
          <dgm:dir/>
          <dgm:animLvl val="lvl"/>
          <dgm:resizeHandles val="exact"/>
        </dgm:presLayoutVars>
      </dgm:prSet>
      <dgm:spPr/>
    </dgm:pt>
    <dgm:pt modelId="{FE9F1A7C-FD55-4BC7-AB21-3A98D54377C7}" type="pres">
      <dgm:prSet presAssocID="{2309B5DC-F20F-41E6-A66A-209186C80E32}" presName="composite" presStyleCnt="0"/>
      <dgm:spPr/>
    </dgm:pt>
    <dgm:pt modelId="{B23C71C6-CAAD-4B84-85AC-25A27328D738}" type="pres">
      <dgm:prSet presAssocID="{2309B5DC-F20F-41E6-A66A-209186C80E32}" presName="parentText" presStyleLbl="alignNode1" presStyleIdx="0" presStyleCnt="4">
        <dgm:presLayoutVars>
          <dgm:chMax val="1"/>
          <dgm:bulletEnabled val="1"/>
        </dgm:presLayoutVars>
      </dgm:prSet>
      <dgm:spPr/>
      <dgm:t>
        <a:bodyPr/>
        <a:lstStyle/>
        <a:p>
          <a:endParaRPr lang="en-GB"/>
        </a:p>
      </dgm:t>
    </dgm:pt>
    <dgm:pt modelId="{B51A00C9-6EAD-45DE-9595-D5EACE075E0A}" type="pres">
      <dgm:prSet presAssocID="{2309B5DC-F20F-41E6-A66A-209186C80E32}" presName="descendantText" presStyleLbl="alignAcc1" presStyleIdx="0" presStyleCnt="4">
        <dgm:presLayoutVars>
          <dgm:bulletEnabled val="1"/>
        </dgm:presLayoutVars>
      </dgm:prSet>
      <dgm:spPr/>
      <dgm:t>
        <a:bodyPr/>
        <a:lstStyle/>
        <a:p>
          <a:endParaRPr lang="en-GB"/>
        </a:p>
      </dgm:t>
    </dgm:pt>
    <dgm:pt modelId="{82279EC7-62B3-4FE1-A052-22E2AA70C5E4}" type="pres">
      <dgm:prSet presAssocID="{9A401F8E-3A31-4819-84F0-60E39A43316E}" presName="sp" presStyleCnt="0"/>
      <dgm:spPr/>
    </dgm:pt>
    <dgm:pt modelId="{F13CE0A6-ECA1-4941-90BF-5BF85C4FBB4C}" type="pres">
      <dgm:prSet presAssocID="{292DA2B1-2D25-4848-8571-33B9B3B9E5EC}" presName="composite" presStyleCnt="0"/>
      <dgm:spPr/>
    </dgm:pt>
    <dgm:pt modelId="{DEA29634-A7D0-439B-B80B-55647BBC7D1B}" type="pres">
      <dgm:prSet presAssocID="{292DA2B1-2D25-4848-8571-33B9B3B9E5EC}" presName="parentText" presStyleLbl="alignNode1" presStyleIdx="1" presStyleCnt="4">
        <dgm:presLayoutVars>
          <dgm:chMax val="1"/>
          <dgm:bulletEnabled val="1"/>
        </dgm:presLayoutVars>
      </dgm:prSet>
      <dgm:spPr/>
      <dgm:t>
        <a:bodyPr/>
        <a:lstStyle/>
        <a:p>
          <a:endParaRPr lang="en-GB"/>
        </a:p>
      </dgm:t>
    </dgm:pt>
    <dgm:pt modelId="{E9A157DE-2DA7-4616-802B-6C2A55ACE7EC}" type="pres">
      <dgm:prSet presAssocID="{292DA2B1-2D25-4848-8571-33B9B3B9E5EC}" presName="descendantText" presStyleLbl="alignAcc1" presStyleIdx="1" presStyleCnt="4">
        <dgm:presLayoutVars>
          <dgm:bulletEnabled val="1"/>
        </dgm:presLayoutVars>
      </dgm:prSet>
      <dgm:spPr/>
      <dgm:t>
        <a:bodyPr/>
        <a:lstStyle/>
        <a:p>
          <a:endParaRPr lang="en-GB"/>
        </a:p>
      </dgm:t>
    </dgm:pt>
    <dgm:pt modelId="{A84101BB-DD9A-4736-901B-0EF583A1D37D}" type="pres">
      <dgm:prSet presAssocID="{C210C502-AFE0-4CB1-959F-9D3323A58C58}" presName="sp" presStyleCnt="0"/>
      <dgm:spPr/>
    </dgm:pt>
    <dgm:pt modelId="{DA11517E-CE53-447F-A0D9-AA41829C9CF8}" type="pres">
      <dgm:prSet presAssocID="{CE278515-BFA3-49FB-889B-7198FAB1DEC1}" presName="composite" presStyleCnt="0"/>
      <dgm:spPr/>
    </dgm:pt>
    <dgm:pt modelId="{11CD0C71-8E6B-4341-9FCD-B6B136EE5D2A}" type="pres">
      <dgm:prSet presAssocID="{CE278515-BFA3-49FB-889B-7198FAB1DEC1}" presName="parentText" presStyleLbl="alignNode1" presStyleIdx="2" presStyleCnt="4">
        <dgm:presLayoutVars>
          <dgm:chMax val="1"/>
          <dgm:bulletEnabled val="1"/>
        </dgm:presLayoutVars>
      </dgm:prSet>
      <dgm:spPr/>
      <dgm:t>
        <a:bodyPr/>
        <a:lstStyle/>
        <a:p>
          <a:endParaRPr lang="en-GB"/>
        </a:p>
      </dgm:t>
    </dgm:pt>
    <dgm:pt modelId="{EBF51CAB-ACA5-4998-AF68-7686C6CF1BC4}" type="pres">
      <dgm:prSet presAssocID="{CE278515-BFA3-49FB-889B-7198FAB1DEC1}" presName="descendantText" presStyleLbl="alignAcc1" presStyleIdx="2" presStyleCnt="4">
        <dgm:presLayoutVars>
          <dgm:bulletEnabled val="1"/>
        </dgm:presLayoutVars>
      </dgm:prSet>
      <dgm:spPr/>
      <dgm:t>
        <a:bodyPr/>
        <a:lstStyle/>
        <a:p>
          <a:endParaRPr lang="en-GB"/>
        </a:p>
      </dgm:t>
    </dgm:pt>
    <dgm:pt modelId="{5D20ECC0-0059-4CF7-8433-C226D67E8C35}" type="pres">
      <dgm:prSet presAssocID="{3F6D4FFB-31D2-4F33-BD25-C6632A37E981}" presName="sp" presStyleCnt="0"/>
      <dgm:spPr/>
    </dgm:pt>
    <dgm:pt modelId="{31E5C31F-ED9A-48F5-8BBC-720E1E8E26C5}" type="pres">
      <dgm:prSet presAssocID="{099067CC-2377-492D-9D25-C55BD068D489}" presName="composite" presStyleCnt="0"/>
      <dgm:spPr/>
    </dgm:pt>
    <dgm:pt modelId="{CF1BADC2-1677-4F11-A512-5E2BBF5FF7C2}" type="pres">
      <dgm:prSet presAssocID="{099067CC-2377-492D-9D25-C55BD068D489}" presName="parentText" presStyleLbl="alignNode1" presStyleIdx="3" presStyleCnt="4">
        <dgm:presLayoutVars>
          <dgm:chMax val="1"/>
          <dgm:bulletEnabled val="1"/>
        </dgm:presLayoutVars>
      </dgm:prSet>
      <dgm:spPr/>
      <dgm:t>
        <a:bodyPr/>
        <a:lstStyle/>
        <a:p>
          <a:endParaRPr lang="en-GB"/>
        </a:p>
      </dgm:t>
    </dgm:pt>
    <dgm:pt modelId="{B7F7CAC4-3794-4BDC-9A7A-2CC0063B6CF6}" type="pres">
      <dgm:prSet presAssocID="{099067CC-2377-492D-9D25-C55BD068D489}" presName="descendantText" presStyleLbl="alignAcc1" presStyleIdx="3" presStyleCnt="4">
        <dgm:presLayoutVars>
          <dgm:bulletEnabled val="1"/>
        </dgm:presLayoutVars>
      </dgm:prSet>
      <dgm:spPr/>
      <dgm:t>
        <a:bodyPr/>
        <a:lstStyle/>
        <a:p>
          <a:endParaRPr lang="en-GB"/>
        </a:p>
      </dgm:t>
    </dgm:pt>
  </dgm:ptLst>
  <dgm:cxnLst>
    <dgm:cxn modelId="{88238279-0773-4073-9D9E-A50D6A3D5D72}" srcId="{2DF16A3A-5C84-4660-A12E-23CCA7EDBC93}" destId="{CE278515-BFA3-49FB-889B-7198FAB1DEC1}" srcOrd="2" destOrd="0" parTransId="{833F3F2A-2593-4C43-AC96-A489CA31493B}" sibTransId="{3F6D4FFB-31D2-4F33-BD25-C6632A37E981}"/>
    <dgm:cxn modelId="{9BA3E72C-E68A-434D-BCD2-1D4AC91ACC03}" type="presOf" srcId="{CE278515-BFA3-49FB-889B-7198FAB1DEC1}" destId="{11CD0C71-8E6B-4341-9FCD-B6B136EE5D2A}" srcOrd="0" destOrd="0" presId="urn:microsoft.com/office/officeart/2005/8/layout/chevron2"/>
    <dgm:cxn modelId="{4E1646D8-E9D7-47E9-9220-9B98243A7A3F}" srcId="{CE278515-BFA3-49FB-889B-7198FAB1DEC1}" destId="{6A394372-F834-4CAC-872D-85C1C5E65441}" srcOrd="0" destOrd="0" parTransId="{62FC68F9-9E37-491C-B6BA-1B5FB5935EE7}" sibTransId="{9377D719-9BCD-45F1-B1CE-7108A01FA8E4}"/>
    <dgm:cxn modelId="{0A7515EB-A1A7-4DAB-8B50-620ACBEDA32D}" srcId="{CE278515-BFA3-49FB-889B-7198FAB1DEC1}" destId="{9A866698-BDAD-4565-894D-F58865290124}" srcOrd="1" destOrd="0" parTransId="{078D7C83-83A6-4C98-B3A8-85C2266E7A6C}" sibTransId="{59FB4A01-F449-44D8-8AD6-F453CC1A6384}"/>
    <dgm:cxn modelId="{1ABCFEE0-9714-4C08-A569-B0B394553CDF}" srcId="{292DA2B1-2D25-4848-8571-33B9B3B9E5EC}" destId="{192F4D60-0B64-4D7D-9CEF-DCE68FCD6287}" srcOrd="0" destOrd="0" parTransId="{1EEE4C33-957F-4136-9AA4-D45D7613C0D5}" sibTransId="{5F47B0CC-8E07-4989-87D0-1C1D70A7DC48}"/>
    <dgm:cxn modelId="{4DF6D232-54A0-496D-90A5-9A2946EB9FBF}" type="presOf" srcId="{2DF16A3A-5C84-4660-A12E-23CCA7EDBC93}" destId="{CDBFCAC3-69D8-4BC5-A00D-495782ED4A5D}" srcOrd="0" destOrd="0" presId="urn:microsoft.com/office/officeart/2005/8/layout/chevron2"/>
    <dgm:cxn modelId="{706BBDC2-34AF-43D6-933F-5090C94CF833}" type="presOf" srcId="{2309B5DC-F20F-41E6-A66A-209186C80E32}" destId="{B23C71C6-CAAD-4B84-85AC-25A27328D738}" srcOrd="0" destOrd="0" presId="urn:microsoft.com/office/officeart/2005/8/layout/chevron2"/>
    <dgm:cxn modelId="{9D00907C-D661-490E-87E4-54DD852DD88E}" srcId="{2DF16A3A-5C84-4660-A12E-23CCA7EDBC93}" destId="{099067CC-2377-492D-9D25-C55BD068D489}" srcOrd="3" destOrd="0" parTransId="{D8611A74-B2E8-4E61-B753-6EEEB8662AA7}" sibTransId="{A62D95CF-FC29-415F-ACD8-7BC90EFB1B81}"/>
    <dgm:cxn modelId="{BAE01D59-CD8B-403B-8412-99625367B8E1}" type="presOf" srcId="{56788D10-7CA1-4054-8348-D1D814FCEE0B}" destId="{B51A00C9-6EAD-45DE-9595-D5EACE075E0A}" srcOrd="0" destOrd="0" presId="urn:microsoft.com/office/officeart/2005/8/layout/chevron2"/>
    <dgm:cxn modelId="{A9688749-8AAA-4C29-82F3-9D39D1AA2FE6}" srcId="{292DA2B1-2D25-4848-8571-33B9B3B9E5EC}" destId="{3F3389BF-37F5-4B30-A659-25420725AA6F}" srcOrd="1" destOrd="0" parTransId="{7E24946A-F31C-42BB-9504-B11D0394765C}" sibTransId="{23652B3F-93C5-44FC-9401-F3B70A678013}"/>
    <dgm:cxn modelId="{932CDDB1-E7BD-4C88-93C8-3C8F8F0D441B}" type="presOf" srcId="{CD579BEC-6F25-463B-AADE-33E083CDE1B3}" destId="{B7F7CAC4-3794-4BDC-9A7A-2CC0063B6CF6}" srcOrd="0" destOrd="0" presId="urn:microsoft.com/office/officeart/2005/8/layout/chevron2"/>
    <dgm:cxn modelId="{EDD69947-1488-4E3C-B2EB-0821032D9DFD}" srcId="{099067CC-2377-492D-9D25-C55BD068D489}" destId="{CD579BEC-6F25-463B-AADE-33E083CDE1B3}" srcOrd="0" destOrd="0" parTransId="{C94AED7A-A6A0-4EF6-868F-BD68D7D8CDC5}" sibTransId="{2F0CDE18-9FAB-4EDB-899F-898918310055}"/>
    <dgm:cxn modelId="{B0CB214D-5F5C-4906-B704-8847BD6EDD66}" srcId="{2DF16A3A-5C84-4660-A12E-23CCA7EDBC93}" destId="{2309B5DC-F20F-41E6-A66A-209186C80E32}" srcOrd="0" destOrd="0" parTransId="{001CD89B-2DA2-4D06-96E1-01A5132CA638}" sibTransId="{9A401F8E-3A31-4819-84F0-60E39A43316E}"/>
    <dgm:cxn modelId="{44D58C4F-A77C-4A10-A9BA-00A2EDE311E6}" type="presOf" srcId="{9BC88806-FD29-4E2A-98B8-D64D442DFC14}" destId="{B51A00C9-6EAD-45DE-9595-D5EACE075E0A}" srcOrd="0" destOrd="1" presId="urn:microsoft.com/office/officeart/2005/8/layout/chevron2"/>
    <dgm:cxn modelId="{D35DCB9D-B8E2-4DCD-9729-68963E338B44}" type="presOf" srcId="{3F3389BF-37F5-4B30-A659-25420725AA6F}" destId="{E9A157DE-2DA7-4616-802B-6C2A55ACE7EC}" srcOrd="0" destOrd="1" presId="urn:microsoft.com/office/officeart/2005/8/layout/chevron2"/>
    <dgm:cxn modelId="{CC68DE04-C273-4E46-96A9-06FBDECCB3D7}" srcId="{2309B5DC-F20F-41E6-A66A-209186C80E32}" destId="{9BC88806-FD29-4E2A-98B8-D64D442DFC14}" srcOrd="1" destOrd="0" parTransId="{117A7BF9-CCBC-4025-B12A-5F1028A2C5D1}" sibTransId="{0677A617-C0CE-4F1F-B626-01CD2466C3EF}"/>
    <dgm:cxn modelId="{81BA87BA-0741-4646-9AC6-4524229C26D7}" srcId="{292DA2B1-2D25-4848-8571-33B9B3B9E5EC}" destId="{9DA24F60-0EB4-47F1-A629-51B53F3B2CE8}" srcOrd="2" destOrd="0" parTransId="{CE9B893D-E13F-4771-B37A-8A20E0880DDC}" sibTransId="{BAB39452-51F4-40D6-B33C-5B1BF0B80FA1}"/>
    <dgm:cxn modelId="{37A532F4-D0BD-467F-8832-8DB8A63046AC}" type="presOf" srcId="{192F4D60-0B64-4D7D-9CEF-DCE68FCD6287}" destId="{E9A157DE-2DA7-4616-802B-6C2A55ACE7EC}" srcOrd="0" destOrd="0" presId="urn:microsoft.com/office/officeart/2005/8/layout/chevron2"/>
    <dgm:cxn modelId="{2BA5BBA5-30EB-425B-8B92-3109481D4EB7}" type="presOf" srcId="{E7E1FD05-6C1C-4573-AB1A-C68A31D382C9}" destId="{B51A00C9-6EAD-45DE-9595-D5EACE075E0A}" srcOrd="0" destOrd="2" presId="urn:microsoft.com/office/officeart/2005/8/layout/chevron2"/>
    <dgm:cxn modelId="{31DC2897-839C-4503-B894-8FCCE646C02D}" type="presOf" srcId="{B5A2EAD7-DDE1-4331-B86D-5460C2157895}" destId="{B7F7CAC4-3794-4BDC-9A7A-2CC0063B6CF6}" srcOrd="0" destOrd="1" presId="urn:microsoft.com/office/officeart/2005/8/layout/chevron2"/>
    <dgm:cxn modelId="{8AE53676-B3D8-4446-9198-40FF983B48DB}" type="presOf" srcId="{292DA2B1-2D25-4848-8571-33B9B3B9E5EC}" destId="{DEA29634-A7D0-439B-B80B-55647BBC7D1B}" srcOrd="0" destOrd="0" presId="urn:microsoft.com/office/officeart/2005/8/layout/chevron2"/>
    <dgm:cxn modelId="{C008018F-DFED-451F-BAC2-7AF933EC7AAF}" type="presOf" srcId="{9DA24F60-0EB4-47F1-A629-51B53F3B2CE8}" destId="{E9A157DE-2DA7-4616-802B-6C2A55ACE7EC}" srcOrd="0" destOrd="2" presId="urn:microsoft.com/office/officeart/2005/8/layout/chevron2"/>
    <dgm:cxn modelId="{A2256B95-FA46-4991-BE35-D23376CC5949}" srcId="{099067CC-2377-492D-9D25-C55BD068D489}" destId="{B5A2EAD7-DDE1-4331-B86D-5460C2157895}" srcOrd="1" destOrd="0" parTransId="{4608A307-5D87-4B4D-AA1C-4F621CF79F92}" sibTransId="{CD603F36-D5D5-450A-B241-F2F55311BBA1}"/>
    <dgm:cxn modelId="{C6E8EA6F-05DE-46C7-8223-D11E13CEE465}" srcId="{2309B5DC-F20F-41E6-A66A-209186C80E32}" destId="{56788D10-7CA1-4054-8348-D1D814FCEE0B}" srcOrd="0" destOrd="0" parTransId="{6BA781DD-586D-46D6-85CF-F8F42F9CBCCA}" sibTransId="{B5567A5D-92E9-4FFF-BB63-5EF11ACA9377}"/>
    <dgm:cxn modelId="{6ACF0E90-8D95-42F6-B7AF-4704CF9EDE05}" srcId="{292DA2B1-2D25-4848-8571-33B9B3B9E5EC}" destId="{2B8A4D28-4DB2-409E-AE6B-E24ADD8C00BF}" srcOrd="3" destOrd="0" parTransId="{9AFF96DD-5881-4DBC-9B16-DB92D3EEA5AB}" sibTransId="{C47C7CB1-1EEA-431C-996B-B6A8DD1DE042}"/>
    <dgm:cxn modelId="{4710B952-3096-4BED-8DEF-927E9F2FFC01}" type="presOf" srcId="{6A394372-F834-4CAC-872D-85C1C5E65441}" destId="{EBF51CAB-ACA5-4998-AF68-7686C6CF1BC4}" srcOrd="0" destOrd="0" presId="urn:microsoft.com/office/officeart/2005/8/layout/chevron2"/>
    <dgm:cxn modelId="{719B4866-5726-4503-9AE7-FB614F5805B7}" srcId="{2309B5DC-F20F-41E6-A66A-209186C80E32}" destId="{E7E1FD05-6C1C-4573-AB1A-C68A31D382C9}" srcOrd="2" destOrd="0" parTransId="{E0480F75-E21D-4235-9CDD-A90E3EC677C9}" sibTransId="{069124EF-B989-4E69-934D-4CD385374D31}"/>
    <dgm:cxn modelId="{DF51E49E-60F1-46A6-9E95-769C3C79689C}" type="presOf" srcId="{099067CC-2377-492D-9D25-C55BD068D489}" destId="{CF1BADC2-1677-4F11-A512-5E2BBF5FF7C2}" srcOrd="0" destOrd="0" presId="urn:microsoft.com/office/officeart/2005/8/layout/chevron2"/>
    <dgm:cxn modelId="{EE83EB73-156F-41CC-9143-A9837F029456}" type="presOf" srcId="{2B8A4D28-4DB2-409E-AE6B-E24ADD8C00BF}" destId="{E9A157DE-2DA7-4616-802B-6C2A55ACE7EC}" srcOrd="0" destOrd="3" presId="urn:microsoft.com/office/officeart/2005/8/layout/chevron2"/>
    <dgm:cxn modelId="{785B8AF7-D823-41CE-B842-651596D4DC6D}" srcId="{2DF16A3A-5C84-4660-A12E-23CCA7EDBC93}" destId="{292DA2B1-2D25-4848-8571-33B9B3B9E5EC}" srcOrd="1" destOrd="0" parTransId="{DD6079C6-D9A4-4ADA-B4F8-852916B8AF54}" sibTransId="{C210C502-AFE0-4CB1-959F-9D3323A58C58}"/>
    <dgm:cxn modelId="{27BE39FD-461F-4D40-884D-B9DA5ECA1E5B}" type="presOf" srcId="{9A866698-BDAD-4565-894D-F58865290124}" destId="{EBF51CAB-ACA5-4998-AF68-7686C6CF1BC4}" srcOrd="0" destOrd="1" presId="urn:microsoft.com/office/officeart/2005/8/layout/chevron2"/>
    <dgm:cxn modelId="{2C91A8AB-3218-4E31-AB02-E9272CADF393}" type="presParOf" srcId="{CDBFCAC3-69D8-4BC5-A00D-495782ED4A5D}" destId="{FE9F1A7C-FD55-4BC7-AB21-3A98D54377C7}" srcOrd="0" destOrd="0" presId="urn:microsoft.com/office/officeart/2005/8/layout/chevron2"/>
    <dgm:cxn modelId="{C84426E9-7567-4E8E-90EB-E8AC4B0170BD}" type="presParOf" srcId="{FE9F1A7C-FD55-4BC7-AB21-3A98D54377C7}" destId="{B23C71C6-CAAD-4B84-85AC-25A27328D738}" srcOrd="0" destOrd="0" presId="urn:microsoft.com/office/officeart/2005/8/layout/chevron2"/>
    <dgm:cxn modelId="{009E0780-AC73-4472-93F8-6BF4BE5DB3D2}" type="presParOf" srcId="{FE9F1A7C-FD55-4BC7-AB21-3A98D54377C7}" destId="{B51A00C9-6EAD-45DE-9595-D5EACE075E0A}" srcOrd="1" destOrd="0" presId="urn:microsoft.com/office/officeart/2005/8/layout/chevron2"/>
    <dgm:cxn modelId="{4AC5E527-B91C-4B80-B114-7D78965CB94E}" type="presParOf" srcId="{CDBFCAC3-69D8-4BC5-A00D-495782ED4A5D}" destId="{82279EC7-62B3-4FE1-A052-22E2AA70C5E4}" srcOrd="1" destOrd="0" presId="urn:microsoft.com/office/officeart/2005/8/layout/chevron2"/>
    <dgm:cxn modelId="{AFDEF3EB-B7AC-4A1F-844C-F6AA0A32B7F9}" type="presParOf" srcId="{CDBFCAC3-69D8-4BC5-A00D-495782ED4A5D}" destId="{F13CE0A6-ECA1-4941-90BF-5BF85C4FBB4C}" srcOrd="2" destOrd="0" presId="urn:microsoft.com/office/officeart/2005/8/layout/chevron2"/>
    <dgm:cxn modelId="{FA6CCC76-9CC3-4757-9276-8C3F065D9476}" type="presParOf" srcId="{F13CE0A6-ECA1-4941-90BF-5BF85C4FBB4C}" destId="{DEA29634-A7D0-439B-B80B-55647BBC7D1B}" srcOrd="0" destOrd="0" presId="urn:microsoft.com/office/officeart/2005/8/layout/chevron2"/>
    <dgm:cxn modelId="{D86718D6-2232-4ED7-B130-F8C51D95E665}" type="presParOf" srcId="{F13CE0A6-ECA1-4941-90BF-5BF85C4FBB4C}" destId="{E9A157DE-2DA7-4616-802B-6C2A55ACE7EC}" srcOrd="1" destOrd="0" presId="urn:microsoft.com/office/officeart/2005/8/layout/chevron2"/>
    <dgm:cxn modelId="{B715F56E-FF39-4A35-BA60-A6558DE5DB3D}" type="presParOf" srcId="{CDBFCAC3-69D8-4BC5-A00D-495782ED4A5D}" destId="{A84101BB-DD9A-4736-901B-0EF583A1D37D}" srcOrd="3" destOrd="0" presId="urn:microsoft.com/office/officeart/2005/8/layout/chevron2"/>
    <dgm:cxn modelId="{31FFD07D-F9F3-438B-B824-30A0C29C4D56}" type="presParOf" srcId="{CDBFCAC3-69D8-4BC5-A00D-495782ED4A5D}" destId="{DA11517E-CE53-447F-A0D9-AA41829C9CF8}" srcOrd="4" destOrd="0" presId="urn:microsoft.com/office/officeart/2005/8/layout/chevron2"/>
    <dgm:cxn modelId="{3FF33263-99E1-415F-89E3-2CD5B9B58C13}" type="presParOf" srcId="{DA11517E-CE53-447F-A0D9-AA41829C9CF8}" destId="{11CD0C71-8E6B-4341-9FCD-B6B136EE5D2A}" srcOrd="0" destOrd="0" presId="urn:microsoft.com/office/officeart/2005/8/layout/chevron2"/>
    <dgm:cxn modelId="{18C43091-01FD-418A-890A-5762CE5C3681}" type="presParOf" srcId="{DA11517E-CE53-447F-A0D9-AA41829C9CF8}" destId="{EBF51CAB-ACA5-4998-AF68-7686C6CF1BC4}" srcOrd="1" destOrd="0" presId="urn:microsoft.com/office/officeart/2005/8/layout/chevron2"/>
    <dgm:cxn modelId="{9D9BF8EB-B955-4427-8DBC-268C6064B615}" type="presParOf" srcId="{CDBFCAC3-69D8-4BC5-A00D-495782ED4A5D}" destId="{5D20ECC0-0059-4CF7-8433-C226D67E8C35}" srcOrd="5" destOrd="0" presId="urn:microsoft.com/office/officeart/2005/8/layout/chevron2"/>
    <dgm:cxn modelId="{25AF134B-E5C0-4E26-97D1-83047725E5C2}" type="presParOf" srcId="{CDBFCAC3-69D8-4BC5-A00D-495782ED4A5D}" destId="{31E5C31F-ED9A-48F5-8BBC-720E1E8E26C5}" srcOrd="6" destOrd="0" presId="urn:microsoft.com/office/officeart/2005/8/layout/chevron2"/>
    <dgm:cxn modelId="{D7E005AD-98EF-4244-B7A6-9AB9494587FB}" type="presParOf" srcId="{31E5C31F-ED9A-48F5-8BBC-720E1E8E26C5}" destId="{CF1BADC2-1677-4F11-A512-5E2BBF5FF7C2}" srcOrd="0" destOrd="0" presId="urn:microsoft.com/office/officeart/2005/8/layout/chevron2"/>
    <dgm:cxn modelId="{C3DA07AF-23F8-490F-B693-95C6865D384A}" type="presParOf" srcId="{31E5C31F-ED9A-48F5-8BBC-720E1E8E26C5}" destId="{B7F7CAC4-3794-4BDC-9A7A-2CC0063B6CF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C71C6-CAAD-4B84-85AC-25A27328D738}">
      <dsp:nvSpPr>
        <dsp:cNvPr id="0" name=""/>
        <dsp:cNvSpPr/>
      </dsp:nvSpPr>
      <dsp:spPr>
        <a:xfrm rot="5400000">
          <a:off x="-219471" y="219479"/>
          <a:ext cx="1463145" cy="1024202"/>
        </a:xfrm>
        <a:prstGeom prst="chevron">
          <a:avLst/>
        </a:prstGeom>
        <a:solidFill>
          <a:schemeClr val="accent2">
            <a:shade val="50000"/>
            <a:hueOff val="0"/>
            <a:satOff val="0"/>
            <a:lumOff val="0"/>
            <a:alphaOff val="0"/>
          </a:schemeClr>
        </a:solidFill>
        <a:ln w="12700" cap="flat" cmpd="sng" algn="ctr">
          <a:solidFill>
            <a:schemeClr val="accent2">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Conformity</a:t>
          </a:r>
          <a:endParaRPr lang="en-GB" sz="1400" kern="1200" dirty="0"/>
        </a:p>
      </dsp:txBody>
      <dsp:txXfrm rot="-5400000">
        <a:off x="1" y="512108"/>
        <a:ext cx="1024202" cy="438943"/>
      </dsp:txXfrm>
    </dsp:sp>
    <dsp:sp modelId="{B51A00C9-6EAD-45DE-9595-D5EACE075E0A}">
      <dsp:nvSpPr>
        <dsp:cNvPr id="0" name=""/>
        <dsp:cNvSpPr/>
      </dsp:nvSpPr>
      <dsp:spPr>
        <a:xfrm rot="5400000">
          <a:off x="4100578" y="-3076368"/>
          <a:ext cx="951044" cy="7103797"/>
        </a:xfrm>
        <a:prstGeom prst="round2SameRect">
          <a:avLst/>
        </a:prstGeom>
        <a:solidFill>
          <a:schemeClr val="lt1">
            <a:alpha val="90000"/>
            <a:hueOff val="0"/>
            <a:satOff val="0"/>
            <a:lumOff val="0"/>
            <a:alphaOff val="0"/>
          </a:schemeClr>
        </a:solidFill>
        <a:ln w="12700" cap="flat" cmpd="sng" algn="ctr">
          <a:solidFill>
            <a:schemeClr val="accent2">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smtClean="0"/>
            <a:t>Chemical Sourcing Policy.</a:t>
          </a:r>
          <a:endParaRPr lang="en-GB" sz="1300" kern="1200" dirty="0"/>
        </a:p>
        <a:p>
          <a:pPr marL="114300" lvl="1" indent="-114300" algn="l" defTabSz="577850">
            <a:lnSpc>
              <a:spcPct val="90000"/>
            </a:lnSpc>
            <a:spcBef>
              <a:spcPct val="0"/>
            </a:spcBef>
            <a:spcAft>
              <a:spcPct val="15000"/>
            </a:spcAft>
            <a:buChar char="••"/>
          </a:pPr>
          <a:r>
            <a:rPr lang="en-GB" sz="1300" kern="1200" dirty="0" smtClean="0"/>
            <a:t>Supplier SAQ.</a:t>
          </a:r>
          <a:endParaRPr lang="en-GB" sz="1300" kern="1200" dirty="0"/>
        </a:p>
        <a:p>
          <a:pPr marL="114300" lvl="1" indent="-114300" algn="l" defTabSz="577850">
            <a:lnSpc>
              <a:spcPct val="90000"/>
            </a:lnSpc>
            <a:spcBef>
              <a:spcPct val="0"/>
            </a:spcBef>
            <a:spcAft>
              <a:spcPct val="15000"/>
            </a:spcAft>
            <a:buChar char="••"/>
          </a:pPr>
          <a:r>
            <a:rPr lang="en-GB" sz="1300" kern="1200" dirty="0" smtClean="0"/>
            <a:t>CIL/MSDS Request.</a:t>
          </a:r>
          <a:endParaRPr lang="en-GB" sz="1300" kern="1200" dirty="0"/>
        </a:p>
      </dsp:txBody>
      <dsp:txXfrm rot="-5400000">
        <a:off x="1024202" y="46434"/>
        <a:ext cx="7057371" cy="858192"/>
      </dsp:txXfrm>
    </dsp:sp>
    <dsp:sp modelId="{DEA29634-A7D0-439B-B80B-55647BBC7D1B}">
      <dsp:nvSpPr>
        <dsp:cNvPr id="0" name=""/>
        <dsp:cNvSpPr/>
      </dsp:nvSpPr>
      <dsp:spPr>
        <a:xfrm rot="5400000">
          <a:off x="-219471" y="1537981"/>
          <a:ext cx="1463145" cy="1024202"/>
        </a:xfrm>
        <a:prstGeom prst="chevron">
          <a:avLst/>
        </a:prstGeom>
        <a:solidFill>
          <a:schemeClr val="accent2">
            <a:shade val="50000"/>
            <a:hueOff val="-295587"/>
            <a:satOff val="3892"/>
            <a:lumOff val="23309"/>
            <a:alphaOff val="0"/>
          </a:schemeClr>
        </a:solidFill>
        <a:ln w="12700" cap="flat" cmpd="sng" algn="ctr">
          <a:solidFill>
            <a:schemeClr val="accent2">
              <a:shade val="50000"/>
              <a:hueOff val="-295587"/>
              <a:satOff val="3892"/>
              <a:lumOff val="233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Responsibility</a:t>
          </a:r>
          <a:endParaRPr lang="en-GB" sz="1400" kern="1200" dirty="0"/>
        </a:p>
      </dsp:txBody>
      <dsp:txXfrm rot="-5400000">
        <a:off x="1" y="1830610"/>
        <a:ext cx="1024202" cy="438943"/>
      </dsp:txXfrm>
    </dsp:sp>
    <dsp:sp modelId="{E9A157DE-2DA7-4616-802B-6C2A55ACE7EC}">
      <dsp:nvSpPr>
        <dsp:cNvPr id="0" name=""/>
        <dsp:cNvSpPr/>
      </dsp:nvSpPr>
      <dsp:spPr>
        <a:xfrm rot="5400000">
          <a:off x="4100578" y="-1757866"/>
          <a:ext cx="951044" cy="7103797"/>
        </a:xfrm>
        <a:prstGeom prst="round2SameRect">
          <a:avLst/>
        </a:prstGeom>
        <a:solidFill>
          <a:schemeClr val="lt1">
            <a:alpha val="90000"/>
            <a:hueOff val="0"/>
            <a:satOff val="0"/>
            <a:lumOff val="0"/>
            <a:alphaOff val="0"/>
          </a:schemeClr>
        </a:solidFill>
        <a:ln w="12700" cap="flat" cmpd="sng" algn="ctr">
          <a:solidFill>
            <a:schemeClr val="accent2">
              <a:shade val="50000"/>
              <a:hueOff val="-277996"/>
              <a:satOff val="4329"/>
              <a:lumOff val="2156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smtClean="0"/>
            <a:t>Monthly </a:t>
          </a:r>
          <a:r>
            <a:rPr lang="en-GB" sz="1300" kern="1200" dirty="0" err="1" smtClean="0"/>
            <a:t>InCheck</a:t>
          </a:r>
          <a:r>
            <a:rPr lang="en-GB" sz="1300" kern="1200" dirty="0" smtClean="0"/>
            <a:t>/</a:t>
          </a:r>
          <a:r>
            <a:rPr lang="en-GB" sz="1300" kern="1200" dirty="0" err="1" smtClean="0"/>
            <a:t>Intelex</a:t>
          </a:r>
          <a:r>
            <a:rPr lang="en-GB" sz="1300" kern="1200" dirty="0" smtClean="0"/>
            <a:t> upload of chemicals.</a:t>
          </a:r>
          <a:endParaRPr lang="en-GB" sz="1300" kern="1200" dirty="0"/>
        </a:p>
        <a:p>
          <a:pPr marL="114300" lvl="1" indent="-114300" algn="l" defTabSz="577850">
            <a:lnSpc>
              <a:spcPct val="90000"/>
            </a:lnSpc>
            <a:spcBef>
              <a:spcPct val="0"/>
            </a:spcBef>
            <a:spcAft>
              <a:spcPct val="15000"/>
            </a:spcAft>
            <a:buChar char="••"/>
          </a:pPr>
          <a:r>
            <a:rPr lang="en-GB" sz="1300" kern="1200" dirty="0" smtClean="0"/>
            <a:t>Yearly on site audit for chemicals. (97% Pass)</a:t>
          </a:r>
          <a:endParaRPr lang="en-GB" sz="1300" kern="1200" dirty="0"/>
        </a:p>
        <a:p>
          <a:pPr marL="114300" lvl="1" indent="-114300" algn="l" defTabSz="577850">
            <a:lnSpc>
              <a:spcPct val="90000"/>
            </a:lnSpc>
            <a:spcBef>
              <a:spcPct val="0"/>
            </a:spcBef>
            <a:spcAft>
              <a:spcPct val="15000"/>
            </a:spcAft>
            <a:buChar char="••"/>
          </a:pPr>
          <a:r>
            <a:rPr lang="en-GB" sz="1300" kern="1200" dirty="0" smtClean="0"/>
            <a:t>Quarterly testing of wastewater against GOTS/Legal standards.</a:t>
          </a:r>
          <a:endParaRPr lang="en-GB" sz="1300" kern="1200" dirty="0"/>
        </a:p>
        <a:p>
          <a:pPr marL="114300" lvl="1" indent="-114300" algn="l" defTabSz="577850">
            <a:lnSpc>
              <a:spcPct val="90000"/>
            </a:lnSpc>
            <a:spcBef>
              <a:spcPct val="0"/>
            </a:spcBef>
            <a:spcAft>
              <a:spcPct val="15000"/>
            </a:spcAft>
            <a:buChar char="••"/>
          </a:pPr>
          <a:r>
            <a:rPr lang="en-GB" sz="1300" kern="1200" dirty="0" smtClean="0"/>
            <a:t>Bi annual ZDHC testing of wastewater.</a:t>
          </a:r>
          <a:endParaRPr lang="en-GB" sz="1300" kern="1200" dirty="0"/>
        </a:p>
      </dsp:txBody>
      <dsp:txXfrm rot="-5400000">
        <a:off x="1024202" y="1364936"/>
        <a:ext cx="7057371" cy="858192"/>
      </dsp:txXfrm>
    </dsp:sp>
    <dsp:sp modelId="{11CD0C71-8E6B-4341-9FCD-B6B136EE5D2A}">
      <dsp:nvSpPr>
        <dsp:cNvPr id="0" name=""/>
        <dsp:cNvSpPr/>
      </dsp:nvSpPr>
      <dsp:spPr>
        <a:xfrm rot="5400000">
          <a:off x="-219471" y="2856483"/>
          <a:ext cx="1463145" cy="1024202"/>
        </a:xfrm>
        <a:prstGeom prst="chevron">
          <a:avLst/>
        </a:prstGeom>
        <a:solidFill>
          <a:schemeClr val="accent2">
            <a:shade val="50000"/>
            <a:hueOff val="-591173"/>
            <a:satOff val="7783"/>
            <a:lumOff val="46617"/>
            <a:alphaOff val="0"/>
          </a:schemeClr>
        </a:solidFill>
        <a:ln w="12700" cap="flat" cmpd="sng" algn="ctr">
          <a:solidFill>
            <a:schemeClr val="accent2">
              <a:shade val="50000"/>
              <a:hueOff val="-591173"/>
              <a:satOff val="7783"/>
              <a:lumOff val="466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Management</a:t>
          </a:r>
        </a:p>
      </dsp:txBody>
      <dsp:txXfrm rot="-5400000">
        <a:off x="1" y="3149112"/>
        <a:ext cx="1024202" cy="438943"/>
      </dsp:txXfrm>
    </dsp:sp>
    <dsp:sp modelId="{EBF51CAB-ACA5-4998-AF68-7686C6CF1BC4}">
      <dsp:nvSpPr>
        <dsp:cNvPr id="0" name=""/>
        <dsp:cNvSpPr/>
      </dsp:nvSpPr>
      <dsp:spPr>
        <a:xfrm rot="5400000">
          <a:off x="4100578" y="-439365"/>
          <a:ext cx="951044" cy="7103797"/>
        </a:xfrm>
        <a:prstGeom prst="round2SameRect">
          <a:avLst/>
        </a:prstGeom>
        <a:solidFill>
          <a:schemeClr val="lt1">
            <a:alpha val="90000"/>
            <a:hueOff val="0"/>
            <a:satOff val="0"/>
            <a:lumOff val="0"/>
            <a:alphaOff val="0"/>
          </a:schemeClr>
        </a:solidFill>
        <a:ln w="12700" cap="flat" cmpd="sng" algn="ctr">
          <a:solidFill>
            <a:schemeClr val="accent2">
              <a:shade val="50000"/>
              <a:hueOff val="-555991"/>
              <a:satOff val="8658"/>
              <a:lumOff val="431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smtClean="0"/>
            <a:t>CMS Implementation.</a:t>
          </a:r>
          <a:endParaRPr lang="en-GB" sz="1300" kern="1200" dirty="0"/>
        </a:p>
        <a:p>
          <a:pPr marL="114300" lvl="1" indent="-114300" algn="l" defTabSz="577850">
            <a:lnSpc>
              <a:spcPct val="90000"/>
            </a:lnSpc>
            <a:spcBef>
              <a:spcPct val="0"/>
            </a:spcBef>
            <a:spcAft>
              <a:spcPct val="15000"/>
            </a:spcAft>
            <a:buChar char="••"/>
          </a:pPr>
          <a:r>
            <a:rPr lang="en-GB" sz="1300" kern="1200" dirty="0" smtClean="0"/>
            <a:t>Digitalisation of chemical inventory/usage.</a:t>
          </a:r>
          <a:endParaRPr lang="en-GB" sz="1300" kern="1200" dirty="0"/>
        </a:p>
      </dsp:txBody>
      <dsp:txXfrm rot="-5400000">
        <a:off x="1024202" y="2683437"/>
        <a:ext cx="7057371" cy="858192"/>
      </dsp:txXfrm>
    </dsp:sp>
    <dsp:sp modelId="{CF1BADC2-1677-4F11-A512-5E2BBF5FF7C2}">
      <dsp:nvSpPr>
        <dsp:cNvPr id="0" name=""/>
        <dsp:cNvSpPr/>
      </dsp:nvSpPr>
      <dsp:spPr>
        <a:xfrm rot="5400000">
          <a:off x="-219471" y="4174985"/>
          <a:ext cx="1463145" cy="1024202"/>
        </a:xfrm>
        <a:prstGeom prst="chevron">
          <a:avLst/>
        </a:prstGeom>
        <a:solidFill>
          <a:schemeClr val="accent2">
            <a:shade val="50000"/>
            <a:hueOff val="-295587"/>
            <a:satOff val="3892"/>
            <a:lumOff val="23309"/>
            <a:alphaOff val="0"/>
          </a:schemeClr>
        </a:solidFill>
        <a:ln w="12700" cap="flat" cmpd="sng" algn="ctr">
          <a:solidFill>
            <a:schemeClr val="accent2">
              <a:shade val="50000"/>
              <a:hueOff val="-295587"/>
              <a:satOff val="3892"/>
              <a:lumOff val="233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Above and Beyond</a:t>
          </a:r>
          <a:endParaRPr lang="en-GB" sz="1400" kern="1200" dirty="0"/>
        </a:p>
      </dsp:txBody>
      <dsp:txXfrm rot="-5400000">
        <a:off x="1" y="4467614"/>
        <a:ext cx="1024202" cy="438943"/>
      </dsp:txXfrm>
    </dsp:sp>
    <dsp:sp modelId="{B7F7CAC4-3794-4BDC-9A7A-2CC0063B6CF6}">
      <dsp:nvSpPr>
        <dsp:cNvPr id="0" name=""/>
        <dsp:cNvSpPr/>
      </dsp:nvSpPr>
      <dsp:spPr>
        <a:xfrm rot="5400000">
          <a:off x="4100578" y="879136"/>
          <a:ext cx="951044" cy="7103797"/>
        </a:xfrm>
        <a:prstGeom prst="round2SameRect">
          <a:avLst/>
        </a:prstGeom>
        <a:solidFill>
          <a:schemeClr val="lt1">
            <a:alpha val="90000"/>
            <a:hueOff val="0"/>
            <a:satOff val="0"/>
            <a:lumOff val="0"/>
            <a:alphaOff val="0"/>
          </a:schemeClr>
        </a:solidFill>
        <a:ln w="12700" cap="flat" cmpd="sng" algn="ctr">
          <a:solidFill>
            <a:schemeClr val="accent2">
              <a:shade val="50000"/>
              <a:hueOff val="-277996"/>
              <a:satOff val="4329"/>
              <a:lumOff val="2156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smtClean="0"/>
            <a:t>Yearly screened chemistry.</a:t>
          </a:r>
          <a:endParaRPr lang="en-GB" sz="1300" kern="1200" dirty="0"/>
        </a:p>
        <a:p>
          <a:pPr marL="114300" lvl="1" indent="-114300" algn="l" defTabSz="577850">
            <a:lnSpc>
              <a:spcPct val="90000"/>
            </a:lnSpc>
            <a:spcBef>
              <a:spcPct val="0"/>
            </a:spcBef>
            <a:spcAft>
              <a:spcPct val="15000"/>
            </a:spcAft>
            <a:buChar char="••"/>
          </a:pPr>
          <a:r>
            <a:rPr lang="en-GB" sz="1300" kern="1200" dirty="0" smtClean="0"/>
            <a:t>Increased sourcing of ZDHC chemicals. (80%+ for 2024, 90%+ for 2025)</a:t>
          </a:r>
          <a:endParaRPr lang="en-GB" sz="1300" kern="1200" dirty="0"/>
        </a:p>
      </dsp:txBody>
      <dsp:txXfrm rot="-5400000">
        <a:off x="1024202" y="4001938"/>
        <a:ext cx="7057371" cy="8581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682A1-418E-4E06-92AF-AF54F477A0FE}" type="datetimeFigureOut">
              <a:rPr lang="en-GB" smtClean="0"/>
              <a:t>12/11/2024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CD18D-04BB-44B5-B0A3-3C3D2E3A69BE}" type="slidenum">
              <a:rPr lang="en-GB" smtClean="0"/>
              <a:t>‹#›</a:t>
            </a:fld>
            <a:endParaRPr lang="en-GB"/>
          </a:p>
        </p:txBody>
      </p:sp>
    </p:spTree>
    <p:extLst>
      <p:ext uri="{BB962C8B-B14F-4D97-AF65-F5344CB8AC3E}">
        <p14:creationId xmlns:p14="http://schemas.microsoft.com/office/powerpoint/2010/main" val="1607788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7151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a:t>
            </a:r>
            <a:r>
              <a:rPr lang="en-GB" baseline="0" dirty="0"/>
              <a:t> to Jerome photo and wording. Waiting for </a:t>
            </a:r>
            <a:r>
              <a:rPr lang="en-GB" baseline="0"/>
              <a:t>Jerome approval.</a:t>
            </a:r>
            <a:endParaRPr lang="en-GB" dirty="0"/>
          </a:p>
        </p:txBody>
      </p:sp>
      <p:sp>
        <p:nvSpPr>
          <p:cNvPr id="4" name="Slide Number Placeholder 3"/>
          <p:cNvSpPr>
            <a:spLocks noGrp="1"/>
          </p:cNvSpPr>
          <p:nvPr>
            <p:ph type="sldNum" sz="quarter" idx="10"/>
          </p:nvPr>
        </p:nvSpPr>
        <p:spPr/>
        <p:txBody>
          <a:bodyPr/>
          <a:lstStyle/>
          <a:p>
            <a:fld id="{1511FBE2-20B5-413F-9EE6-A847AB7A7442}" type="slidenum">
              <a:rPr lang="x-none" smtClean="0"/>
              <a:t>2</a:t>
            </a:fld>
            <a:endParaRPr lang="x-none"/>
          </a:p>
        </p:txBody>
      </p:sp>
    </p:spTree>
    <p:extLst>
      <p:ext uri="{BB962C8B-B14F-4D97-AF65-F5344CB8AC3E}">
        <p14:creationId xmlns:p14="http://schemas.microsoft.com/office/powerpoint/2010/main" val="4236413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84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835CE87-3323-45E9-5DA7-1EA1CE83A05D}"/>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E00E99A2-BF51-13DC-35B9-7C4911B9AE1A}"/>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1A8AA21D-86A9-C2C6-D07A-BA75C1AF47C0}"/>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 xmlns:a16="http://schemas.microsoft.com/office/drawing/2014/main" id="{7B5C1525-BC19-36C5-4141-07591DCC9C68}"/>
              </a:ext>
            </a:extLst>
          </p:cNvPr>
          <p:cNvSpPr>
            <a:spLocks noGrp="1"/>
          </p:cNvSpPr>
          <p:nvPr>
            <p:ph type="sldNum" sz="quarter" idx="5"/>
          </p:nvPr>
        </p:nvSpPr>
        <p:spPr/>
        <p:txBody>
          <a:bodyPr/>
          <a:lstStyle/>
          <a:p>
            <a:fld id="{4F38AFD9-D5DB-4A47-A4BE-251B4DF1413A}" type="slidenum">
              <a:rPr lang="en-US"/>
              <a:t>5</a:t>
            </a:fld>
            <a:endParaRPr lang="en-US"/>
          </a:p>
        </p:txBody>
      </p:sp>
    </p:spTree>
    <p:extLst>
      <p:ext uri="{BB962C8B-B14F-4D97-AF65-F5344CB8AC3E}">
        <p14:creationId xmlns:p14="http://schemas.microsoft.com/office/powerpoint/2010/main" val="311844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2FB83F1-C8D1-19CE-6683-D1ABAADE0E8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B3E82EC2-16CB-0FCB-9ECA-169DA15C22BC}"/>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9659071D-4AB4-ECA0-C3D5-36B720FFA36E}"/>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a:extLst>
              <a:ext uri="{FF2B5EF4-FFF2-40B4-BE49-F238E27FC236}">
                <a16:creationId xmlns="" xmlns:a16="http://schemas.microsoft.com/office/drawing/2014/main" id="{34FB99EB-B67A-A40D-26E0-653A41F4DC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170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2A4408C-2167-2905-8206-C655CA927CBE}"/>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1F732D0-B15B-FE4C-1B73-A577E472BBF0}"/>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99CB97EA-5D84-0E8F-E704-0658AB886600}"/>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 xmlns:a16="http://schemas.microsoft.com/office/drawing/2014/main" id="{00811FBA-4CA1-ACEC-EB85-0AA2BCB442F0}"/>
              </a:ext>
            </a:extLst>
          </p:cNvPr>
          <p:cNvSpPr>
            <a:spLocks noGrp="1"/>
          </p:cNvSpPr>
          <p:nvPr>
            <p:ph type="sldNum" sz="quarter" idx="5"/>
          </p:nvPr>
        </p:nvSpPr>
        <p:spPr/>
        <p:txBody>
          <a:bodyPr/>
          <a:lstStyle/>
          <a:p>
            <a:fld id="{4F38AFD9-D5DB-4A47-A4BE-251B4DF1413A}" type="slidenum">
              <a:rPr lang="en-US"/>
              <a:t>7</a:t>
            </a:fld>
            <a:endParaRPr lang="en-US"/>
          </a:p>
        </p:txBody>
      </p:sp>
    </p:spTree>
    <p:extLst>
      <p:ext uri="{BB962C8B-B14F-4D97-AF65-F5344CB8AC3E}">
        <p14:creationId xmlns:p14="http://schemas.microsoft.com/office/powerpoint/2010/main" val="839487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ABAD4F7-3F92-E679-14CA-B9E22A50F5FC}"/>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064E214B-50A3-9C6C-5487-D9312516C876}"/>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57B96E54-3F46-B4F6-B716-C51D6CA4CF43}"/>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 xmlns:a16="http://schemas.microsoft.com/office/drawing/2014/main" id="{1CA62144-9C8C-15D4-ED12-B2A531A2C8D8}"/>
              </a:ext>
            </a:extLst>
          </p:cNvPr>
          <p:cNvSpPr>
            <a:spLocks noGrp="1"/>
          </p:cNvSpPr>
          <p:nvPr>
            <p:ph type="sldNum" sz="quarter" idx="5"/>
          </p:nvPr>
        </p:nvSpPr>
        <p:spPr/>
        <p:txBody>
          <a:bodyPr/>
          <a:lstStyle/>
          <a:p>
            <a:fld id="{4F38AFD9-D5DB-4A47-A4BE-251B4DF1413A}" type="slidenum">
              <a:rPr lang="en-US"/>
              <a:t>8</a:t>
            </a:fld>
            <a:endParaRPr lang="en-US"/>
          </a:p>
        </p:txBody>
      </p:sp>
    </p:spTree>
    <p:extLst>
      <p:ext uri="{BB962C8B-B14F-4D97-AF65-F5344CB8AC3E}">
        <p14:creationId xmlns:p14="http://schemas.microsoft.com/office/powerpoint/2010/main" val="181824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890E9B6-4533-12B0-C47F-53D7923B613A}"/>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49BE6D80-8878-253D-3649-CC1EFE939E8A}"/>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D8CDB790-A26C-7233-ADED-D24D278673C3}"/>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a:extLst>
              <a:ext uri="{FF2B5EF4-FFF2-40B4-BE49-F238E27FC236}">
                <a16:creationId xmlns="" xmlns:a16="http://schemas.microsoft.com/office/drawing/2014/main" id="{6D89188F-D2B2-A3E1-C054-3AE97DE3D6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67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80E46D-8075-9A2C-2E68-A4DC82671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D41567A-DDD5-1E53-98D7-B661EC796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91B226B-51A0-34F0-D234-216DD588940C}"/>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a16="http://schemas.microsoft.com/office/drawing/2014/main" xmlns="" id="{1074E902-620D-88E9-9AFB-91B9D2E2524B}"/>
              </a:ext>
            </a:extLst>
          </p:cNvPr>
          <p:cNvSpPr>
            <a:spLocks noGrp="1"/>
          </p:cNvSpPr>
          <p:nvPr>
            <p:ph type="sldNum" sz="quarter" idx="5"/>
          </p:nvPr>
        </p:nvSpPr>
        <p:spPr/>
        <p:txBody>
          <a:bodyPr/>
          <a:lstStyle/>
          <a:p>
            <a:fld id="{4F38AFD9-D5DB-4A47-A4BE-251B4DF1413A}" type="slidenum">
              <a:rPr lang="en-US"/>
              <a:t>10</a:t>
            </a:fld>
            <a:endParaRPr lang="en-US"/>
          </a:p>
        </p:txBody>
      </p:sp>
    </p:spTree>
    <p:extLst>
      <p:ext uri="{BB962C8B-B14F-4D97-AF65-F5344CB8AC3E}">
        <p14:creationId xmlns:p14="http://schemas.microsoft.com/office/powerpoint/2010/main" val="3215991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En</a:t>
            </a:r>
            <a:r>
              <a:rPr lang="en-GB" dirty="0" smtClean="0"/>
              <a:t> </a:t>
            </a:r>
            <a:r>
              <a:rPr lang="en-GB" dirty="0" err="1" smtClean="0"/>
              <a:t>terme</a:t>
            </a:r>
            <a:r>
              <a:rPr lang="en-GB" dirty="0" smtClean="0"/>
              <a:t> de </a:t>
            </a:r>
            <a:r>
              <a:rPr lang="en-GB" dirty="0" err="1" smtClean="0"/>
              <a:t>gestion</a:t>
            </a:r>
            <a:r>
              <a:rPr lang="en-GB" baseline="0" dirty="0" smtClean="0"/>
              <a:t> de </a:t>
            </a:r>
            <a:r>
              <a:rPr lang="en-GB" baseline="0" dirty="0" err="1" smtClean="0"/>
              <a:t>dechets</a:t>
            </a:r>
            <a:r>
              <a:rPr lang="en-GB" baseline="0" dirty="0" smtClean="0"/>
              <a:t>, </a:t>
            </a:r>
          </a:p>
          <a:p>
            <a:r>
              <a:rPr lang="en-GB" baseline="0" dirty="0" smtClean="0"/>
              <a:t>On categorise </a:t>
            </a:r>
            <a:r>
              <a:rPr lang="en-GB" baseline="0" dirty="0" err="1" smtClean="0"/>
              <a:t>nos</a:t>
            </a:r>
            <a:r>
              <a:rPr lang="en-GB" baseline="0" dirty="0" smtClean="0"/>
              <a:t> </a:t>
            </a:r>
            <a:r>
              <a:rPr lang="en-GB" baseline="0" dirty="0" err="1" smtClean="0"/>
              <a:t>dechets</a:t>
            </a:r>
            <a:r>
              <a:rPr lang="en-GB" baseline="0" dirty="0" smtClean="0"/>
              <a:t>, </a:t>
            </a:r>
          </a:p>
          <a:p>
            <a:endParaRPr lang="en-GB" baseline="0" dirty="0" smtClean="0"/>
          </a:p>
          <a:p>
            <a:r>
              <a:rPr lang="en-GB" baseline="0" dirty="0" smtClean="0"/>
              <a:t>100 </a:t>
            </a:r>
            <a:r>
              <a:rPr lang="en-GB" baseline="0" dirty="0" err="1" smtClean="0"/>
              <a:t>produits</a:t>
            </a:r>
            <a:r>
              <a:rPr lang="en-GB" baseline="0" dirty="0" smtClean="0"/>
              <a:t> </a:t>
            </a:r>
            <a:r>
              <a:rPr lang="en-GB" baseline="0" dirty="0" err="1" smtClean="0"/>
              <a:t>dnageurexu</a:t>
            </a:r>
            <a:r>
              <a:rPr lang="en-GB" baseline="0" dirty="0" smtClean="0"/>
              <a:t> </a:t>
            </a:r>
            <a:r>
              <a:rPr lang="en-GB" baseline="0" dirty="0" err="1" smtClean="0"/>
              <a:t>sont</a:t>
            </a:r>
            <a:r>
              <a:rPr lang="en-GB" baseline="0" dirty="0" smtClean="0"/>
              <a:t> </a:t>
            </a:r>
            <a:r>
              <a:rPr lang="en-GB" baseline="0" dirty="0" err="1" smtClean="0"/>
              <a:t>traite</a:t>
            </a:r>
            <a:r>
              <a:rPr lang="en-GB" baseline="0" dirty="0" smtClean="0"/>
              <a:t> et recycle </a:t>
            </a:r>
          </a:p>
          <a:p>
            <a:r>
              <a:rPr lang="en-GB" baseline="0" dirty="0" smtClean="0"/>
              <a:t>75 recycle par des ONG, PME </a:t>
            </a:r>
          </a:p>
          <a:p>
            <a:endParaRPr lang="en-GB" baseline="0" dirty="0" smtClean="0"/>
          </a:p>
          <a:p>
            <a:r>
              <a:rPr lang="en-GB" baseline="0" dirty="0" smtClean="0"/>
              <a:t>Notre target </a:t>
            </a:r>
            <a:r>
              <a:rPr lang="en-GB" baseline="0" dirty="0" err="1" smtClean="0"/>
              <a:t>dest</a:t>
            </a:r>
            <a:r>
              <a:rPr lang="en-GB" baseline="0" dirty="0" smtClean="0"/>
              <a:t> de 80 </a:t>
            </a:r>
          </a:p>
        </p:txBody>
      </p:sp>
      <p:sp>
        <p:nvSpPr>
          <p:cNvPr id="4" name="Slide Number Placeholder 3"/>
          <p:cNvSpPr>
            <a:spLocks noGrp="1"/>
          </p:cNvSpPr>
          <p:nvPr>
            <p:ph type="sldNum" sz="quarter" idx="10"/>
          </p:nvPr>
        </p:nvSpPr>
        <p:spPr/>
        <p:txBody>
          <a:bodyPr/>
          <a:lstStyle/>
          <a:p>
            <a:fld id="{B652E234-37E0-4EDA-9B90-B1C02C9309CB}" type="slidenum">
              <a:rPr lang="en-GB" smtClean="0"/>
              <a:t>12</a:t>
            </a:fld>
            <a:endParaRPr lang="en-GB"/>
          </a:p>
        </p:txBody>
      </p:sp>
    </p:spTree>
    <p:extLst>
      <p:ext uri="{BB962C8B-B14F-4D97-AF65-F5344CB8AC3E}">
        <p14:creationId xmlns:p14="http://schemas.microsoft.com/office/powerpoint/2010/main" val="3756378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Pour les </a:t>
            </a:r>
            <a:r>
              <a:rPr lang="en-GB" dirty="0" err="1" smtClean="0"/>
              <a:t>dechets</a:t>
            </a:r>
            <a:r>
              <a:rPr lang="en-GB" dirty="0" smtClean="0"/>
              <a:t> on a un</a:t>
            </a:r>
            <a:r>
              <a:rPr lang="en-GB" baseline="0" dirty="0" smtClean="0"/>
              <a:t> flow chat, qui nous </a:t>
            </a:r>
            <a:r>
              <a:rPr lang="en-GB" baseline="0" dirty="0" err="1" smtClean="0"/>
              <a:t>permet</a:t>
            </a:r>
            <a:r>
              <a:rPr lang="en-GB" baseline="0" dirty="0" smtClean="0"/>
              <a:t> </a:t>
            </a:r>
            <a:r>
              <a:rPr lang="en-GB" baseline="0" dirty="0" err="1" smtClean="0"/>
              <a:t>d’identifier</a:t>
            </a:r>
            <a:r>
              <a:rPr lang="en-GB" baseline="0" dirty="0" smtClean="0"/>
              <a:t> les flux de </a:t>
            </a:r>
            <a:r>
              <a:rPr lang="en-GB" baseline="0" dirty="0" err="1" smtClean="0"/>
              <a:t>matiere</a:t>
            </a:r>
            <a:r>
              <a:rPr lang="en-GB" baseline="0" dirty="0" smtClean="0"/>
              <a:t> premiere </a:t>
            </a:r>
            <a:r>
              <a:rPr lang="en-GB" baseline="0" dirty="0" err="1" smtClean="0"/>
              <a:t>dans</a:t>
            </a:r>
            <a:r>
              <a:rPr lang="en-GB" baseline="0" dirty="0" smtClean="0"/>
              <a:t> </a:t>
            </a:r>
            <a:r>
              <a:rPr lang="en-GB" baseline="0" dirty="0" err="1" smtClean="0"/>
              <a:t>chaque</a:t>
            </a:r>
            <a:r>
              <a:rPr lang="en-GB" baseline="0" dirty="0" smtClean="0"/>
              <a:t> </a:t>
            </a:r>
            <a:r>
              <a:rPr lang="en-GB" baseline="0" dirty="0" err="1" smtClean="0"/>
              <a:t>dept</a:t>
            </a:r>
            <a:r>
              <a:rPr lang="en-GB" baseline="0" dirty="0" smtClean="0"/>
              <a:t>, </a:t>
            </a:r>
            <a:r>
              <a:rPr lang="en-GB" baseline="0" dirty="0" err="1" smtClean="0"/>
              <a:t>qu’on</a:t>
            </a:r>
            <a:r>
              <a:rPr lang="en-GB" baseline="0" dirty="0" smtClean="0"/>
              <a:t> </a:t>
            </a:r>
            <a:r>
              <a:rPr lang="en-GB" baseline="0" dirty="0" err="1" smtClean="0"/>
              <a:t>mesure</a:t>
            </a:r>
            <a:r>
              <a:rPr lang="en-GB" baseline="0" dirty="0" smtClean="0"/>
              <a:t> par la suite et </a:t>
            </a:r>
            <a:r>
              <a:rPr lang="en-GB" baseline="0" dirty="0" err="1" smtClean="0"/>
              <a:t>qu’on</a:t>
            </a:r>
            <a:r>
              <a:rPr lang="en-GB" baseline="0" dirty="0" smtClean="0"/>
              <a:t> recycle </a:t>
            </a:r>
          </a:p>
        </p:txBody>
      </p:sp>
      <p:sp>
        <p:nvSpPr>
          <p:cNvPr id="4" name="Slide Number Placeholder 3"/>
          <p:cNvSpPr>
            <a:spLocks noGrp="1"/>
          </p:cNvSpPr>
          <p:nvPr>
            <p:ph type="sldNum" sz="quarter" idx="10"/>
          </p:nvPr>
        </p:nvSpPr>
        <p:spPr/>
        <p:txBody>
          <a:bodyPr/>
          <a:lstStyle/>
          <a:p>
            <a:fld id="{B652E234-37E0-4EDA-9B90-B1C02C9309CB}" type="slidenum">
              <a:rPr lang="en-GB" smtClean="0"/>
              <a:t>13</a:t>
            </a:fld>
            <a:endParaRPr lang="en-GB"/>
          </a:p>
        </p:txBody>
      </p:sp>
    </p:spTree>
    <p:extLst>
      <p:ext uri="{BB962C8B-B14F-4D97-AF65-F5344CB8AC3E}">
        <p14:creationId xmlns:p14="http://schemas.microsoft.com/office/powerpoint/2010/main" val="4045635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Voici</a:t>
            </a:r>
            <a:r>
              <a:rPr lang="en-GB" dirty="0" smtClean="0"/>
              <a:t> </a:t>
            </a:r>
            <a:r>
              <a:rPr lang="en-GB" dirty="0" err="1" smtClean="0"/>
              <a:t>en</a:t>
            </a:r>
            <a:r>
              <a:rPr lang="en-GB" dirty="0" smtClean="0"/>
              <a:t> general un rapport de </a:t>
            </a:r>
            <a:r>
              <a:rPr lang="en-GB" dirty="0" err="1" smtClean="0"/>
              <a:t>l’annee</a:t>
            </a:r>
            <a:r>
              <a:rPr lang="en-GB" baseline="0" dirty="0" smtClean="0"/>
              <a:t> derriere, </a:t>
            </a:r>
          </a:p>
          <a:p>
            <a:r>
              <a:rPr lang="fr-FR" dirty="0" smtClean="0"/>
              <a:t>La plus grande partie de nos déchets en termes de quantité est constituée de chutes de tissus et papier </a:t>
            </a:r>
            <a:endParaRPr lang="en-GB" dirty="0"/>
          </a:p>
        </p:txBody>
      </p:sp>
      <p:sp>
        <p:nvSpPr>
          <p:cNvPr id="4" name="Slide Number Placeholder 3"/>
          <p:cNvSpPr>
            <a:spLocks noGrp="1"/>
          </p:cNvSpPr>
          <p:nvPr>
            <p:ph type="sldNum" sz="quarter" idx="10"/>
          </p:nvPr>
        </p:nvSpPr>
        <p:spPr/>
        <p:txBody>
          <a:bodyPr/>
          <a:lstStyle/>
          <a:p>
            <a:fld id="{B652E234-37E0-4EDA-9B90-B1C02C9309CB}" type="slidenum">
              <a:rPr lang="en-GB" smtClean="0"/>
              <a:t>14</a:t>
            </a:fld>
            <a:endParaRPr lang="en-GB"/>
          </a:p>
        </p:txBody>
      </p:sp>
    </p:spTree>
    <p:extLst>
      <p:ext uri="{BB962C8B-B14F-4D97-AF65-F5344CB8AC3E}">
        <p14:creationId xmlns:p14="http://schemas.microsoft.com/office/powerpoint/2010/main" val="419637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EAFE040-2FEC-42D6-2B7B-883FDE43CDB6}"/>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F0C8A8CB-8BF1-B95D-7AE3-3796E8D415C0}"/>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97ECAAE8-6BBB-82A0-A84D-7ABB2468D968}"/>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Add note to this slide</a:t>
            </a:r>
          </a:p>
        </p:txBody>
      </p:sp>
      <p:sp>
        <p:nvSpPr>
          <p:cNvPr id="4" name="Slide Number Placeholder 3">
            <a:extLst>
              <a:ext uri="{FF2B5EF4-FFF2-40B4-BE49-F238E27FC236}">
                <a16:creationId xmlns="" xmlns:a16="http://schemas.microsoft.com/office/drawing/2014/main" id="{E037BA6D-8A2E-D959-D160-B450A4C76D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278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80E46D-8075-9A2C-2E68-A4DC82671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D41567A-DDD5-1E53-98D7-B661EC796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91B226B-51A0-34F0-D234-216DD588940C}"/>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a16="http://schemas.microsoft.com/office/drawing/2014/main" xmlns="" id="{1074E902-620D-88E9-9AFB-91B9D2E2524B}"/>
              </a:ext>
            </a:extLst>
          </p:cNvPr>
          <p:cNvSpPr>
            <a:spLocks noGrp="1"/>
          </p:cNvSpPr>
          <p:nvPr>
            <p:ph type="sldNum" sz="quarter" idx="5"/>
          </p:nvPr>
        </p:nvSpPr>
        <p:spPr/>
        <p:txBody>
          <a:bodyPr/>
          <a:lstStyle/>
          <a:p>
            <a:fld id="{4F38AFD9-D5DB-4A47-A4BE-251B4DF1413A}" type="slidenum">
              <a:rPr lang="en-US"/>
              <a:t>16</a:t>
            </a:fld>
            <a:endParaRPr lang="en-US"/>
          </a:p>
        </p:txBody>
      </p:sp>
    </p:spTree>
    <p:extLst>
      <p:ext uri="{BB962C8B-B14F-4D97-AF65-F5344CB8AC3E}">
        <p14:creationId xmlns:p14="http://schemas.microsoft.com/office/powerpoint/2010/main" val="4094213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8681DE8-5598-BDD1-B2D9-F58EE72FDA0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120D5087-F4F3-7101-9F54-77DE42973FA3}"/>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15907BCC-2607-655A-F149-84EAFEDEA346}"/>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 xmlns:a16="http://schemas.microsoft.com/office/drawing/2014/main" id="{65D32E6A-5059-B7B4-ACB6-2BEF85394CF6}"/>
              </a:ext>
            </a:extLst>
          </p:cNvPr>
          <p:cNvSpPr>
            <a:spLocks noGrp="1"/>
          </p:cNvSpPr>
          <p:nvPr>
            <p:ph type="sldNum" sz="quarter" idx="5"/>
          </p:nvPr>
        </p:nvSpPr>
        <p:spPr/>
        <p:txBody>
          <a:bodyPr/>
          <a:lstStyle/>
          <a:p>
            <a:fld id="{4F38AFD9-D5DB-4A47-A4BE-251B4DF1413A}" type="slidenum">
              <a:rPr lang="en-US"/>
              <a:t>17</a:t>
            </a:fld>
            <a:endParaRPr lang="en-US"/>
          </a:p>
        </p:txBody>
      </p:sp>
    </p:spTree>
    <p:extLst>
      <p:ext uri="{BB962C8B-B14F-4D97-AF65-F5344CB8AC3E}">
        <p14:creationId xmlns:p14="http://schemas.microsoft.com/office/powerpoint/2010/main" val="4051798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0DE85E3-86C2-6A41-023B-C5396F90CD4F}"/>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A8444106-6ADB-FA74-02EC-93AF1B5D7679}"/>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FD35390E-ACF3-942D-20D1-E320029ECA23}"/>
              </a:ext>
            </a:extLst>
          </p:cNvPr>
          <p:cNvSpPr>
            <a:spLocks noGrp="1"/>
          </p:cNvSpPr>
          <p:nvPr>
            <p:ph type="body" idx="1"/>
          </p:nvPr>
        </p:nvSpPr>
        <p:spPr/>
        <p:txBody>
          <a:bodyPr spcFirstLastPara="0" lIns="0" tIns="0" rIns="0" bIns="0" anchor="t"/>
          <a:lstStyle/>
          <a:p>
            <a:pPr algn="l" hangingPunct="0">
              <a:lnSpc>
                <a:spcPct val="100000"/>
              </a:lnSpc>
            </a:pPr>
            <a:r>
              <a:rPr>
                <a:latin typeface="Arial"/>
                <a:ea typeface="+mn-ea"/>
                <a:cs typeface="Arial"/>
              </a:rPr>
              <a:t>Type your notes</a:t>
            </a:r>
          </a:p>
        </p:txBody>
      </p:sp>
      <p:sp>
        <p:nvSpPr>
          <p:cNvPr id="4" name="Slide Number Placeholder 3">
            <a:extLst>
              <a:ext uri="{FF2B5EF4-FFF2-40B4-BE49-F238E27FC236}">
                <a16:creationId xmlns="" xmlns:a16="http://schemas.microsoft.com/office/drawing/2014/main" id="{5525C32B-B96D-F9FC-330E-C4DAD9D064E8}"/>
              </a:ext>
            </a:extLst>
          </p:cNvPr>
          <p:cNvSpPr>
            <a:spLocks noGrp="1"/>
          </p:cNvSpPr>
          <p:nvPr>
            <p:ph type="sldNum" sz="quarter" idx="5"/>
          </p:nvPr>
        </p:nvSpPr>
        <p:spPr/>
        <p:txBody>
          <a:bodyPr/>
          <a:lstStyle/>
          <a:p>
            <a:fld id="{4F38AFD9-D5DB-4A47-A4BE-251B4DF1413A}" type="slidenum">
              <a:rPr lang="en-US"/>
              <a:t>18</a:t>
            </a:fld>
            <a:endParaRPr lang="en-US"/>
          </a:p>
        </p:txBody>
      </p:sp>
    </p:spTree>
    <p:extLst>
      <p:ext uri="{BB962C8B-B14F-4D97-AF65-F5344CB8AC3E}">
        <p14:creationId xmlns:p14="http://schemas.microsoft.com/office/powerpoint/2010/main" val="3806857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Alors</a:t>
            </a:r>
            <a:r>
              <a:rPr lang="en-GB" baseline="0" dirty="0" smtClean="0"/>
              <a:t> </a:t>
            </a:r>
            <a:r>
              <a:rPr lang="en-GB" baseline="0" dirty="0" err="1" smtClean="0"/>
              <a:t>voici</a:t>
            </a:r>
            <a:r>
              <a:rPr lang="en-GB" baseline="0" dirty="0" smtClean="0"/>
              <a:t> </a:t>
            </a:r>
            <a:r>
              <a:rPr lang="en-GB" baseline="0" dirty="0" err="1" smtClean="0"/>
              <a:t>qlq</a:t>
            </a:r>
            <a:r>
              <a:rPr lang="en-GB" baseline="0" dirty="0" smtClean="0"/>
              <a:t> illustrations des </a:t>
            </a:r>
            <a:r>
              <a:rPr lang="en-GB" baseline="0" dirty="0" err="1" smtClean="0"/>
              <a:t>recyclages</a:t>
            </a:r>
            <a:r>
              <a:rPr lang="en-GB" baseline="0" dirty="0" smtClean="0"/>
              <a:t> </a:t>
            </a:r>
            <a:r>
              <a:rPr lang="en-GB" baseline="0" dirty="0" err="1" smtClean="0"/>
              <a:t>au’on</a:t>
            </a:r>
            <a:r>
              <a:rPr lang="en-GB" baseline="0" dirty="0" smtClean="0"/>
              <a:t>  a fait </a:t>
            </a:r>
          </a:p>
          <a:p>
            <a:r>
              <a:rPr lang="en-GB" baseline="0" dirty="0" smtClean="0"/>
              <a:t>A </a:t>
            </a:r>
            <a:r>
              <a:rPr lang="en-GB" baseline="0" dirty="0" err="1" smtClean="0"/>
              <a:t>noter</a:t>
            </a:r>
            <a:r>
              <a:rPr lang="en-GB" baseline="0" dirty="0" smtClean="0"/>
              <a:t> </a:t>
            </a:r>
            <a:r>
              <a:rPr lang="en-GB" baseline="0" dirty="0" err="1" smtClean="0"/>
              <a:t>nos</a:t>
            </a:r>
            <a:r>
              <a:rPr lang="en-GB" baseline="0" dirty="0" smtClean="0"/>
              <a:t> </a:t>
            </a:r>
            <a:r>
              <a:rPr lang="en-GB" baseline="0" dirty="0" err="1" smtClean="0"/>
              <a:t>beneficiaiires</a:t>
            </a:r>
            <a:r>
              <a:rPr lang="en-GB" baseline="0" dirty="0" smtClean="0"/>
              <a:t> </a:t>
            </a:r>
            <a:r>
              <a:rPr lang="en-GB" baseline="0" dirty="0" err="1" smtClean="0"/>
              <a:t>sont</a:t>
            </a:r>
            <a:r>
              <a:rPr lang="en-GB" baseline="0" dirty="0" smtClean="0"/>
              <a:t> </a:t>
            </a:r>
            <a:r>
              <a:rPr lang="en-GB" baseline="0" dirty="0" err="1" smtClean="0"/>
              <a:t>nos</a:t>
            </a:r>
            <a:r>
              <a:rPr lang="en-GB" baseline="0" dirty="0" smtClean="0"/>
              <a:t> </a:t>
            </a:r>
            <a:r>
              <a:rPr lang="en-GB" baseline="0" dirty="0" err="1" smtClean="0"/>
              <a:t>collaborateur</a:t>
            </a:r>
            <a:r>
              <a:rPr lang="en-GB" baseline="0" dirty="0" smtClean="0"/>
              <a:t> </a:t>
            </a:r>
            <a:r>
              <a:rPr lang="en-GB" baseline="0" dirty="0" err="1" smtClean="0"/>
              <a:t>employes</a:t>
            </a:r>
            <a:r>
              <a:rPr lang="en-GB" baseline="0" dirty="0" smtClean="0"/>
              <a:t> et </a:t>
            </a:r>
            <a:r>
              <a:rPr lang="en-GB" baseline="0" dirty="0" err="1" smtClean="0"/>
              <a:t>aussi</a:t>
            </a:r>
            <a:r>
              <a:rPr lang="en-GB" baseline="0" dirty="0" smtClean="0"/>
              <a:t> la </a:t>
            </a:r>
            <a:r>
              <a:rPr lang="en-GB" baseline="0" dirty="0" err="1" smtClean="0"/>
              <a:t>communite</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652E234-37E0-4EDA-9B90-B1C02C9309CB}" type="slidenum">
              <a:rPr lang="en-GB" smtClean="0"/>
              <a:t>19</a:t>
            </a:fld>
            <a:endParaRPr lang="en-GB"/>
          </a:p>
        </p:txBody>
      </p:sp>
    </p:spTree>
    <p:extLst>
      <p:ext uri="{BB962C8B-B14F-4D97-AF65-F5344CB8AC3E}">
        <p14:creationId xmlns:p14="http://schemas.microsoft.com/office/powerpoint/2010/main" val="2169267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
        <p:nvSpPr>
          <p:cNvPr id="4" name="Slide Number Placeholder 3"/>
          <p:cNvSpPr>
            <a:spLocks noGrp="1"/>
          </p:cNvSpPr>
          <p:nvPr>
            <p:ph type="sldNum" sz="quarter" idx="5"/>
          </p:nvPr>
        </p:nvSpPr>
        <p:spPr/>
        <p:txBody>
          <a:bodyPr/>
          <a:lstStyle/>
          <a:p>
            <a:fld id="{1511FBE2-20B5-413F-9EE6-A847AB7A7442}" type="slidenum">
              <a:rPr lang="x-none" smtClean="0"/>
              <a:t>20</a:t>
            </a:fld>
            <a:endParaRPr lang="x-none"/>
          </a:p>
        </p:txBody>
      </p:sp>
    </p:spTree>
    <p:extLst>
      <p:ext uri="{BB962C8B-B14F-4D97-AF65-F5344CB8AC3E}">
        <p14:creationId xmlns:p14="http://schemas.microsoft.com/office/powerpoint/2010/main" val="2022773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7F0A18F-734A-4521-B7BB-CD3CB6577881}" type="datetimeFigureOut">
              <a:rPr lang="en-GB" smtClean="0"/>
              <a:t>12/11/2024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44451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F0A18F-734A-4521-B7BB-CD3CB6577881}" type="datetimeFigureOut">
              <a:rPr lang="en-GB" smtClean="0"/>
              <a:t>12/11/2024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1009272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F0A18F-734A-4521-B7BB-CD3CB6577881}" type="datetimeFigureOut">
              <a:rPr lang="en-GB" smtClean="0"/>
              <a:t>12/11/2024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399411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7F0A18F-734A-4521-B7BB-CD3CB6577881}" type="datetimeFigureOut">
              <a:rPr lang="en-GB" smtClean="0"/>
              <a:t>12/11/2024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1188863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7F0A18F-734A-4521-B7BB-CD3CB6577881}" type="datetimeFigureOut">
              <a:rPr lang="en-GB" smtClean="0"/>
              <a:t>12/11/2024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1735855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7F0A18F-734A-4521-B7BB-CD3CB6577881}" type="datetimeFigureOut">
              <a:rPr lang="en-GB" smtClean="0"/>
              <a:t>12/11/2024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1149487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0A18F-734A-4521-B7BB-CD3CB6577881}" type="datetimeFigureOut">
              <a:rPr lang="en-GB" smtClean="0"/>
              <a:t>12/11/2024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204029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0A18F-734A-4521-B7BB-CD3CB6577881}" type="datetimeFigureOut">
              <a:rPr lang="en-GB" smtClean="0"/>
              <a:t>12/11/2024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2249505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0A18F-734A-4521-B7BB-CD3CB6577881}" type="datetimeFigureOut">
              <a:rPr lang="en-GB" smtClean="0"/>
              <a:t>12/11/2024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59343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F0A18F-734A-4521-B7BB-CD3CB6577881}" type="datetimeFigureOut">
              <a:rPr lang="en-GB" smtClean="0"/>
              <a:t>12/11/2024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62580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F0A18F-734A-4521-B7BB-CD3CB6577881}" type="datetimeFigureOut">
              <a:rPr lang="en-GB" smtClean="0"/>
              <a:t>12/11/2024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C7B85C-7C2A-41B4-A75D-A9F8365E93B3}" type="slidenum">
              <a:rPr lang="en-GB" smtClean="0"/>
              <a:t>‹#›</a:t>
            </a:fld>
            <a:endParaRPr lang="en-GB"/>
          </a:p>
        </p:txBody>
      </p:sp>
    </p:spTree>
    <p:extLst>
      <p:ext uri="{BB962C8B-B14F-4D97-AF65-F5344CB8AC3E}">
        <p14:creationId xmlns:p14="http://schemas.microsoft.com/office/powerpoint/2010/main" val="825573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0A18F-734A-4521-B7BB-CD3CB6577881}" type="datetimeFigureOut">
              <a:rPr lang="en-GB" smtClean="0"/>
              <a:t>12/11/2024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C7B85C-7C2A-41B4-A75D-A9F8365E93B3}" type="slidenum">
              <a:rPr lang="en-GB" smtClean="0"/>
              <a:t>‹#›</a:t>
            </a:fld>
            <a:endParaRPr lang="en-GB"/>
          </a:p>
        </p:txBody>
      </p:sp>
    </p:spTree>
    <p:extLst>
      <p:ext uri="{BB962C8B-B14F-4D97-AF65-F5344CB8AC3E}">
        <p14:creationId xmlns:p14="http://schemas.microsoft.com/office/powerpoint/2010/main" val="1126950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3" Type="http://schemas.openxmlformats.org/officeDocument/2006/relationships/image" Target="../media/image9.png"/><Relationship Id="rId7" Type="http://schemas.openxmlformats.org/officeDocument/2006/relationships/image" Target="../media/image16.png"/><Relationship Id="rId12"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9.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svg"/><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24.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Layout" Target="../diagrams/layout1.xml"/><Relationship Id="rId7" Type="http://schemas.openxmlformats.org/officeDocument/2006/relationships/image" Target="../media/image3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9.png"/><Relationship Id="rId4" Type="http://schemas.openxmlformats.org/officeDocument/2006/relationships/diagramQuickStyle" Target="../diagrams/quickStyle1.xml"/><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7.emf"/><Relationship Id="rId5" Type="http://schemas.openxmlformats.org/officeDocument/2006/relationships/image" Target="../media/image9.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0.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chart" Target="../charts/char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31.png"/><Relationship Id="rId7"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hyperlink" Target="https://www.linkedin.com/company/ciel-textile/mycompany/" TargetMode="External"/><Relationship Id="rId3" Type="http://schemas.openxmlformats.org/officeDocument/2006/relationships/image" Target="../media/image52.jpeg"/><Relationship Id="rId7" Type="http://schemas.openxmlformats.org/officeDocument/2006/relationships/image" Target="../media/image54.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cieltextile.com/get-in-touch" TargetMode="External"/><Relationship Id="rId5" Type="http://schemas.openxmlformats.org/officeDocument/2006/relationships/image" Target="../media/image53.emf"/><Relationship Id="rId4" Type="http://schemas.openxmlformats.org/officeDocument/2006/relationships/hyperlink" Target="http://sustainability@cieltextile.com" TargetMode="External"/><Relationship Id="rId9" Type="http://schemas.openxmlformats.org/officeDocument/2006/relationships/image" Target="../media/image5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Fine Knits Cluster Cover"/>
        <p:cNvGrpSpPr/>
        <p:nvPr/>
      </p:nvGrpSpPr>
      <p:grpSpPr>
        <a:xfrm>
          <a:off x="0" y="0"/>
          <a:ext cx="0" cy="0"/>
          <a:chOff x="0" y="0"/>
          <a:chExt cx="0" cy="0"/>
        </a:xfrm>
      </p:grpSpPr>
      <p:pic>
        <p:nvPicPr>
          <p:cNvPr id="6" name="Picture 5" descr="A person standing in a desert&#10;&#10;Description automatically generated">
            <a:extLst>
              <a:ext uri="{FF2B5EF4-FFF2-40B4-BE49-F238E27FC236}">
                <a16:creationId xmlns="" xmlns:a16="http://schemas.microsoft.com/office/drawing/2014/main" id="{5E3DF0CA-27C1-6B45-6EFC-D5354DEEFEB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47898" y="-9301"/>
            <a:ext cx="13039898" cy="6867301"/>
          </a:xfrm>
          <a:prstGeom prst="rect">
            <a:avLst/>
          </a:prstGeom>
        </p:spPr>
      </p:pic>
      <p:pic>
        <p:nvPicPr>
          <p:cNvPr id="5" name="Tropic-02"/>
          <p:cNvPicPr>
            <a:picLocks noChangeAspect="1"/>
          </p:cNvPicPr>
          <p:nvPr/>
        </p:nvPicPr>
        <p:blipFill rotWithShape="1">
          <a:blip r:embed="rId4" cstate="screen">
            <a:extLst>
              <a:ext uri="{28A0092B-C50C-407E-A947-70E740481C1C}">
                <a14:useLocalDpi xmlns:a14="http://schemas.microsoft.com/office/drawing/2010/main"/>
              </a:ext>
            </a:extLst>
          </a:blip>
          <a:stretch>
            <a:fillRect/>
          </a:stretch>
        </p:blipFill>
        <p:spPr>
          <a:xfrm>
            <a:off x="10074740" y="6034227"/>
            <a:ext cx="2141323" cy="890390"/>
          </a:xfrm>
          <a:prstGeom prst="rect">
            <a:avLst/>
          </a:prstGeom>
        </p:spPr>
      </p:pic>
      <p:pic>
        <p:nvPicPr>
          <p:cNvPr id="12" name="Ciel textile logo-White">
            <a:extLst>
              <a:ext uri="{FF2B5EF4-FFF2-40B4-BE49-F238E27FC236}">
                <a16:creationId xmlns="" xmlns:a16="http://schemas.microsoft.com/office/drawing/2014/main" id="{6FA55094-39CB-4549-A021-117FFAB5D973}"/>
              </a:ext>
            </a:extLst>
          </p:cNvPr>
          <p:cNvPicPr/>
          <p:nvPr/>
        </p:nvPicPr>
        <p:blipFill rotWithShape="1">
          <a:blip r:embed="rId5" cstate="screen">
            <a:extLst>
              <a:ext uri="{28A0092B-C50C-407E-A947-70E740481C1C}">
                <a14:useLocalDpi xmlns:a14="http://schemas.microsoft.com/office/drawing/2010/main"/>
              </a:ext>
            </a:extLst>
          </a:blip>
          <a:stretch>
            <a:fillRect/>
          </a:stretch>
        </p:blipFill>
        <p:spPr>
          <a:xfrm>
            <a:off x="-632608" y="6312785"/>
            <a:ext cx="983261" cy="333273"/>
          </a:xfrm>
          <a:prstGeom prst="rect">
            <a:avLst/>
          </a:prstGeom>
        </p:spPr>
      </p:pic>
      <p:sp>
        <p:nvSpPr>
          <p:cNvPr id="7" name="Body text">
            <a:extLst>
              <a:ext uri="{FF2B5EF4-FFF2-40B4-BE49-F238E27FC236}">
                <a16:creationId xmlns="" xmlns:a16="http://schemas.microsoft.com/office/drawing/2014/main" id="{2FA09678-5537-476B-B04A-4E112A2D4204}"/>
              </a:ext>
            </a:extLst>
          </p:cNvPr>
          <p:cNvSpPr/>
          <p:nvPr/>
        </p:nvSpPr>
        <p:spPr>
          <a:xfrm>
            <a:off x="4237573" y="3606522"/>
            <a:ext cx="3810872" cy="1163886"/>
          </a:xfrm>
          <a:prstGeom prst="rect">
            <a:avLst/>
          </a:prstGeom>
        </p:spPr>
        <p:txBody>
          <a:bodyPr spcFirstLastPara="0" lIns="95250" tIns="95250" rIns="95250" bIns="0" anchor="t"/>
          <a:ls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lnSpc>
                <a:spcPct val="100000"/>
              </a:lnSpc>
            </a:pPr>
            <a:endParaRPr lang="en-GB" sz="2400">
              <a:solidFill>
                <a:srgbClr val="FFFFFF"/>
              </a:solidFill>
              <a:latin typeface="Pluto Sans Regular"/>
              <a:ea typeface="+mn-ea"/>
              <a:cs typeface="Pluto Sans Regular"/>
            </a:endParaRPr>
          </a:p>
        </p:txBody>
      </p:sp>
      <p:sp>
        <p:nvSpPr>
          <p:cNvPr id="16" name="Title 1">
            <a:extLst>
              <a:ext uri="{FF2B5EF4-FFF2-40B4-BE49-F238E27FC236}">
                <a16:creationId xmlns="" xmlns:a16="http://schemas.microsoft.com/office/drawing/2014/main" id="{6F0F3F2B-11BF-42DC-8BF3-EC53BBD33A85}"/>
              </a:ext>
            </a:extLst>
          </p:cNvPr>
          <p:cNvSpPr>
            <a:spLocks noGrp="1"/>
          </p:cNvSpPr>
          <p:nvPr>
            <p:ph type="ctrTitle"/>
          </p:nvPr>
        </p:nvSpPr>
        <p:spPr>
          <a:xfrm>
            <a:off x="6064088" y="685303"/>
            <a:ext cx="4185644" cy="793767"/>
          </a:xfrm>
        </p:spPr>
        <p:txBody>
          <a:bodyPr anchor="b">
            <a:normAutofit/>
          </a:bodyPr>
          <a:lstStyle/>
          <a:p>
            <a:pPr algn="l"/>
            <a:r>
              <a:rPr lang="en-GB" sz="2800" dirty="0" smtClean="0">
                <a:solidFill>
                  <a:srgbClr val="FFFFFF"/>
                </a:solidFill>
                <a:latin typeface="Pluto Sans Light" panose="02000000000000000000" pitchFamily="2" charset="77"/>
              </a:rPr>
              <a:t>Tropic Mad SA</a:t>
            </a:r>
            <a:endParaRPr lang="en-GB" sz="2800" dirty="0">
              <a:solidFill>
                <a:srgbClr val="FFFFFF"/>
              </a:solidFill>
              <a:latin typeface="Pluto Sans Light" panose="02000000000000000000" pitchFamily="2" charset="77"/>
            </a:endParaRPr>
          </a:p>
        </p:txBody>
      </p:sp>
      <p:sp>
        <p:nvSpPr>
          <p:cNvPr id="17" name="Title 1">
            <a:extLst>
              <a:ext uri="{FF2B5EF4-FFF2-40B4-BE49-F238E27FC236}">
                <a16:creationId xmlns="" xmlns:a16="http://schemas.microsoft.com/office/drawing/2014/main" id="{2C10E920-2B05-4BDA-BB30-228F5544821B}"/>
              </a:ext>
            </a:extLst>
          </p:cNvPr>
          <p:cNvSpPr txBox="1">
            <a:spLocks/>
          </p:cNvSpPr>
          <p:nvPr/>
        </p:nvSpPr>
        <p:spPr>
          <a:xfrm>
            <a:off x="6017670" y="1401166"/>
            <a:ext cx="6222456" cy="1428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800" b="1" dirty="0">
                <a:solidFill>
                  <a:schemeClr val="bg1"/>
                </a:solidFill>
                <a:latin typeface="Pluto Sans Bold" panose="02000000000000000000" pitchFamily="2" charset="77"/>
              </a:rPr>
              <a:t>SUSTAINABILITY</a:t>
            </a:r>
          </a:p>
          <a:p>
            <a:pPr algn="l"/>
            <a:r>
              <a:rPr lang="en-GB" sz="4800" b="1" dirty="0">
                <a:solidFill>
                  <a:schemeClr val="bg1"/>
                </a:solidFill>
                <a:latin typeface="Pluto Sans Bold" panose="02000000000000000000" pitchFamily="2" charset="77"/>
              </a:rPr>
              <a:t>At a Glance</a:t>
            </a:r>
          </a:p>
        </p:txBody>
      </p:sp>
    </p:spTree>
    <p:extLst>
      <p:ext uri="{BB962C8B-B14F-4D97-AF65-F5344CB8AC3E}">
        <p14:creationId xmlns:p14="http://schemas.microsoft.com/office/powerpoint/2010/main" val="209231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9">
            <a:extLst>
              <a:ext uri="{FF2B5EF4-FFF2-40B4-BE49-F238E27FC236}">
                <a16:creationId xmlns="" xmlns:a16="http://schemas.microsoft.com/office/drawing/2014/main" id="{D9D66855-7D68-6F4B-82C7-C94742C70720}"/>
              </a:ext>
            </a:extLst>
          </p:cNvPr>
          <p:cNvSpPr/>
          <p:nvPr/>
        </p:nvSpPr>
        <p:spPr>
          <a:xfrm>
            <a:off x="449674" y="358836"/>
            <a:ext cx="6981904" cy="1602968"/>
          </a:xfrm>
          <a:prstGeom prst="rect">
            <a:avLst/>
          </a:prstGeom>
        </p:spPr>
        <p:txBody>
          <a:bodyPr spcFirstLastPara="0" lIns="0" tIns="0" rIns="0" bIns="0" anchor="t"/>
          <a:lstStyle/>
          <a:p>
            <a:pPr algn="l" hangingPunct="0">
              <a:lnSpc>
                <a:spcPts val="4380"/>
              </a:lnSpc>
            </a:pPr>
            <a:r>
              <a:rPr lang="en-US" sz="4400" dirty="0">
                <a:solidFill>
                  <a:srgbClr val="59275C"/>
                </a:solidFill>
                <a:latin typeface="Pluto Sans Regular" panose="02000000000000000000" pitchFamily="2" charset="77"/>
                <a:cs typeface="Pluto Sans Bold"/>
              </a:rPr>
              <a:t>WORD FROM OUR </a:t>
            </a:r>
            <a:r>
              <a:rPr lang="en-US" sz="4400" b="1" dirty="0">
                <a:solidFill>
                  <a:srgbClr val="59275C"/>
                </a:solidFill>
                <a:latin typeface="Pluto Sans Bold"/>
                <a:cs typeface="Pluto Sans Bold"/>
              </a:rPr>
              <a:t>CHIEF </a:t>
            </a:r>
          </a:p>
          <a:p>
            <a:pPr algn="l" hangingPunct="0">
              <a:lnSpc>
                <a:spcPts val="4380"/>
              </a:lnSpc>
            </a:pPr>
            <a:r>
              <a:rPr lang="en-US" sz="4400" b="1" dirty="0">
                <a:solidFill>
                  <a:srgbClr val="59275C"/>
                </a:solidFill>
                <a:latin typeface="Pluto Sans Bold"/>
                <a:cs typeface="Pluto Sans Bold"/>
              </a:rPr>
              <a:t>EXECUTIVE </a:t>
            </a:r>
          </a:p>
          <a:p>
            <a:pPr algn="l" hangingPunct="0">
              <a:lnSpc>
                <a:spcPts val="4380"/>
              </a:lnSpc>
            </a:pPr>
            <a:r>
              <a:rPr lang="en-US" sz="4400" b="1" dirty="0">
                <a:solidFill>
                  <a:srgbClr val="59275C"/>
                </a:solidFill>
                <a:latin typeface="Pluto Sans Bold"/>
                <a:cs typeface="Pluto Sans Bold"/>
              </a:rPr>
              <a:t>OFFICER</a:t>
            </a:r>
            <a:endParaRPr sz="4400" b="1" dirty="0">
              <a:solidFill>
                <a:srgbClr val="59275C"/>
              </a:solidFill>
              <a:latin typeface="Pluto Sans Bold"/>
              <a:cs typeface="Pluto Sans Bold"/>
            </a:endParaRPr>
          </a:p>
        </p:txBody>
      </p:sp>
      <p:pic>
        <p:nvPicPr>
          <p:cNvPr id="8" name="Picture 7">
            <a:extLst>
              <a:ext uri="{FF2B5EF4-FFF2-40B4-BE49-F238E27FC236}">
                <a16:creationId xmlns="" xmlns:a16="http://schemas.microsoft.com/office/drawing/2014/main" id="{6E6DB1E2-37DC-769C-5B12-D7BDEE40CA4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5872"/>
          <a:stretch/>
        </p:blipFill>
        <p:spPr>
          <a:xfrm>
            <a:off x="10583672" y="5361856"/>
            <a:ext cx="1608328" cy="1053084"/>
          </a:xfrm>
          <a:prstGeom prst="rect">
            <a:avLst/>
          </a:prstGeom>
        </p:spPr>
      </p:pic>
      <p:pic>
        <p:nvPicPr>
          <p:cNvPr id="10" name="Picture 9">
            <a:extLst>
              <a:ext uri="{FF2B5EF4-FFF2-40B4-BE49-F238E27FC236}">
                <a16:creationId xmlns="" xmlns:a16="http://schemas.microsoft.com/office/drawing/2014/main" id="{E25B266C-9DD3-E02E-0E39-15FA50BB9CC2}"/>
              </a:ext>
            </a:extLst>
          </p:cNvPr>
          <p:cNvPicPr>
            <a:picLocks noChangeAspect="1"/>
          </p:cNvPicPr>
          <p:nvPr/>
        </p:nvPicPr>
        <p:blipFill>
          <a:blip r:embed="rId4"/>
          <a:stretch>
            <a:fillRect/>
          </a:stretch>
        </p:blipFill>
        <p:spPr>
          <a:xfrm rot="16200000">
            <a:off x="8872474" y="4353560"/>
            <a:ext cx="317500" cy="3556000"/>
          </a:xfrm>
          <a:prstGeom prst="rect">
            <a:avLst/>
          </a:prstGeom>
        </p:spPr>
      </p:pic>
      <p:pic>
        <p:nvPicPr>
          <p:cNvPr id="14" name="Picture 13">
            <a:extLst>
              <a:ext uri="{FF2B5EF4-FFF2-40B4-BE49-F238E27FC236}">
                <a16:creationId xmlns="" xmlns:a16="http://schemas.microsoft.com/office/drawing/2014/main" id="{02F58DC7-E659-8AAA-93FA-D3F7788B9C0F}"/>
              </a:ext>
            </a:extLst>
          </p:cNvPr>
          <p:cNvPicPr>
            <a:picLocks noChangeAspect="1"/>
          </p:cNvPicPr>
          <p:nvPr/>
        </p:nvPicPr>
        <p:blipFill>
          <a:blip r:embed="rId5"/>
          <a:stretch>
            <a:fillRect/>
          </a:stretch>
        </p:blipFill>
        <p:spPr>
          <a:xfrm>
            <a:off x="4243324" y="4335113"/>
            <a:ext cx="3009900" cy="1879600"/>
          </a:xfrm>
          <a:prstGeom prst="rect">
            <a:avLst/>
          </a:prstGeom>
        </p:spPr>
      </p:pic>
      <p:pic>
        <p:nvPicPr>
          <p:cNvPr id="15" name="Picture 14">
            <a:extLst>
              <a:ext uri="{FF2B5EF4-FFF2-40B4-BE49-F238E27FC236}">
                <a16:creationId xmlns="" xmlns:a16="http://schemas.microsoft.com/office/drawing/2014/main" id="{7995F29F-08DE-385C-8B6D-E42A15FFB807}"/>
              </a:ext>
            </a:extLst>
          </p:cNvPr>
          <p:cNvPicPr>
            <a:picLocks noChangeAspect="1"/>
          </p:cNvPicPr>
          <p:nvPr/>
        </p:nvPicPr>
        <p:blipFill>
          <a:blip r:embed="rId6"/>
          <a:stretch>
            <a:fillRect/>
          </a:stretch>
        </p:blipFill>
        <p:spPr>
          <a:xfrm>
            <a:off x="10369561" y="1346968"/>
            <a:ext cx="571500" cy="571500"/>
          </a:xfrm>
          <a:prstGeom prst="rect">
            <a:avLst/>
          </a:prstGeom>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0675" y="2651761"/>
            <a:ext cx="2618021" cy="3927991"/>
          </a:xfrm>
          <a:prstGeom prst="rect">
            <a:avLst/>
          </a:prstGeom>
        </p:spPr>
      </p:pic>
      <p:sp>
        <p:nvSpPr>
          <p:cNvPr id="3" name="TextBox 2"/>
          <p:cNvSpPr txBox="1"/>
          <p:nvPr/>
        </p:nvSpPr>
        <p:spPr>
          <a:xfrm>
            <a:off x="7253224" y="2783981"/>
            <a:ext cx="3970464" cy="3170099"/>
          </a:xfrm>
          <a:prstGeom prst="rect">
            <a:avLst/>
          </a:prstGeom>
          <a:noFill/>
        </p:spPr>
        <p:txBody>
          <a:bodyPr wrap="square" rtlCol="0">
            <a:spAutoFit/>
          </a:bodyPr>
          <a:lstStyle/>
          <a:p>
            <a:r>
              <a:rPr lang="en-GB" sz="1200" dirty="0"/>
              <a:t>Sustainability is still a useful term however the definition has expanded to cover all aspects of an organization: social, environmental and governance. Increasing regulations in the fashion industry are ensuring that sustainability is taken as a serious term, especially when used in the context of product marketing and corporate sustainability reporting.</a:t>
            </a:r>
          </a:p>
          <a:p>
            <a:r>
              <a:rPr lang="en-GB" sz="1200" dirty="0"/>
              <a:t>Sustainability actions and become more determined than ever. Be aware: you are our best judges. Please challenge us, ask questions, and dare us to improve how we do things. Partner with us to find new ways of developing products that will continue to be useful and meaningful for many years to come.</a:t>
            </a:r>
          </a:p>
          <a:p>
            <a:r>
              <a:rPr lang="en-GB" sz="1200" dirty="0"/>
              <a:t>Join us in pursuing our mission: </a:t>
            </a:r>
            <a:r>
              <a:rPr lang="en-GB" sz="1600" b="1" dirty="0"/>
              <a:t>Improve Fashion  Every Day!</a:t>
            </a:r>
          </a:p>
          <a:p>
            <a:endParaRPr lang="en-GB" sz="1200" dirty="0"/>
          </a:p>
          <a:p>
            <a:r>
              <a:rPr lang="en-GB" sz="1200" dirty="0"/>
              <a:t>Jerome </a:t>
            </a:r>
            <a:r>
              <a:rPr lang="en-GB" sz="1200" dirty="0" err="1"/>
              <a:t>Couve</a:t>
            </a:r>
            <a:r>
              <a:rPr lang="en-GB" sz="1200" dirty="0"/>
              <a:t> CEO</a:t>
            </a:r>
          </a:p>
        </p:txBody>
      </p:sp>
      <p:sp>
        <p:nvSpPr>
          <p:cNvPr id="4" name="TextBox 3"/>
          <p:cNvSpPr txBox="1"/>
          <p:nvPr/>
        </p:nvSpPr>
        <p:spPr>
          <a:xfrm>
            <a:off x="4926341" y="2118920"/>
            <a:ext cx="6249982" cy="646331"/>
          </a:xfrm>
          <a:prstGeom prst="rect">
            <a:avLst/>
          </a:prstGeom>
          <a:noFill/>
        </p:spPr>
        <p:txBody>
          <a:bodyPr wrap="square" rtlCol="0">
            <a:spAutoFit/>
          </a:bodyPr>
          <a:lstStyle/>
          <a:p>
            <a:r>
              <a:rPr lang="en-GB" dirty="0"/>
              <a:t>There is no issue today that connects everyone on the planet more than the issues around climate change.</a:t>
            </a:r>
          </a:p>
        </p:txBody>
      </p:sp>
      <p:pic>
        <p:nvPicPr>
          <p:cNvPr id="16" name="Picture 15" descr="Shape&#10;&#10;Description automatically generated with medium confidence">
            <a:extLst>
              <a:ext uri="{FF2B5EF4-FFF2-40B4-BE49-F238E27FC236}">
                <a16:creationId xmlns="" xmlns:a16="http://schemas.microsoft.com/office/drawing/2014/main" id="{29903013-B6FD-4194-9308-5C76C1CFD4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11397" y="6487397"/>
            <a:ext cx="1624581" cy="370603"/>
          </a:xfrm>
          <a:prstGeom prst="rect">
            <a:avLst/>
          </a:prstGeom>
        </p:spPr>
      </p:pic>
    </p:spTree>
    <p:extLst>
      <p:ext uri="{BB962C8B-B14F-4D97-AF65-F5344CB8AC3E}">
        <p14:creationId xmlns:p14="http://schemas.microsoft.com/office/powerpoint/2010/main" val="302309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D96A072E-C5BF-6605-80A5-436190CFEB22}"/>
              </a:ext>
            </a:extLst>
          </p:cNvPr>
          <p:cNvPicPr>
            <a:picLocks noChangeAspect="1"/>
          </p:cNvPicPr>
          <p:nvPr/>
        </p:nvPicPr>
        <p:blipFill>
          <a:blip r:embed="rId2"/>
          <a:stretch>
            <a:fillRect/>
          </a:stretch>
        </p:blipFill>
        <p:spPr>
          <a:xfrm>
            <a:off x="650232" y="1600346"/>
            <a:ext cx="10892415" cy="3657600"/>
          </a:xfrm>
          <a:prstGeom prst="rect">
            <a:avLst/>
          </a:prstGeom>
        </p:spPr>
      </p:pic>
      <p:sp>
        <p:nvSpPr>
          <p:cNvPr id="8" name="TextBox 7">
            <a:extLst>
              <a:ext uri="{FF2B5EF4-FFF2-40B4-BE49-F238E27FC236}">
                <a16:creationId xmlns:a16="http://schemas.microsoft.com/office/drawing/2014/main" xmlns="" id="{62E34942-48C3-4E01-14A9-778F9BE284AC}"/>
              </a:ext>
            </a:extLst>
          </p:cNvPr>
          <p:cNvSpPr txBox="1"/>
          <p:nvPr/>
        </p:nvSpPr>
        <p:spPr>
          <a:xfrm>
            <a:off x="233250" y="1190553"/>
            <a:ext cx="3357115" cy="1119537"/>
          </a:xfrm>
          <a:prstGeom prst="rect">
            <a:avLst/>
          </a:prstGeom>
          <a:noFill/>
        </p:spPr>
        <p:txBody>
          <a:bodyPr wrap="square" rtlCol="0">
            <a:spAutoFit/>
          </a:bodyPr>
          <a:lstStyle/>
          <a:p>
            <a:pPr>
              <a:lnSpc>
                <a:spcPts val="3900"/>
              </a:lnSpc>
            </a:pPr>
            <a:r>
              <a:rPr lang="aa-ET" sz="4000" b="1" dirty="0">
                <a:solidFill>
                  <a:srgbClr val="844475"/>
                </a:solidFill>
                <a:effectLst/>
                <a:latin typeface="Pluto Sans Bold" panose="02000000000000000000" pitchFamily="2" charset="77"/>
              </a:rPr>
              <a:t>OUR </a:t>
            </a:r>
          </a:p>
          <a:p>
            <a:pPr>
              <a:lnSpc>
                <a:spcPts val="3900"/>
              </a:lnSpc>
            </a:pPr>
            <a:r>
              <a:rPr lang="aa-ET" sz="4000" dirty="0">
                <a:solidFill>
                  <a:srgbClr val="844475"/>
                </a:solidFill>
                <a:latin typeface="Pluto Sans Light" panose="02000000000000000000" pitchFamily="2" charset="77"/>
              </a:rPr>
              <a:t>JOURNEY</a:t>
            </a:r>
          </a:p>
        </p:txBody>
      </p:sp>
      <p:sp>
        <p:nvSpPr>
          <p:cNvPr id="9" name="TextBox 8">
            <a:extLst>
              <a:ext uri="{FF2B5EF4-FFF2-40B4-BE49-F238E27FC236}">
                <a16:creationId xmlns:a16="http://schemas.microsoft.com/office/drawing/2014/main" xmlns="" id="{D802CD20-3744-7954-E412-44E9C647CE39}"/>
              </a:ext>
            </a:extLst>
          </p:cNvPr>
          <p:cNvSpPr txBox="1"/>
          <p:nvPr/>
        </p:nvSpPr>
        <p:spPr>
          <a:xfrm>
            <a:off x="2568555" y="325459"/>
            <a:ext cx="2427515" cy="400110"/>
          </a:xfrm>
          <a:prstGeom prst="rect">
            <a:avLst/>
          </a:prstGeom>
          <a:noFill/>
        </p:spPr>
        <p:txBody>
          <a:bodyPr wrap="square" rtlCol="0">
            <a:spAutoFit/>
          </a:bodyPr>
          <a:lstStyle/>
          <a:p>
            <a:r>
              <a:rPr lang="aa-ET" sz="2000" b="1" dirty="0">
                <a:solidFill>
                  <a:srgbClr val="2C2A6B"/>
                </a:solidFill>
                <a:effectLst/>
                <a:latin typeface="Pluto Sans Bold" panose="02000000000000000000" pitchFamily="2" charset="77"/>
              </a:rPr>
              <a:t>2017 - 2019</a:t>
            </a:r>
            <a:endParaRPr lang="aa-ET" sz="2000" dirty="0"/>
          </a:p>
        </p:txBody>
      </p:sp>
      <p:sp>
        <p:nvSpPr>
          <p:cNvPr id="10" name="TextBox 9">
            <a:extLst>
              <a:ext uri="{FF2B5EF4-FFF2-40B4-BE49-F238E27FC236}">
                <a16:creationId xmlns:a16="http://schemas.microsoft.com/office/drawing/2014/main" xmlns="" id="{8805B86D-5613-2EED-67F2-7FC0F0F0FDC2}"/>
              </a:ext>
            </a:extLst>
          </p:cNvPr>
          <p:cNvSpPr txBox="1"/>
          <p:nvPr/>
        </p:nvSpPr>
        <p:spPr>
          <a:xfrm>
            <a:off x="2586068" y="673328"/>
            <a:ext cx="1736034" cy="923330"/>
          </a:xfrm>
          <a:prstGeom prst="rect">
            <a:avLst/>
          </a:prstGeom>
          <a:noFill/>
        </p:spPr>
        <p:txBody>
          <a:bodyPr wrap="square" rtlCol="0">
            <a:spAutoFit/>
          </a:bodyPr>
          <a:lstStyle/>
          <a:p>
            <a:r>
              <a:rPr lang="en-GB" sz="900" dirty="0">
                <a:effectLst/>
                <a:latin typeface="Pluto Sans Light" panose="02000000000000000000" pitchFamily="2" charset="77"/>
              </a:rPr>
              <a:t>SAC Membership -Adoption of HIGG </a:t>
            </a:r>
            <a:br>
              <a:rPr lang="en-GB" sz="900" dirty="0">
                <a:effectLst/>
                <a:latin typeface="Pluto Sans Light" panose="02000000000000000000" pitchFamily="2" charset="77"/>
              </a:rPr>
            </a:br>
            <a:r>
              <a:rPr lang="en-GB" sz="900" dirty="0">
                <a:effectLst/>
                <a:latin typeface="Pluto Sans Light" panose="02000000000000000000" pitchFamily="2" charset="77"/>
              </a:rPr>
              <a:t>Index tools in 100% of</a:t>
            </a:r>
            <a:br>
              <a:rPr lang="en-GB" sz="900" dirty="0">
                <a:effectLst/>
                <a:latin typeface="Pluto Sans Light" panose="02000000000000000000" pitchFamily="2" charset="77"/>
              </a:rPr>
            </a:br>
            <a:r>
              <a:rPr lang="en-GB" sz="900" dirty="0">
                <a:effectLst/>
                <a:latin typeface="Pluto Sans Light" panose="02000000000000000000" pitchFamily="2" charset="77"/>
              </a:rPr>
              <a:t>our manufacturing </a:t>
            </a:r>
            <a:br>
              <a:rPr lang="en-GB" sz="900" dirty="0">
                <a:effectLst/>
                <a:latin typeface="Pluto Sans Light" panose="02000000000000000000" pitchFamily="2" charset="77"/>
              </a:rPr>
            </a:br>
            <a:r>
              <a:rPr lang="en-GB" sz="900" dirty="0">
                <a:effectLst/>
                <a:latin typeface="Pluto Sans Light" panose="02000000000000000000" pitchFamily="2" charset="77"/>
              </a:rPr>
              <a:t>sites</a:t>
            </a:r>
          </a:p>
          <a:p>
            <a:endParaRPr lang="aa-ET" sz="900" dirty="0">
              <a:latin typeface="Pluto Sans Light" panose="02000000000000000000" pitchFamily="2" charset="77"/>
            </a:endParaRPr>
          </a:p>
        </p:txBody>
      </p:sp>
      <p:cxnSp>
        <p:nvCxnSpPr>
          <p:cNvPr id="11" name="Straight Connector 10">
            <a:extLst>
              <a:ext uri="{FF2B5EF4-FFF2-40B4-BE49-F238E27FC236}">
                <a16:creationId xmlns:a16="http://schemas.microsoft.com/office/drawing/2014/main" xmlns="" id="{E40C3A88-B174-8F43-7FCE-8ECAC7F65D03}"/>
              </a:ext>
            </a:extLst>
          </p:cNvPr>
          <p:cNvCxnSpPr>
            <a:cxnSpLocks/>
          </p:cNvCxnSpPr>
          <p:nvPr/>
        </p:nvCxnSpPr>
        <p:spPr>
          <a:xfrm>
            <a:off x="4087906" y="766482"/>
            <a:ext cx="0" cy="632012"/>
          </a:xfrm>
          <a:prstGeom prst="line">
            <a:avLst/>
          </a:prstGeom>
          <a:ln w="9525"/>
        </p:spPr>
        <p:style>
          <a:lnRef idx="1">
            <a:schemeClr val="accent3"/>
          </a:lnRef>
          <a:fillRef idx="0">
            <a:schemeClr val="accent3"/>
          </a:fillRef>
          <a:effectRef idx="0">
            <a:schemeClr val="accent3"/>
          </a:effectRef>
          <a:fontRef idx="minor">
            <a:schemeClr val="tx1"/>
          </a:fontRef>
        </p:style>
      </p:cxnSp>
      <p:sp>
        <p:nvSpPr>
          <p:cNvPr id="12" name="TextBox 11">
            <a:extLst>
              <a:ext uri="{FF2B5EF4-FFF2-40B4-BE49-F238E27FC236}">
                <a16:creationId xmlns:a16="http://schemas.microsoft.com/office/drawing/2014/main" xmlns="" id="{5ACAB25D-1BD6-DC0B-B701-E8810082E483}"/>
              </a:ext>
            </a:extLst>
          </p:cNvPr>
          <p:cNvSpPr txBox="1"/>
          <p:nvPr/>
        </p:nvSpPr>
        <p:spPr>
          <a:xfrm>
            <a:off x="4142105" y="709162"/>
            <a:ext cx="918863" cy="369332"/>
          </a:xfrm>
          <a:prstGeom prst="rect">
            <a:avLst/>
          </a:prstGeom>
          <a:noFill/>
        </p:spPr>
        <p:txBody>
          <a:bodyPr wrap="square" rtlCol="0">
            <a:spAutoFit/>
          </a:bodyPr>
          <a:lstStyle/>
          <a:p>
            <a:r>
              <a:rPr lang="en-GB" sz="900" dirty="0">
                <a:effectLst/>
                <a:latin typeface="Pluto Sans Light" panose="02000000000000000000" pitchFamily="2" charset="77"/>
              </a:rPr>
              <a:t>Contributor of ZDHC </a:t>
            </a:r>
            <a:endParaRPr lang="aa-ET" sz="900" dirty="0">
              <a:latin typeface="Pluto Sans Light" panose="02000000000000000000" pitchFamily="2" charset="77"/>
            </a:endParaRPr>
          </a:p>
        </p:txBody>
      </p:sp>
      <p:cxnSp>
        <p:nvCxnSpPr>
          <p:cNvPr id="13" name="Straight Connector 12">
            <a:extLst>
              <a:ext uri="{FF2B5EF4-FFF2-40B4-BE49-F238E27FC236}">
                <a16:creationId xmlns:a16="http://schemas.microsoft.com/office/drawing/2014/main" xmlns="" id="{1E83B20D-9BCE-0753-7F25-335A7028201C}"/>
              </a:ext>
            </a:extLst>
          </p:cNvPr>
          <p:cNvCxnSpPr>
            <a:cxnSpLocks/>
          </p:cNvCxnSpPr>
          <p:nvPr/>
        </p:nvCxnSpPr>
        <p:spPr>
          <a:xfrm>
            <a:off x="5105936" y="746947"/>
            <a:ext cx="0" cy="620343"/>
          </a:xfrm>
          <a:prstGeom prst="line">
            <a:avLst/>
          </a:prstGeom>
          <a:ln w="9525"/>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xmlns="" id="{E9062127-19DB-9682-22DC-47BF13896605}"/>
              </a:ext>
            </a:extLst>
          </p:cNvPr>
          <p:cNvSpPr txBox="1"/>
          <p:nvPr/>
        </p:nvSpPr>
        <p:spPr>
          <a:xfrm>
            <a:off x="5184602" y="700371"/>
            <a:ext cx="1204528" cy="646331"/>
          </a:xfrm>
          <a:prstGeom prst="rect">
            <a:avLst/>
          </a:prstGeom>
          <a:noFill/>
        </p:spPr>
        <p:txBody>
          <a:bodyPr wrap="square" rtlCol="0">
            <a:spAutoFit/>
          </a:bodyPr>
          <a:lstStyle/>
          <a:p>
            <a:r>
              <a:rPr lang="en-GB" sz="900" dirty="0">
                <a:effectLst/>
                <a:latin typeface="Pluto Sans Light" panose="02000000000000000000" pitchFamily="2" charset="77"/>
              </a:rPr>
              <a:t>Implementation of Sustainability training for employees </a:t>
            </a:r>
            <a:endParaRPr lang="aa-ET" sz="900" dirty="0">
              <a:latin typeface="Pluto Sans Light" panose="02000000000000000000" pitchFamily="2" charset="77"/>
            </a:endParaRPr>
          </a:p>
        </p:txBody>
      </p:sp>
      <p:sp>
        <p:nvSpPr>
          <p:cNvPr id="15" name="TextBox 14">
            <a:extLst>
              <a:ext uri="{FF2B5EF4-FFF2-40B4-BE49-F238E27FC236}">
                <a16:creationId xmlns:a16="http://schemas.microsoft.com/office/drawing/2014/main" xmlns="" id="{A50AFEB5-DFC8-8D6B-DB79-8C3061626725}"/>
              </a:ext>
            </a:extLst>
          </p:cNvPr>
          <p:cNvSpPr txBox="1"/>
          <p:nvPr/>
        </p:nvSpPr>
        <p:spPr>
          <a:xfrm>
            <a:off x="6155590" y="5312382"/>
            <a:ext cx="3472070" cy="400110"/>
          </a:xfrm>
          <a:prstGeom prst="rect">
            <a:avLst/>
          </a:prstGeom>
          <a:noFill/>
        </p:spPr>
        <p:txBody>
          <a:bodyPr wrap="square" rtlCol="0">
            <a:spAutoFit/>
          </a:bodyPr>
          <a:lstStyle/>
          <a:p>
            <a:r>
              <a:rPr lang="aa-ET" sz="2000" b="1" dirty="0">
                <a:solidFill>
                  <a:srgbClr val="2C2A6B"/>
                </a:solidFill>
                <a:effectLst/>
                <a:latin typeface="Pluto Sans Bold" panose="02000000000000000000" pitchFamily="2" charset="77"/>
              </a:rPr>
              <a:t>2020 - 2022</a:t>
            </a:r>
            <a:endParaRPr lang="aa-ET" sz="2000" dirty="0"/>
          </a:p>
        </p:txBody>
      </p:sp>
      <p:sp>
        <p:nvSpPr>
          <p:cNvPr id="16" name="TextBox 15">
            <a:extLst>
              <a:ext uri="{FF2B5EF4-FFF2-40B4-BE49-F238E27FC236}">
                <a16:creationId xmlns:a16="http://schemas.microsoft.com/office/drawing/2014/main" xmlns="" id="{BC5C2B5D-1C75-72AE-E836-04D45C820A4A}"/>
              </a:ext>
            </a:extLst>
          </p:cNvPr>
          <p:cNvSpPr txBox="1"/>
          <p:nvPr/>
        </p:nvSpPr>
        <p:spPr>
          <a:xfrm>
            <a:off x="6159851" y="5673503"/>
            <a:ext cx="1300494" cy="784830"/>
          </a:xfrm>
          <a:prstGeom prst="rect">
            <a:avLst/>
          </a:prstGeom>
          <a:noFill/>
        </p:spPr>
        <p:txBody>
          <a:bodyPr wrap="square" rtlCol="0">
            <a:spAutoFit/>
          </a:bodyPr>
          <a:lstStyle/>
          <a:p>
            <a:r>
              <a:rPr lang="en-GB" sz="900" dirty="0">
                <a:effectLst/>
                <a:latin typeface="Pluto Sans Light" panose="02000000000000000000" pitchFamily="2" charset="77"/>
              </a:rPr>
              <a:t>Implementation</a:t>
            </a:r>
          </a:p>
          <a:p>
            <a:r>
              <a:rPr lang="en-GB" sz="900" dirty="0">
                <a:effectLst/>
                <a:latin typeface="Pluto Sans Light" panose="02000000000000000000" pitchFamily="2" charset="77"/>
              </a:rPr>
              <a:t> of UL, a </a:t>
            </a:r>
          </a:p>
          <a:p>
            <a:r>
              <a:rPr lang="en-GB" sz="900" dirty="0">
                <a:effectLst/>
                <a:latin typeface="Pluto Sans Light" panose="02000000000000000000" pitchFamily="2" charset="77"/>
              </a:rPr>
              <a:t>Sustainability</a:t>
            </a:r>
          </a:p>
          <a:p>
            <a:r>
              <a:rPr lang="en-GB" sz="900" dirty="0">
                <a:effectLst/>
                <a:latin typeface="Pluto Sans Light" panose="02000000000000000000" pitchFamily="2" charset="77"/>
              </a:rPr>
              <a:t>Reporting</a:t>
            </a:r>
          </a:p>
          <a:p>
            <a:r>
              <a:rPr lang="en-GB" sz="900" dirty="0">
                <a:effectLst/>
                <a:latin typeface="Pluto Sans Light" panose="02000000000000000000" pitchFamily="2" charset="77"/>
              </a:rPr>
              <a:t>software </a:t>
            </a:r>
            <a:endParaRPr lang="aa-ET" sz="900" dirty="0">
              <a:latin typeface="Pluto Sans Light" panose="02000000000000000000" pitchFamily="2" charset="77"/>
            </a:endParaRPr>
          </a:p>
        </p:txBody>
      </p:sp>
      <p:sp>
        <p:nvSpPr>
          <p:cNvPr id="17" name="TextBox 16">
            <a:extLst>
              <a:ext uri="{FF2B5EF4-FFF2-40B4-BE49-F238E27FC236}">
                <a16:creationId xmlns:a16="http://schemas.microsoft.com/office/drawing/2014/main" xmlns="" id="{5B3BB426-7ACF-D427-992E-3E8F419F50A7}"/>
              </a:ext>
            </a:extLst>
          </p:cNvPr>
          <p:cNvSpPr txBox="1"/>
          <p:nvPr/>
        </p:nvSpPr>
        <p:spPr>
          <a:xfrm>
            <a:off x="7385949" y="5669581"/>
            <a:ext cx="1042584" cy="646331"/>
          </a:xfrm>
          <a:prstGeom prst="rect">
            <a:avLst/>
          </a:prstGeom>
          <a:noFill/>
        </p:spPr>
        <p:txBody>
          <a:bodyPr wrap="square" rtlCol="0">
            <a:spAutoFit/>
          </a:bodyPr>
          <a:lstStyle/>
          <a:p>
            <a:r>
              <a:rPr lang="en-GB" sz="900" dirty="0">
                <a:effectLst/>
                <a:latin typeface="Pluto Sans Light" panose="02000000000000000000" pitchFamily="2" charset="77"/>
              </a:rPr>
              <a:t>Development</a:t>
            </a:r>
          </a:p>
          <a:p>
            <a:r>
              <a:rPr lang="en-GB" sz="900" dirty="0">
                <a:effectLst/>
                <a:latin typeface="Pluto Sans Light" panose="02000000000000000000" pitchFamily="2" charset="77"/>
              </a:rPr>
              <a:t>of internal </a:t>
            </a:r>
          </a:p>
          <a:p>
            <a:r>
              <a:rPr lang="en-GB" sz="900" dirty="0">
                <a:effectLst/>
                <a:latin typeface="Pluto Sans Light" panose="02000000000000000000" pitchFamily="2" charset="77"/>
              </a:rPr>
              <a:t>Eco Index</a:t>
            </a:r>
          </a:p>
          <a:p>
            <a:r>
              <a:rPr lang="en-GB" sz="900" dirty="0">
                <a:effectLst/>
                <a:latin typeface="Pluto Sans Light" panose="02000000000000000000" pitchFamily="2" charset="77"/>
              </a:rPr>
              <a:t>tool</a:t>
            </a:r>
            <a:endParaRPr lang="aa-ET" sz="900" dirty="0">
              <a:latin typeface="Pluto Sans Light" panose="02000000000000000000" pitchFamily="2" charset="77"/>
            </a:endParaRPr>
          </a:p>
        </p:txBody>
      </p:sp>
      <p:sp>
        <p:nvSpPr>
          <p:cNvPr id="18" name="TextBox 17">
            <a:extLst>
              <a:ext uri="{FF2B5EF4-FFF2-40B4-BE49-F238E27FC236}">
                <a16:creationId xmlns:a16="http://schemas.microsoft.com/office/drawing/2014/main" xmlns="" id="{1D6C61A0-9510-723C-83B1-BE57F81D9FCF}"/>
              </a:ext>
            </a:extLst>
          </p:cNvPr>
          <p:cNvSpPr txBox="1"/>
          <p:nvPr/>
        </p:nvSpPr>
        <p:spPr>
          <a:xfrm>
            <a:off x="8527034" y="5647917"/>
            <a:ext cx="1204528" cy="507831"/>
          </a:xfrm>
          <a:prstGeom prst="rect">
            <a:avLst/>
          </a:prstGeom>
          <a:noFill/>
        </p:spPr>
        <p:txBody>
          <a:bodyPr wrap="square" rtlCol="0">
            <a:spAutoFit/>
          </a:bodyPr>
          <a:lstStyle/>
          <a:p>
            <a:r>
              <a:rPr lang="en-GB" sz="900" dirty="0">
                <a:effectLst/>
                <a:latin typeface="Pluto Sans Light" panose="02000000000000000000" pitchFamily="2" charset="77"/>
              </a:rPr>
              <a:t>Compliance  with ZDHC standards</a:t>
            </a:r>
          </a:p>
        </p:txBody>
      </p:sp>
      <p:cxnSp>
        <p:nvCxnSpPr>
          <p:cNvPr id="19" name="Straight Connector 18">
            <a:extLst>
              <a:ext uri="{FF2B5EF4-FFF2-40B4-BE49-F238E27FC236}">
                <a16:creationId xmlns:a16="http://schemas.microsoft.com/office/drawing/2014/main" xmlns="" id="{8E7909CF-65B3-A97D-C579-93EB4C8C538E}"/>
              </a:ext>
            </a:extLst>
          </p:cNvPr>
          <p:cNvCxnSpPr>
            <a:cxnSpLocks/>
          </p:cNvCxnSpPr>
          <p:nvPr/>
        </p:nvCxnSpPr>
        <p:spPr>
          <a:xfrm>
            <a:off x="7353476" y="5734895"/>
            <a:ext cx="0" cy="620343"/>
          </a:xfrm>
          <a:prstGeom prst="line">
            <a:avLst/>
          </a:prstGeom>
          <a:ln w="9525"/>
        </p:spPr>
        <p:style>
          <a:lnRef idx="1">
            <a:schemeClr val="accent3"/>
          </a:lnRef>
          <a:fillRef idx="0">
            <a:schemeClr val="accent3"/>
          </a:fillRef>
          <a:effectRef idx="0">
            <a:schemeClr val="accent3"/>
          </a:effectRef>
          <a:fontRef idx="minor">
            <a:schemeClr val="tx1"/>
          </a:fontRef>
        </p:style>
      </p:cxnSp>
      <p:cxnSp>
        <p:nvCxnSpPr>
          <p:cNvPr id="20" name="Straight Connector 19">
            <a:extLst>
              <a:ext uri="{FF2B5EF4-FFF2-40B4-BE49-F238E27FC236}">
                <a16:creationId xmlns:a16="http://schemas.microsoft.com/office/drawing/2014/main" xmlns="" id="{68EC14EE-11B0-F549-54DE-AA1CC92C9738}"/>
              </a:ext>
            </a:extLst>
          </p:cNvPr>
          <p:cNvCxnSpPr>
            <a:cxnSpLocks/>
          </p:cNvCxnSpPr>
          <p:nvPr/>
        </p:nvCxnSpPr>
        <p:spPr>
          <a:xfrm>
            <a:off x="8456135" y="5721448"/>
            <a:ext cx="0" cy="620343"/>
          </a:xfrm>
          <a:prstGeom prst="line">
            <a:avLst/>
          </a:prstGeom>
          <a:ln w="9525"/>
        </p:spPr>
        <p:style>
          <a:lnRef idx="1">
            <a:schemeClr val="accent3"/>
          </a:lnRef>
          <a:fillRef idx="0">
            <a:schemeClr val="accent3"/>
          </a:fillRef>
          <a:effectRef idx="0">
            <a:schemeClr val="accent3"/>
          </a:effectRef>
          <a:fontRef idx="minor">
            <a:schemeClr val="tx1"/>
          </a:fontRef>
        </p:style>
      </p:cxnSp>
      <p:sp>
        <p:nvSpPr>
          <p:cNvPr id="21" name="TextBox 20">
            <a:extLst>
              <a:ext uri="{FF2B5EF4-FFF2-40B4-BE49-F238E27FC236}">
                <a16:creationId xmlns:a16="http://schemas.microsoft.com/office/drawing/2014/main" xmlns="" id="{DADA3E1A-384D-C318-CEB2-3B6EE062DC4F}"/>
              </a:ext>
            </a:extLst>
          </p:cNvPr>
          <p:cNvSpPr txBox="1"/>
          <p:nvPr/>
        </p:nvSpPr>
        <p:spPr>
          <a:xfrm>
            <a:off x="6954608" y="1689771"/>
            <a:ext cx="3472070" cy="400110"/>
          </a:xfrm>
          <a:prstGeom prst="rect">
            <a:avLst/>
          </a:prstGeom>
          <a:noFill/>
        </p:spPr>
        <p:txBody>
          <a:bodyPr wrap="square" rtlCol="0">
            <a:spAutoFit/>
          </a:bodyPr>
          <a:lstStyle/>
          <a:p>
            <a:r>
              <a:rPr lang="aa-ET" sz="2000" b="1" dirty="0">
                <a:solidFill>
                  <a:srgbClr val="2C2A6B"/>
                </a:solidFill>
                <a:effectLst/>
                <a:latin typeface="Pluto Sans Bold" panose="02000000000000000000" pitchFamily="2" charset="77"/>
              </a:rPr>
              <a:t>2023 AND BEYOND</a:t>
            </a:r>
            <a:endParaRPr lang="aa-ET" sz="2000" dirty="0"/>
          </a:p>
        </p:txBody>
      </p:sp>
      <p:sp>
        <p:nvSpPr>
          <p:cNvPr id="22" name="TextBox 21">
            <a:extLst>
              <a:ext uri="{FF2B5EF4-FFF2-40B4-BE49-F238E27FC236}">
                <a16:creationId xmlns:a16="http://schemas.microsoft.com/office/drawing/2014/main" xmlns="" id="{260EC544-FE80-2553-593B-0DB1F97687A7}"/>
              </a:ext>
            </a:extLst>
          </p:cNvPr>
          <p:cNvSpPr txBox="1"/>
          <p:nvPr/>
        </p:nvSpPr>
        <p:spPr>
          <a:xfrm>
            <a:off x="6958869" y="2050892"/>
            <a:ext cx="1161930" cy="507831"/>
          </a:xfrm>
          <a:prstGeom prst="rect">
            <a:avLst/>
          </a:prstGeom>
          <a:noFill/>
        </p:spPr>
        <p:txBody>
          <a:bodyPr wrap="square" rtlCol="0">
            <a:spAutoFit/>
          </a:bodyPr>
          <a:lstStyle/>
          <a:p>
            <a:r>
              <a:rPr lang="en-GB" sz="900" dirty="0">
                <a:effectLst/>
                <a:latin typeface="Pluto Sans Light" panose="02000000000000000000" pitchFamily="2" charset="77"/>
              </a:rPr>
              <a:t>Enhancement of Sustainable finance journey</a:t>
            </a:r>
            <a:endParaRPr lang="aa-ET" sz="900" dirty="0">
              <a:latin typeface="Pluto Sans Light" panose="02000000000000000000" pitchFamily="2" charset="77"/>
            </a:endParaRPr>
          </a:p>
        </p:txBody>
      </p:sp>
      <p:sp>
        <p:nvSpPr>
          <p:cNvPr id="23" name="TextBox 22">
            <a:extLst>
              <a:ext uri="{FF2B5EF4-FFF2-40B4-BE49-F238E27FC236}">
                <a16:creationId xmlns:a16="http://schemas.microsoft.com/office/drawing/2014/main" xmlns="" id="{E1D77C26-9723-251C-9E88-0D1E218DB1F5}"/>
              </a:ext>
            </a:extLst>
          </p:cNvPr>
          <p:cNvSpPr txBox="1"/>
          <p:nvPr/>
        </p:nvSpPr>
        <p:spPr>
          <a:xfrm>
            <a:off x="8184967" y="2046970"/>
            <a:ext cx="918863" cy="646331"/>
          </a:xfrm>
          <a:prstGeom prst="rect">
            <a:avLst/>
          </a:prstGeom>
          <a:noFill/>
        </p:spPr>
        <p:txBody>
          <a:bodyPr wrap="square" rtlCol="0">
            <a:spAutoFit/>
          </a:bodyPr>
          <a:lstStyle/>
          <a:p>
            <a:r>
              <a:rPr lang="en-GB" sz="900" dirty="0">
                <a:effectLst/>
                <a:latin typeface="Pluto Sans Light" panose="02000000000000000000" pitchFamily="2" charset="77"/>
              </a:rPr>
              <a:t>Increase in renewable energy usage</a:t>
            </a:r>
            <a:endParaRPr lang="aa-ET" sz="900" dirty="0">
              <a:latin typeface="Pluto Sans Light" panose="02000000000000000000" pitchFamily="2" charset="77"/>
            </a:endParaRPr>
          </a:p>
        </p:txBody>
      </p:sp>
      <p:sp>
        <p:nvSpPr>
          <p:cNvPr id="24" name="TextBox 23">
            <a:extLst>
              <a:ext uri="{FF2B5EF4-FFF2-40B4-BE49-F238E27FC236}">
                <a16:creationId xmlns:a16="http://schemas.microsoft.com/office/drawing/2014/main" xmlns="" id="{9B2CA05D-6EF8-CA1F-078C-C9F82F9073FC}"/>
              </a:ext>
            </a:extLst>
          </p:cNvPr>
          <p:cNvSpPr txBox="1"/>
          <p:nvPr/>
        </p:nvSpPr>
        <p:spPr>
          <a:xfrm>
            <a:off x="9159001" y="2040344"/>
            <a:ext cx="1362812" cy="507831"/>
          </a:xfrm>
          <a:prstGeom prst="rect">
            <a:avLst/>
          </a:prstGeom>
          <a:noFill/>
        </p:spPr>
        <p:txBody>
          <a:bodyPr wrap="square" rtlCol="0">
            <a:spAutoFit/>
          </a:bodyPr>
          <a:lstStyle/>
          <a:p>
            <a:r>
              <a:rPr lang="en-GB" sz="900" dirty="0">
                <a:effectLst/>
                <a:latin typeface="Pluto Sans Light" panose="02000000000000000000" pitchFamily="2" charset="77"/>
              </a:rPr>
              <a:t>Implementation of product traceability</a:t>
            </a:r>
          </a:p>
        </p:txBody>
      </p:sp>
      <p:sp>
        <p:nvSpPr>
          <p:cNvPr id="25" name="TextBox 24">
            <a:extLst>
              <a:ext uri="{FF2B5EF4-FFF2-40B4-BE49-F238E27FC236}">
                <a16:creationId xmlns:a16="http://schemas.microsoft.com/office/drawing/2014/main" xmlns="" id="{59203AA3-93DE-C583-B63B-10EB699D2D90}"/>
              </a:ext>
            </a:extLst>
          </p:cNvPr>
          <p:cNvSpPr txBox="1"/>
          <p:nvPr/>
        </p:nvSpPr>
        <p:spPr>
          <a:xfrm>
            <a:off x="9529826" y="5651689"/>
            <a:ext cx="1204528" cy="507831"/>
          </a:xfrm>
          <a:prstGeom prst="rect">
            <a:avLst/>
          </a:prstGeom>
          <a:noFill/>
        </p:spPr>
        <p:txBody>
          <a:bodyPr wrap="square" rtlCol="0">
            <a:spAutoFit/>
          </a:bodyPr>
          <a:lstStyle/>
          <a:p>
            <a:r>
              <a:rPr lang="en-GB" sz="900" dirty="0" smtClean="0">
                <a:effectLst/>
                <a:latin typeface="Pluto Sans Light" panose="02000000000000000000" pitchFamily="2" charset="77"/>
              </a:rPr>
              <a:t>Sign with UNFCCC and report CDP.</a:t>
            </a:r>
            <a:endParaRPr lang="en-GB" sz="900" dirty="0">
              <a:effectLst/>
              <a:latin typeface="Pluto Sans Light" panose="02000000000000000000" pitchFamily="2" charset="77"/>
            </a:endParaRPr>
          </a:p>
        </p:txBody>
      </p:sp>
      <p:sp>
        <p:nvSpPr>
          <p:cNvPr id="26" name="TextBox 25">
            <a:extLst>
              <a:ext uri="{FF2B5EF4-FFF2-40B4-BE49-F238E27FC236}">
                <a16:creationId xmlns:a16="http://schemas.microsoft.com/office/drawing/2014/main" xmlns="" id="{C1B6AE58-A454-0EC7-F21B-0572968DA832}"/>
              </a:ext>
            </a:extLst>
          </p:cNvPr>
          <p:cNvSpPr txBox="1"/>
          <p:nvPr/>
        </p:nvSpPr>
        <p:spPr>
          <a:xfrm>
            <a:off x="9201721" y="2835210"/>
            <a:ext cx="1204528" cy="784830"/>
          </a:xfrm>
          <a:prstGeom prst="rect">
            <a:avLst/>
          </a:prstGeom>
          <a:noFill/>
        </p:spPr>
        <p:txBody>
          <a:bodyPr wrap="square" rtlCol="0">
            <a:spAutoFit/>
          </a:bodyPr>
          <a:lstStyle/>
          <a:p>
            <a:r>
              <a:rPr lang="en-GB" sz="900" dirty="0">
                <a:effectLst/>
                <a:latin typeface="Pluto Sans Light" panose="02000000000000000000" pitchFamily="2" charset="77"/>
              </a:rPr>
              <a:t>Promotion of collaboration and partnerships with stakeholders</a:t>
            </a:r>
          </a:p>
        </p:txBody>
      </p:sp>
      <p:sp>
        <p:nvSpPr>
          <p:cNvPr id="27" name="TextBox 26">
            <a:extLst>
              <a:ext uri="{FF2B5EF4-FFF2-40B4-BE49-F238E27FC236}">
                <a16:creationId xmlns:a16="http://schemas.microsoft.com/office/drawing/2014/main" xmlns="" id="{1CD70255-E9F5-54B4-6A60-3891A1152005}"/>
              </a:ext>
            </a:extLst>
          </p:cNvPr>
          <p:cNvSpPr txBox="1"/>
          <p:nvPr/>
        </p:nvSpPr>
        <p:spPr>
          <a:xfrm>
            <a:off x="10631006" y="2857381"/>
            <a:ext cx="1155610" cy="646331"/>
          </a:xfrm>
          <a:prstGeom prst="rect">
            <a:avLst/>
          </a:prstGeom>
          <a:noFill/>
        </p:spPr>
        <p:txBody>
          <a:bodyPr wrap="square" rtlCol="0">
            <a:spAutoFit/>
          </a:bodyPr>
          <a:lstStyle/>
          <a:p>
            <a:r>
              <a:rPr lang="en-GB" sz="900" dirty="0">
                <a:effectLst/>
                <a:latin typeface="Pluto Sans Light" panose="02000000000000000000" pitchFamily="2" charset="77"/>
              </a:rPr>
              <a:t>Monitoring of Carbon footprint – Scope 1 &amp; 2 </a:t>
            </a:r>
          </a:p>
        </p:txBody>
      </p:sp>
      <p:cxnSp>
        <p:nvCxnSpPr>
          <p:cNvPr id="28" name="Straight Connector 27">
            <a:extLst>
              <a:ext uri="{FF2B5EF4-FFF2-40B4-BE49-F238E27FC236}">
                <a16:creationId xmlns:a16="http://schemas.microsoft.com/office/drawing/2014/main" xmlns="" id="{0D3CE1B0-269F-0C45-C29A-39531399480A}"/>
              </a:ext>
            </a:extLst>
          </p:cNvPr>
          <p:cNvCxnSpPr>
            <a:cxnSpLocks/>
          </p:cNvCxnSpPr>
          <p:nvPr/>
        </p:nvCxnSpPr>
        <p:spPr>
          <a:xfrm>
            <a:off x="8089741" y="2087894"/>
            <a:ext cx="0" cy="620343"/>
          </a:xfrm>
          <a:prstGeom prst="line">
            <a:avLst/>
          </a:prstGeom>
          <a:ln w="9525"/>
        </p:spPr>
        <p:style>
          <a:lnRef idx="1">
            <a:schemeClr val="accent3"/>
          </a:lnRef>
          <a:fillRef idx="0">
            <a:schemeClr val="accent3"/>
          </a:fillRef>
          <a:effectRef idx="0">
            <a:schemeClr val="accent3"/>
          </a:effectRef>
          <a:fontRef idx="minor">
            <a:schemeClr val="tx1"/>
          </a:fontRef>
        </p:style>
      </p:cxnSp>
      <p:cxnSp>
        <p:nvCxnSpPr>
          <p:cNvPr id="29" name="Straight Connector 28">
            <a:extLst>
              <a:ext uri="{FF2B5EF4-FFF2-40B4-BE49-F238E27FC236}">
                <a16:creationId xmlns:a16="http://schemas.microsoft.com/office/drawing/2014/main" xmlns="" id="{A15ACEFD-E6A1-5594-D2C2-6968628B4715}"/>
              </a:ext>
            </a:extLst>
          </p:cNvPr>
          <p:cNvCxnSpPr>
            <a:cxnSpLocks/>
          </p:cNvCxnSpPr>
          <p:nvPr/>
        </p:nvCxnSpPr>
        <p:spPr>
          <a:xfrm>
            <a:off x="9116200" y="2092376"/>
            <a:ext cx="0" cy="620343"/>
          </a:xfrm>
          <a:prstGeom prst="line">
            <a:avLst/>
          </a:prstGeom>
          <a:ln w="9525"/>
        </p:spPr>
        <p:style>
          <a:lnRef idx="1">
            <a:schemeClr val="accent3"/>
          </a:lnRef>
          <a:fillRef idx="0">
            <a:schemeClr val="accent3"/>
          </a:fillRef>
          <a:effectRef idx="0">
            <a:schemeClr val="accent3"/>
          </a:effectRef>
          <a:fontRef idx="minor">
            <a:schemeClr val="tx1"/>
          </a:fontRef>
        </p:style>
      </p:cxnSp>
      <p:cxnSp>
        <p:nvCxnSpPr>
          <p:cNvPr id="30" name="Straight Connector 29">
            <a:extLst>
              <a:ext uri="{FF2B5EF4-FFF2-40B4-BE49-F238E27FC236}">
                <a16:creationId xmlns:a16="http://schemas.microsoft.com/office/drawing/2014/main" xmlns="" id="{DD0EBCAD-D13A-D303-9D4A-9CAD584DCBE9}"/>
              </a:ext>
            </a:extLst>
          </p:cNvPr>
          <p:cNvCxnSpPr>
            <a:cxnSpLocks/>
          </p:cNvCxnSpPr>
          <p:nvPr/>
        </p:nvCxnSpPr>
        <p:spPr>
          <a:xfrm>
            <a:off x="10514694" y="2078930"/>
            <a:ext cx="0" cy="620343"/>
          </a:xfrm>
          <a:prstGeom prst="line">
            <a:avLst/>
          </a:prstGeom>
          <a:ln w="9525"/>
        </p:spPr>
        <p:style>
          <a:lnRef idx="1">
            <a:schemeClr val="accent3"/>
          </a:lnRef>
          <a:fillRef idx="0">
            <a:schemeClr val="accent3"/>
          </a:fillRef>
          <a:effectRef idx="0">
            <a:schemeClr val="accent3"/>
          </a:effectRef>
          <a:fontRef idx="minor">
            <a:schemeClr val="tx1"/>
          </a:fontRef>
        </p:style>
      </p:cxnSp>
      <p:cxnSp>
        <p:nvCxnSpPr>
          <p:cNvPr id="31" name="Straight Connector 30">
            <a:extLst>
              <a:ext uri="{FF2B5EF4-FFF2-40B4-BE49-F238E27FC236}">
                <a16:creationId xmlns:a16="http://schemas.microsoft.com/office/drawing/2014/main" xmlns="" id="{D01CB6CD-B329-8D4C-AD18-0F59707BAEEC}"/>
              </a:ext>
            </a:extLst>
          </p:cNvPr>
          <p:cNvCxnSpPr>
            <a:cxnSpLocks/>
          </p:cNvCxnSpPr>
          <p:nvPr/>
        </p:nvCxnSpPr>
        <p:spPr>
          <a:xfrm>
            <a:off x="10530831" y="2888442"/>
            <a:ext cx="0" cy="620343"/>
          </a:xfrm>
          <a:prstGeom prst="line">
            <a:avLst/>
          </a:prstGeom>
          <a:ln w="9525"/>
        </p:spPr>
        <p:style>
          <a:lnRef idx="1">
            <a:schemeClr val="accent3"/>
          </a:lnRef>
          <a:fillRef idx="0">
            <a:schemeClr val="accent3"/>
          </a:fillRef>
          <a:effectRef idx="0">
            <a:schemeClr val="accent3"/>
          </a:effectRef>
          <a:fontRef idx="minor">
            <a:schemeClr val="tx1"/>
          </a:fontRef>
        </p:style>
      </p:cxnSp>
      <p:cxnSp>
        <p:nvCxnSpPr>
          <p:cNvPr id="32" name="Straight Connector 31">
            <a:extLst>
              <a:ext uri="{FF2B5EF4-FFF2-40B4-BE49-F238E27FC236}">
                <a16:creationId xmlns:a16="http://schemas.microsoft.com/office/drawing/2014/main" xmlns="" id="{DD0EBCAD-D13A-D303-9D4A-9CAD584DCBE9}"/>
              </a:ext>
            </a:extLst>
          </p:cNvPr>
          <p:cNvCxnSpPr>
            <a:cxnSpLocks/>
          </p:cNvCxnSpPr>
          <p:nvPr/>
        </p:nvCxnSpPr>
        <p:spPr>
          <a:xfrm>
            <a:off x="9480132" y="5695499"/>
            <a:ext cx="0" cy="620343"/>
          </a:xfrm>
          <a:prstGeom prst="line">
            <a:avLst/>
          </a:prstGeom>
          <a:ln w="9525"/>
        </p:spPr>
        <p:style>
          <a:lnRef idx="1">
            <a:schemeClr val="accent3"/>
          </a:lnRef>
          <a:fillRef idx="0">
            <a:schemeClr val="accent3"/>
          </a:fillRef>
          <a:effectRef idx="0">
            <a:schemeClr val="accent3"/>
          </a:effectRef>
          <a:fontRef idx="minor">
            <a:schemeClr val="tx1"/>
          </a:fontRef>
        </p:style>
      </p:cxnSp>
      <p:sp>
        <p:nvSpPr>
          <p:cNvPr id="33" name="TextBox 32">
            <a:extLst>
              <a:ext uri="{FF2B5EF4-FFF2-40B4-BE49-F238E27FC236}">
                <a16:creationId xmlns:a16="http://schemas.microsoft.com/office/drawing/2014/main" xmlns="" id="{59203AA3-93DE-C583-B63B-10EB699D2D90}"/>
              </a:ext>
            </a:extLst>
          </p:cNvPr>
          <p:cNvSpPr txBox="1"/>
          <p:nvPr/>
        </p:nvSpPr>
        <p:spPr>
          <a:xfrm>
            <a:off x="10658172" y="2058566"/>
            <a:ext cx="1204528" cy="230832"/>
          </a:xfrm>
          <a:prstGeom prst="rect">
            <a:avLst/>
          </a:prstGeom>
          <a:noFill/>
        </p:spPr>
        <p:txBody>
          <a:bodyPr wrap="square" rtlCol="0">
            <a:spAutoFit/>
          </a:bodyPr>
          <a:lstStyle/>
          <a:p>
            <a:r>
              <a:rPr lang="en-GB" sz="900" dirty="0" smtClean="0">
                <a:effectLst/>
                <a:latin typeface="Pluto Sans Light" panose="02000000000000000000" pitchFamily="2" charset="77"/>
              </a:rPr>
              <a:t>Commit to </a:t>
            </a:r>
            <a:r>
              <a:rPr lang="en-GB" sz="900" dirty="0" err="1" smtClean="0">
                <a:effectLst/>
                <a:latin typeface="Pluto Sans Light" panose="02000000000000000000" pitchFamily="2" charset="77"/>
              </a:rPr>
              <a:t>SBTi</a:t>
            </a:r>
            <a:r>
              <a:rPr lang="en-GB" sz="900" dirty="0" smtClean="0">
                <a:effectLst/>
                <a:latin typeface="Pluto Sans Light" panose="02000000000000000000" pitchFamily="2" charset="77"/>
              </a:rPr>
              <a:t>.</a:t>
            </a:r>
            <a:endParaRPr lang="en-GB" sz="900" dirty="0">
              <a:effectLst/>
              <a:latin typeface="Pluto Sans Light" panose="02000000000000000000" pitchFamily="2" charset="77"/>
            </a:endParaRPr>
          </a:p>
        </p:txBody>
      </p:sp>
      <p:pic>
        <p:nvPicPr>
          <p:cNvPr id="34" name="Picture 33" descr="Shape&#10;&#10;Description automatically generated with medium confidence">
            <a:extLst>
              <a:ext uri="{FF2B5EF4-FFF2-40B4-BE49-F238E27FC236}">
                <a16:creationId xmlns:a16="http://schemas.microsoft.com/office/drawing/2014/main" xmlns="" id="{29903013-B6FD-4194-9308-5C76C1CFD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0257" y="6391749"/>
            <a:ext cx="1502503" cy="342754"/>
          </a:xfrm>
          <a:prstGeom prst="rect">
            <a:avLst/>
          </a:prstGeom>
        </p:spPr>
      </p:pic>
    </p:spTree>
    <p:extLst>
      <p:ext uri="{BB962C8B-B14F-4D97-AF65-F5344CB8AC3E}">
        <p14:creationId xmlns:p14="http://schemas.microsoft.com/office/powerpoint/2010/main" val="3654363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OUR SUSTAINABILITY STRATEGY"/>
        <p:cNvGrpSpPr/>
        <p:nvPr/>
      </p:nvGrpSpPr>
      <p:grpSpPr>
        <a:xfrm>
          <a:off x="0" y="0"/>
          <a:ext cx="0" cy="0"/>
          <a:chOff x="0" y="0"/>
          <a:chExt cx="0" cy="0"/>
        </a:xfrm>
      </p:grpSpPr>
      <p:pic>
        <p:nvPicPr>
          <p:cNvPr id="3" name="Picture 2" descr="A person standing on a sand dune&#10;&#10;Description automatically generated">
            <a:extLst>
              <a:ext uri="{FF2B5EF4-FFF2-40B4-BE49-F238E27FC236}">
                <a16:creationId xmlns="" xmlns:a16="http://schemas.microsoft.com/office/drawing/2014/main" id="{73783F65-6F9E-F67E-FA3C-128735A42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19">
            <a:extLst>
              <a:ext uri="{FF2B5EF4-FFF2-40B4-BE49-F238E27FC236}">
                <a16:creationId xmlns="" xmlns:a16="http://schemas.microsoft.com/office/drawing/2014/main" id="{F34933F3-CE67-E9DA-D0B2-CA88FF323914}"/>
              </a:ext>
            </a:extLst>
          </p:cNvPr>
          <p:cNvSpPr/>
          <p:nvPr/>
        </p:nvSpPr>
        <p:spPr>
          <a:xfrm>
            <a:off x="449674" y="358836"/>
            <a:ext cx="5064158" cy="1725996"/>
          </a:xfrm>
          <a:prstGeom prst="rect">
            <a:avLst/>
          </a:prstGeom>
        </p:spPr>
        <p:txBody>
          <a:bodyPr spcFirstLastPara="0" lIns="0" tIns="0" rIns="0" bIns="0" anchor="t"/>
          <a:lstStyle/>
          <a:p>
            <a:pPr algn="l" hangingPunct="0">
              <a:lnSpc>
                <a:spcPts val="4380"/>
              </a:lnSpc>
            </a:pPr>
            <a:r>
              <a:rPr lang="en-US" sz="4400" dirty="0">
                <a:solidFill>
                  <a:schemeClr val="bg1"/>
                </a:solidFill>
                <a:latin typeface="Pluto Sans Regular" panose="02000000000000000000" pitchFamily="2" charset="77"/>
                <a:cs typeface="Pluto Sans Bold"/>
              </a:rPr>
              <a:t>OUR </a:t>
            </a:r>
            <a:r>
              <a:rPr lang="en-US" sz="4400" b="1" dirty="0">
                <a:solidFill>
                  <a:schemeClr val="bg1"/>
                </a:solidFill>
                <a:latin typeface="Pluto Sans Bold" panose="02000000000000000000" pitchFamily="2" charset="77"/>
                <a:cs typeface="Pluto Sans Bold"/>
              </a:rPr>
              <a:t>SUSTAINABILITY STRATEGY</a:t>
            </a:r>
            <a:endParaRPr lang="en-US" sz="4400" dirty="0">
              <a:solidFill>
                <a:schemeClr val="bg1"/>
              </a:solidFill>
              <a:latin typeface="Pluto Sans Regular" panose="02000000000000000000" pitchFamily="2" charset="77"/>
              <a:cs typeface="Pluto Sans Bold"/>
            </a:endParaRPr>
          </a:p>
        </p:txBody>
      </p:sp>
      <p:sp>
        <p:nvSpPr>
          <p:cNvPr id="6" name="TextBox 5">
            <a:extLst>
              <a:ext uri="{FF2B5EF4-FFF2-40B4-BE49-F238E27FC236}">
                <a16:creationId xmlns="" xmlns:a16="http://schemas.microsoft.com/office/drawing/2014/main" id="{DD665BA1-93BA-0843-57D8-3A1DD5CF2F3E}"/>
              </a:ext>
            </a:extLst>
          </p:cNvPr>
          <p:cNvSpPr txBox="1"/>
          <p:nvPr/>
        </p:nvSpPr>
        <p:spPr>
          <a:xfrm>
            <a:off x="393192" y="2093652"/>
            <a:ext cx="3854611" cy="584775"/>
          </a:xfrm>
          <a:prstGeom prst="rect">
            <a:avLst/>
          </a:prstGeom>
          <a:noFill/>
        </p:spPr>
        <p:txBody>
          <a:bodyPr wrap="square" rtlCol="0">
            <a:spAutoFit/>
          </a:bodyPr>
          <a:lstStyle/>
          <a:p>
            <a:r>
              <a:rPr lang="aa-ET" b="1" dirty="0">
                <a:solidFill>
                  <a:srgbClr val="2F3D48"/>
                </a:solidFill>
                <a:latin typeface="Pluto Sans Bold" panose="02000000000000000000" pitchFamily="2" charset="77"/>
              </a:rPr>
              <a:t>PURPOSE</a:t>
            </a:r>
          </a:p>
          <a:p>
            <a:r>
              <a:rPr lang="en-GB" sz="1400" dirty="0">
                <a:solidFill>
                  <a:srgbClr val="2F3D48"/>
                </a:solidFill>
                <a:latin typeface="Pluto Sans Regular" panose="02000000000000000000" pitchFamily="2" charset="77"/>
              </a:rPr>
              <a:t>“</a:t>
            </a:r>
            <a:r>
              <a:rPr lang="en-GB" sz="1400" i="1" dirty="0">
                <a:solidFill>
                  <a:srgbClr val="2F3D48"/>
                </a:solidFill>
                <a:latin typeface="Pluto Sans Regular" panose="02000000000000000000" pitchFamily="2" charset="77"/>
              </a:rPr>
              <a:t>For a world we can all feel proud of</a:t>
            </a:r>
            <a:r>
              <a:rPr lang="en-GB" sz="1400" dirty="0">
                <a:solidFill>
                  <a:srgbClr val="2F3D48"/>
                </a:solidFill>
                <a:latin typeface="Pluto Sans Regular" panose="02000000000000000000" pitchFamily="2" charset="77"/>
              </a:rPr>
              <a:t>”</a:t>
            </a:r>
            <a:endParaRPr lang="aa-ET" sz="1400" dirty="0">
              <a:solidFill>
                <a:srgbClr val="2F3D48"/>
              </a:solidFill>
              <a:latin typeface="Pluto Sans Regular" panose="02000000000000000000" pitchFamily="2" charset="77"/>
            </a:endParaRPr>
          </a:p>
        </p:txBody>
      </p:sp>
      <p:sp>
        <p:nvSpPr>
          <p:cNvPr id="10" name="TextBox 9">
            <a:extLst>
              <a:ext uri="{FF2B5EF4-FFF2-40B4-BE49-F238E27FC236}">
                <a16:creationId xmlns="" xmlns:a16="http://schemas.microsoft.com/office/drawing/2014/main" id="{B6ED4EAB-911D-E5A1-052A-3CE035C0CAA7}"/>
              </a:ext>
            </a:extLst>
          </p:cNvPr>
          <p:cNvSpPr txBox="1"/>
          <p:nvPr/>
        </p:nvSpPr>
        <p:spPr>
          <a:xfrm>
            <a:off x="9885429" y="1119132"/>
            <a:ext cx="2143820" cy="1754326"/>
          </a:xfrm>
          <a:prstGeom prst="rect">
            <a:avLst/>
          </a:prstGeom>
          <a:noFill/>
        </p:spPr>
        <p:txBody>
          <a:bodyPr wrap="square" rtlCol="0">
            <a:spAutoFit/>
          </a:bodyPr>
          <a:lstStyle/>
          <a:p>
            <a:r>
              <a:rPr lang="aa-ET" b="1" dirty="0">
                <a:solidFill>
                  <a:srgbClr val="2F3D48"/>
                </a:solidFill>
                <a:latin typeface="Pluto Sans Bold" panose="02000000000000000000" pitchFamily="2" charset="77"/>
              </a:rPr>
              <a:t>PROSPERITY</a:t>
            </a:r>
          </a:p>
          <a:p>
            <a:pPr>
              <a:lnSpc>
                <a:spcPts val="880"/>
              </a:lnSpc>
            </a:pPr>
            <a:endParaRPr lang="en-GB" sz="18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Responsible product offering</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Sustainable value chain</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'Act For' initiatives</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Strategic partnerships</a:t>
            </a:r>
            <a:endParaRPr lang="aa-ET" sz="1200" dirty="0">
              <a:solidFill>
                <a:srgbClr val="2F3D48"/>
              </a:solidFill>
              <a:latin typeface="Pluto Sans Regular" panose="02000000000000000000" pitchFamily="2" charset="77"/>
            </a:endParaRPr>
          </a:p>
        </p:txBody>
      </p:sp>
      <p:sp>
        <p:nvSpPr>
          <p:cNvPr id="11" name="TextBox 10">
            <a:extLst>
              <a:ext uri="{FF2B5EF4-FFF2-40B4-BE49-F238E27FC236}">
                <a16:creationId xmlns="" xmlns:a16="http://schemas.microsoft.com/office/drawing/2014/main" id="{E9A8A673-E283-868E-30C1-B98353521418}"/>
              </a:ext>
            </a:extLst>
          </p:cNvPr>
          <p:cNvSpPr txBox="1"/>
          <p:nvPr/>
        </p:nvSpPr>
        <p:spPr>
          <a:xfrm>
            <a:off x="9102635" y="4645362"/>
            <a:ext cx="1148043" cy="369332"/>
          </a:xfrm>
          <a:prstGeom prst="rect">
            <a:avLst/>
          </a:prstGeom>
          <a:noFill/>
        </p:spPr>
        <p:txBody>
          <a:bodyPr wrap="square" rtlCol="0">
            <a:spAutoFit/>
          </a:bodyPr>
          <a:lstStyle/>
          <a:p>
            <a:r>
              <a:rPr lang="aa-ET" b="1" dirty="0">
                <a:solidFill>
                  <a:srgbClr val="2F3D4A"/>
                </a:solidFill>
                <a:latin typeface="Pluto Sans Bold" panose="02000000000000000000" pitchFamily="2" charset="77"/>
              </a:rPr>
              <a:t>PLANET</a:t>
            </a:r>
            <a:endParaRPr lang="en-GB" sz="1400" dirty="0">
              <a:solidFill>
                <a:srgbClr val="2F3D4A"/>
              </a:solidFill>
              <a:latin typeface="Pluto Sans Regular" panose="02000000000000000000" pitchFamily="2" charset="77"/>
            </a:endParaRPr>
          </a:p>
        </p:txBody>
      </p:sp>
      <p:sp>
        <p:nvSpPr>
          <p:cNvPr id="12" name="TextBox 11">
            <a:extLst>
              <a:ext uri="{FF2B5EF4-FFF2-40B4-BE49-F238E27FC236}">
                <a16:creationId xmlns="" xmlns:a16="http://schemas.microsoft.com/office/drawing/2014/main" id="{21809D71-7847-22D8-8F93-53285BF85FDC}"/>
              </a:ext>
            </a:extLst>
          </p:cNvPr>
          <p:cNvSpPr txBox="1"/>
          <p:nvPr/>
        </p:nvSpPr>
        <p:spPr>
          <a:xfrm>
            <a:off x="2670088" y="3178808"/>
            <a:ext cx="2143820" cy="1938992"/>
          </a:xfrm>
          <a:prstGeom prst="rect">
            <a:avLst/>
          </a:prstGeom>
          <a:noFill/>
        </p:spPr>
        <p:txBody>
          <a:bodyPr wrap="square" rtlCol="0">
            <a:spAutoFit/>
          </a:bodyPr>
          <a:lstStyle/>
          <a:p>
            <a:pPr algn="r"/>
            <a:r>
              <a:rPr lang="aa-ET" b="1" dirty="0">
                <a:solidFill>
                  <a:srgbClr val="2F3D48"/>
                </a:solidFill>
                <a:latin typeface="Pluto Sans Bold" panose="02000000000000000000" pitchFamily="2" charset="77"/>
              </a:rPr>
              <a:t>PEOPLE</a:t>
            </a:r>
          </a:p>
          <a:p>
            <a:pPr>
              <a:lnSpc>
                <a:spcPts val="880"/>
              </a:lnSpc>
            </a:pPr>
            <a:endParaRPr lang="en-GB" sz="1800" dirty="0">
              <a:solidFill>
                <a:srgbClr val="2F3D48"/>
              </a:solidFill>
              <a:latin typeface="Pluto Sans Regular" panose="02000000000000000000" pitchFamily="2" charset="77"/>
            </a:endParaRPr>
          </a:p>
          <a:p>
            <a:pPr algn="r"/>
            <a:r>
              <a:rPr lang="en-GB" sz="1200" dirty="0">
                <a:solidFill>
                  <a:srgbClr val="2F3C49"/>
                </a:solidFill>
                <a:effectLst/>
                <a:latin typeface="Pluto Sans Regular" panose="02000000000000000000" pitchFamily="2" charset="77"/>
              </a:rPr>
              <a:t>Learning &amp; </a:t>
            </a:r>
            <a:br>
              <a:rPr lang="en-GB" sz="1200" dirty="0">
                <a:solidFill>
                  <a:srgbClr val="2F3C49"/>
                </a:solidFill>
                <a:effectLst/>
                <a:latin typeface="Pluto Sans Regular" panose="02000000000000000000" pitchFamily="2" charset="77"/>
              </a:rPr>
            </a:br>
            <a:r>
              <a:rPr lang="en-GB" sz="1200" dirty="0">
                <a:solidFill>
                  <a:srgbClr val="2F3C49"/>
                </a:solidFill>
                <a:effectLst/>
                <a:latin typeface="Pluto Sans Regular" panose="02000000000000000000" pitchFamily="2" charset="77"/>
              </a:rPr>
              <a:t>Development</a:t>
            </a:r>
          </a:p>
          <a:p>
            <a:pPr>
              <a:lnSpc>
                <a:spcPts val="880"/>
              </a:lnSpc>
            </a:pPr>
            <a:endParaRPr lang="en-GB" sz="1200" dirty="0">
              <a:solidFill>
                <a:srgbClr val="2F3D48"/>
              </a:solidFill>
              <a:latin typeface="Pluto Sans Regular" panose="02000000000000000000" pitchFamily="2" charset="77"/>
            </a:endParaRPr>
          </a:p>
          <a:p>
            <a:pPr algn="r"/>
            <a:r>
              <a:rPr lang="en-GB" sz="1200" dirty="0">
                <a:solidFill>
                  <a:srgbClr val="2F3C49"/>
                </a:solidFill>
                <a:effectLst/>
                <a:latin typeface="Pluto Sans Regular" panose="02000000000000000000" pitchFamily="2" charset="77"/>
              </a:rPr>
              <a:t>Ethics &amp; Diversity</a:t>
            </a:r>
          </a:p>
          <a:p>
            <a:pPr>
              <a:lnSpc>
                <a:spcPts val="880"/>
              </a:lnSpc>
            </a:pPr>
            <a:endParaRPr lang="en-GB" sz="1200" dirty="0">
              <a:solidFill>
                <a:srgbClr val="2F3D48"/>
              </a:solidFill>
              <a:latin typeface="Pluto Sans Regular" panose="02000000000000000000" pitchFamily="2" charset="77"/>
            </a:endParaRPr>
          </a:p>
          <a:p>
            <a:pPr algn="r"/>
            <a:r>
              <a:rPr lang="en-GB" sz="1200" dirty="0">
                <a:solidFill>
                  <a:srgbClr val="2F3C49"/>
                </a:solidFill>
                <a:effectLst/>
                <a:latin typeface="Pluto Sans Regular" panose="02000000000000000000" pitchFamily="2" charset="77"/>
              </a:rPr>
              <a:t>Inclusion</a:t>
            </a:r>
          </a:p>
          <a:p>
            <a:pPr>
              <a:lnSpc>
                <a:spcPts val="880"/>
              </a:lnSpc>
            </a:pPr>
            <a:endParaRPr lang="en-GB" sz="1200" dirty="0">
              <a:solidFill>
                <a:srgbClr val="2F3D48"/>
              </a:solidFill>
              <a:latin typeface="Pluto Sans Regular" panose="02000000000000000000" pitchFamily="2" charset="77"/>
            </a:endParaRPr>
          </a:p>
          <a:p>
            <a:pPr algn="r"/>
            <a:r>
              <a:rPr lang="en-GB" sz="1200" dirty="0">
                <a:solidFill>
                  <a:srgbClr val="2F3C49"/>
                </a:solidFill>
                <a:effectLst/>
                <a:latin typeface="Pluto Sans Regular" panose="02000000000000000000" pitchFamily="2" charset="77"/>
              </a:rPr>
              <a:t>Fair &amp; Safe Work Environment</a:t>
            </a:r>
          </a:p>
        </p:txBody>
      </p:sp>
      <p:sp>
        <p:nvSpPr>
          <p:cNvPr id="16" name="TextBox 15">
            <a:extLst>
              <a:ext uri="{FF2B5EF4-FFF2-40B4-BE49-F238E27FC236}">
                <a16:creationId xmlns="" xmlns:a16="http://schemas.microsoft.com/office/drawing/2014/main" id="{DA03C2AB-3547-030F-4756-CF3A592D7E46}"/>
              </a:ext>
            </a:extLst>
          </p:cNvPr>
          <p:cNvSpPr txBox="1"/>
          <p:nvPr/>
        </p:nvSpPr>
        <p:spPr>
          <a:xfrm>
            <a:off x="9068552" y="5047473"/>
            <a:ext cx="1926290" cy="1546577"/>
          </a:xfrm>
          <a:prstGeom prst="rect">
            <a:avLst/>
          </a:prstGeom>
          <a:noFill/>
        </p:spPr>
        <p:txBody>
          <a:bodyPr wrap="square">
            <a:spAutoFit/>
          </a:bodyPr>
          <a:lstStyle/>
          <a:p>
            <a:r>
              <a:rPr lang="en-GB" sz="1200" dirty="0">
                <a:solidFill>
                  <a:srgbClr val="2F3D48"/>
                </a:solidFill>
                <a:latin typeface="Pluto Sans Regular" panose="02000000000000000000" pitchFamily="2" charset="77"/>
              </a:rPr>
              <a:t>Renewable energy</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Carbon footprint</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Water &amp; Effluents</a:t>
            </a:r>
          </a:p>
          <a:p>
            <a:pPr>
              <a:lnSpc>
                <a:spcPts val="880"/>
              </a:lnSpc>
            </a:pPr>
            <a:endParaRPr lang="en-GB" sz="1200" dirty="0">
              <a:solidFill>
                <a:srgbClr val="2F3D48"/>
              </a:solidFill>
              <a:latin typeface="Pluto Sans Regular" panose="02000000000000000000" pitchFamily="2" charset="77"/>
            </a:endParaRPr>
          </a:p>
          <a:p>
            <a:r>
              <a:rPr lang="en-GB" sz="1200" dirty="0">
                <a:solidFill>
                  <a:srgbClr val="2F3D48"/>
                </a:solidFill>
                <a:latin typeface="Pluto Sans Regular" panose="02000000000000000000" pitchFamily="2" charset="77"/>
              </a:rPr>
              <a:t>Waste management &amp; Circularity</a:t>
            </a:r>
            <a:endParaRPr lang="aa-ET" sz="1200" dirty="0">
              <a:solidFill>
                <a:srgbClr val="2F3D48"/>
              </a:solidFill>
              <a:latin typeface="Pluto Sans Regular" panose="02000000000000000000" pitchFamily="2" charset="77"/>
            </a:endParaRPr>
          </a:p>
          <a:p>
            <a:endParaRPr lang="en-GB" sz="1200" dirty="0">
              <a:solidFill>
                <a:srgbClr val="2F3D48"/>
              </a:solidFill>
              <a:latin typeface="Pluto Sans Regular" panose="02000000000000000000" pitchFamily="2" charset="77"/>
            </a:endParaRPr>
          </a:p>
        </p:txBody>
      </p:sp>
      <p:sp>
        <p:nvSpPr>
          <p:cNvPr id="18" name="TextBox 17">
            <a:extLst>
              <a:ext uri="{FF2B5EF4-FFF2-40B4-BE49-F238E27FC236}">
                <a16:creationId xmlns="" xmlns:a16="http://schemas.microsoft.com/office/drawing/2014/main" id="{F3E5727E-7079-FD02-B010-1B29F25929A6}"/>
              </a:ext>
            </a:extLst>
          </p:cNvPr>
          <p:cNvSpPr txBox="1"/>
          <p:nvPr/>
        </p:nvSpPr>
        <p:spPr>
          <a:xfrm>
            <a:off x="8051428" y="2383724"/>
            <a:ext cx="1818713" cy="507831"/>
          </a:xfrm>
          <a:prstGeom prst="rect">
            <a:avLst/>
          </a:prstGeom>
          <a:noFill/>
        </p:spPr>
        <p:txBody>
          <a:bodyPr wrap="square">
            <a:spAutoFit/>
          </a:bodyPr>
          <a:lstStyle/>
          <a:p>
            <a:pPr algn="ctr"/>
            <a:r>
              <a:rPr lang="aa-ET" sz="900" b="1" dirty="0">
                <a:solidFill>
                  <a:schemeClr val="bg1"/>
                </a:solidFill>
                <a:latin typeface="Pluto Sans Bold" panose="02000000000000000000" pitchFamily="2" charset="77"/>
              </a:rPr>
              <a:t>CHAMPION </a:t>
            </a:r>
          </a:p>
          <a:p>
            <a:pPr algn="ctr"/>
            <a:r>
              <a:rPr lang="aa-ET" sz="900" b="1" dirty="0">
                <a:solidFill>
                  <a:schemeClr val="bg1"/>
                </a:solidFill>
                <a:latin typeface="Pluto Sans Bold" panose="02000000000000000000" pitchFamily="2" charset="77"/>
              </a:rPr>
              <a:t>INCLUSIVE</a:t>
            </a:r>
          </a:p>
          <a:p>
            <a:pPr algn="ctr"/>
            <a:r>
              <a:rPr lang="aa-ET" sz="900" b="1" dirty="0">
                <a:solidFill>
                  <a:schemeClr val="bg1"/>
                </a:solidFill>
                <a:latin typeface="Pluto Sans Bold" panose="02000000000000000000" pitchFamily="2" charset="77"/>
              </a:rPr>
              <a:t>GROWTH</a:t>
            </a:r>
            <a:endParaRPr lang="aa-ET" sz="900" dirty="0">
              <a:solidFill>
                <a:schemeClr val="bg1"/>
              </a:solidFill>
            </a:endParaRPr>
          </a:p>
        </p:txBody>
      </p:sp>
      <p:sp>
        <p:nvSpPr>
          <p:cNvPr id="19" name="TextBox 18">
            <a:extLst>
              <a:ext uri="{FF2B5EF4-FFF2-40B4-BE49-F238E27FC236}">
                <a16:creationId xmlns="" xmlns:a16="http://schemas.microsoft.com/office/drawing/2014/main" id="{F7C7F4CE-5444-498B-BC2C-FC3CCB6D9C2B}"/>
              </a:ext>
            </a:extLst>
          </p:cNvPr>
          <p:cNvSpPr txBox="1"/>
          <p:nvPr/>
        </p:nvSpPr>
        <p:spPr>
          <a:xfrm>
            <a:off x="6539753" y="4689475"/>
            <a:ext cx="1818713" cy="400110"/>
          </a:xfrm>
          <a:prstGeom prst="rect">
            <a:avLst/>
          </a:prstGeom>
          <a:noFill/>
        </p:spPr>
        <p:txBody>
          <a:bodyPr wrap="square">
            <a:spAutoFit/>
          </a:bodyPr>
          <a:lstStyle/>
          <a:p>
            <a:pPr algn="ctr"/>
            <a:r>
              <a:rPr lang="aa-ET" sz="1000" b="1" dirty="0">
                <a:solidFill>
                  <a:srgbClr val="2F3D4A"/>
                </a:solidFill>
                <a:latin typeface="Pluto Sans Bold" panose="02000000000000000000" pitchFamily="2" charset="77"/>
              </a:rPr>
              <a:t>ACTIVATE CLIMATE RESPONSE</a:t>
            </a:r>
            <a:endParaRPr lang="aa-ET" sz="1000" dirty="0">
              <a:solidFill>
                <a:srgbClr val="2F3D4A"/>
              </a:solidFill>
            </a:endParaRPr>
          </a:p>
        </p:txBody>
      </p:sp>
      <p:sp>
        <p:nvSpPr>
          <p:cNvPr id="20" name="TextBox 19">
            <a:extLst>
              <a:ext uri="{FF2B5EF4-FFF2-40B4-BE49-F238E27FC236}">
                <a16:creationId xmlns="" xmlns:a16="http://schemas.microsoft.com/office/drawing/2014/main" id="{A0EAE023-A878-5206-A50F-E7BFC254B7CC}"/>
              </a:ext>
            </a:extLst>
          </p:cNvPr>
          <p:cNvSpPr txBox="1"/>
          <p:nvPr/>
        </p:nvSpPr>
        <p:spPr>
          <a:xfrm>
            <a:off x="5307107" y="2387210"/>
            <a:ext cx="1066800" cy="507831"/>
          </a:xfrm>
          <a:prstGeom prst="rect">
            <a:avLst/>
          </a:prstGeom>
          <a:noFill/>
        </p:spPr>
        <p:txBody>
          <a:bodyPr wrap="square">
            <a:spAutoFit/>
          </a:bodyPr>
          <a:lstStyle/>
          <a:p>
            <a:pPr algn="ctr"/>
            <a:r>
              <a:rPr lang="aa-ET" sz="900" b="1" dirty="0">
                <a:solidFill>
                  <a:schemeClr val="bg1"/>
                </a:solidFill>
                <a:latin typeface="Pluto Sans Bold" panose="02000000000000000000" pitchFamily="2" charset="77"/>
              </a:rPr>
              <a:t>FOSTER</a:t>
            </a:r>
          </a:p>
          <a:p>
            <a:pPr algn="ctr"/>
            <a:r>
              <a:rPr lang="aa-ET" sz="900" b="1" dirty="0">
                <a:solidFill>
                  <a:schemeClr val="bg1"/>
                </a:solidFill>
                <a:latin typeface="Pluto Sans Bold" panose="02000000000000000000" pitchFamily="2" charset="77"/>
              </a:rPr>
              <a:t> A VIBRANT WORKFORCE</a:t>
            </a:r>
            <a:endParaRPr lang="aa-ET" sz="900" dirty="0">
              <a:solidFill>
                <a:schemeClr val="bg1"/>
              </a:solidFill>
            </a:endParaRPr>
          </a:p>
        </p:txBody>
      </p:sp>
      <p:pic>
        <p:nvPicPr>
          <p:cNvPr id="2" name="Ciel textile logo-White">
            <a:extLst>
              <a:ext uri="{FF2B5EF4-FFF2-40B4-BE49-F238E27FC236}">
                <a16:creationId xmlns="" xmlns:a16="http://schemas.microsoft.com/office/drawing/2014/main" id="{362FE8C9-5D72-A756-3865-44B8700D6E0A}"/>
              </a:ext>
            </a:extLst>
          </p:cNvPr>
          <p:cNvPicPr/>
          <p:nvPr/>
        </p:nvPicPr>
        <p:blipFill rotWithShape="1">
          <a:blip r:embed="rId4" cstate="screen">
            <a:extLst>
              <a:ext uri="{28A0092B-C50C-407E-A947-70E740481C1C}">
                <a14:useLocalDpi xmlns:a14="http://schemas.microsoft.com/office/drawing/2010/main"/>
              </a:ext>
            </a:extLst>
          </a:blip>
          <a:stretch>
            <a:fillRect/>
          </a:stretch>
        </p:blipFill>
        <p:spPr>
          <a:xfrm>
            <a:off x="165415" y="6426438"/>
            <a:ext cx="983261" cy="333273"/>
          </a:xfrm>
          <a:prstGeom prst="rect">
            <a:avLst/>
          </a:prstGeom>
        </p:spPr>
      </p:pic>
      <p:pic>
        <p:nvPicPr>
          <p:cNvPr id="4" name="Tropic-02">
            <a:extLst>
              <a:ext uri="{FF2B5EF4-FFF2-40B4-BE49-F238E27FC236}">
                <a16:creationId xmlns="" xmlns:a16="http://schemas.microsoft.com/office/drawing/2014/main" id="{149F5774-1130-A128-5535-C3B44CEFEBCC}"/>
              </a:ext>
            </a:extLst>
          </p:cNvPr>
          <p:cNvPicPr>
            <a:picLocks noChangeAspect="1"/>
          </p:cNvPicPr>
          <p:nvPr/>
        </p:nvPicPr>
        <p:blipFill rotWithShape="1">
          <a:blip r:embed="rId5" cstate="screen">
            <a:extLst>
              <a:ext uri="{28A0092B-C50C-407E-A947-70E740481C1C}">
                <a14:useLocalDpi xmlns:a14="http://schemas.microsoft.com/office/drawing/2010/main"/>
              </a:ext>
            </a:extLst>
          </a:blip>
          <a:stretch>
            <a:fillRect/>
          </a:stretch>
        </p:blipFill>
        <p:spPr>
          <a:xfrm>
            <a:off x="10250678" y="6148855"/>
            <a:ext cx="2141323" cy="890390"/>
          </a:xfrm>
          <a:prstGeom prst="rect">
            <a:avLst/>
          </a:prstGeom>
        </p:spPr>
      </p:pic>
    </p:spTree>
    <p:extLst>
      <p:ext uri="{BB962C8B-B14F-4D97-AF65-F5344CB8AC3E}">
        <p14:creationId xmlns:p14="http://schemas.microsoft.com/office/powerpoint/2010/main" val="185337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 xmlns:a16="http://schemas.microsoft.com/office/drawing/2014/main" id="{46D4355A-6BC6-88C1-C143-FECB3DB1D150}"/>
            </a:ext>
          </a:extLst>
        </p:cNvPr>
        <p:cNvGrpSpPr/>
        <p:nvPr/>
      </p:nvGrpSpPr>
      <p:grpSpPr>
        <a:xfrm>
          <a:off x="0" y="0"/>
          <a:ext cx="0" cy="0"/>
          <a:chOff x="0" y="0"/>
          <a:chExt cx="0" cy="0"/>
        </a:xfrm>
      </p:grpSpPr>
      <p:sp>
        <p:nvSpPr>
          <p:cNvPr id="4" name="TextBox 19">
            <a:extLst>
              <a:ext uri="{FF2B5EF4-FFF2-40B4-BE49-F238E27FC236}">
                <a16:creationId xmlns="" xmlns:a16="http://schemas.microsoft.com/office/drawing/2014/main" id="{CF67E999-DCE2-3456-8CDA-8B7B68CE78B1}"/>
              </a:ext>
            </a:extLst>
          </p:cNvPr>
          <p:cNvSpPr/>
          <p:nvPr/>
        </p:nvSpPr>
        <p:spPr>
          <a:xfrm>
            <a:off x="449674" y="358836"/>
            <a:ext cx="6335174" cy="1725996"/>
          </a:xfrm>
          <a:prstGeom prst="rect">
            <a:avLst/>
          </a:prstGeom>
        </p:spPr>
        <p:txBody>
          <a:bodyPr spcFirstLastPara="0" lIns="0" tIns="0" rIns="0" bIns="0" anchor="t"/>
          <a:lstStyle/>
          <a:p>
            <a:pPr algn="l" hangingPunct="0">
              <a:lnSpc>
                <a:spcPts val="4380"/>
              </a:lnSpc>
            </a:pPr>
            <a:r>
              <a:rPr lang="en-US" sz="4400" dirty="0">
                <a:solidFill>
                  <a:srgbClr val="854375"/>
                </a:solidFill>
                <a:latin typeface="Pluto Sans Regular" panose="02000000000000000000" pitchFamily="2" charset="77"/>
                <a:cs typeface="Pluto Sans Bold"/>
              </a:rPr>
              <a:t>Our commitments</a:t>
            </a:r>
          </a:p>
        </p:txBody>
      </p:sp>
      <p:pic>
        <p:nvPicPr>
          <p:cNvPr id="35" name="Picture 34" descr="Shape&#10;&#10;Description automatically generated with medium confidence">
            <a:extLst>
              <a:ext uri="{FF2B5EF4-FFF2-40B4-BE49-F238E27FC236}">
                <a16:creationId xmlns="" xmlns:a16="http://schemas.microsoft.com/office/drawing/2014/main" id="{41981FFE-DE6C-6E92-A72F-31C05AC26E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5643" y="6487397"/>
            <a:ext cx="1624581" cy="370603"/>
          </a:xfrm>
          <a:prstGeom prst="rect">
            <a:avLst/>
          </a:prstGeom>
        </p:spPr>
      </p:pic>
      <p:graphicFrame>
        <p:nvGraphicFramePr>
          <p:cNvPr id="2" name="Table 1">
            <a:extLst>
              <a:ext uri="{FF2B5EF4-FFF2-40B4-BE49-F238E27FC236}">
                <a16:creationId xmlns="" xmlns:a16="http://schemas.microsoft.com/office/drawing/2014/main" id="{F31E00E5-E1E4-2A35-2411-52C8FF03A4CA}"/>
              </a:ext>
            </a:extLst>
          </p:cNvPr>
          <p:cNvGraphicFramePr>
            <a:graphicFrameLocks noGrp="1"/>
          </p:cNvGraphicFramePr>
          <p:nvPr>
            <p:extLst/>
          </p:nvPr>
        </p:nvGraphicFramePr>
        <p:xfrm>
          <a:off x="449674" y="1221834"/>
          <a:ext cx="11292651" cy="5005882"/>
        </p:xfrm>
        <a:graphic>
          <a:graphicData uri="http://schemas.openxmlformats.org/drawingml/2006/table">
            <a:tbl>
              <a:tblPr/>
              <a:tblGrid>
                <a:gridCol w="1984475">
                  <a:extLst>
                    <a:ext uri="{9D8B030D-6E8A-4147-A177-3AD203B41FA5}">
                      <a16:colId xmlns="" xmlns:a16="http://schemas.microsoft.com/office/drawing/2014/main" val="2330649427"/>
                    </a:ext>
                  </a:extLst>
                </a:gridCol>
                <a:gridCol w="2188951">
                  <a:extLst>
                    <a:ext uri="{9D8B030D-6E8A-4147-A177-3AD203B41FA5}">
                      <a16:colId xmlns="" xmlns:a16="http://schemas.microsoft.com/office/drawing/2014/main" val="527525801"/>
                    </a:ext>
                  </a:extLst>
                </a:gridCol>
                <a:gridCol w="4892541">
                  <a:extLst>
                    <a:ext uri="{9D8B030D-6E8A-4147-A177-3AD203B41FA5}">
                      <a16:colId xmlns="" xmlns:a16="http://schemas.microsoft.com/office/drawing/2014/main" val="2058409235"/>
                    </a:ext>
                  </a:extLst>
                </a:gridCol>
                <a:gridCol w="2226684">
                  <a:extLst>
                    <a:ext uri="{9D8B030D-6E8A-4147-A177-3AD203B41FA5}">
                      <a16:colId xmlns="" xmlns:a16="http://schemas.microsoft.com/office/drawing/2014/main" val="1115395587"/>
                    </a:ext>
                  </a:extLst>
                </a:gridCol>
              </a:tblGrid>
              <a:tr h="235039">
                <a:tc rowSpan="7">
                  <a:txBody>
                    <a:bodyPr/>
                    <a:lstStyle/>
                    <a:p>
                      <a:pPr algn="ctr" fontAlgn="ctr"/>
                      <a:r>
                        <a:rPr lang="en-GB" sz="1200" b="1" i="0" u="none" strike="noStrike">
                          <a:solidFill>
                            <a:schemeClr val="bg1"/>
                          </a:solidFill>
                          <a:effectLst/>
                          <a:latin typeface="PlutoSansRegular" panose="02000000000000000000" pitchFamily="2" charset="77"/>
                        </a:rPr>
                        <a:t>Champion Inclusive Growth</a:t>
                      </a:r>
                    </a:p>
                  </a:txBody>
                  <a:tcPr marL="7095" marR="7095" marT="709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C49"/>
                    </a:solidFill>
                  </a:tcPr>
                </a:tc>
                <a:tc rowSpan="2">
                  <a:txBody>
                    <a:bodyPr/>
                    <a:lstStyle/>
                    <a:p>
                      <a:pPr algn="l" fontAlgn="ctr"/>
                      <a:r>
                        <a:rPr lang="en-GB" sz="1000" b="0" i="0" u="none" strike="noStrike">
                          <a:solidFill>
                            <a:schemeClr val="bg1"/>
                          </a:solidFill>
                          <a:effectLst/>
                          <a:latin typeface="PlutoSansRegular" panose="02000000000000000000" pitchFamily="2" charset="77"/>
                        </a:rPr>
                        <a:t>Act for Initiatives</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gridSpan="2">
                  <a:txBody>
                    <a:bodyPr/>
                    <a:lstStyle/>
                    <a:p>
                      <a:pPr algn="l" fontAlgn="ctr"/>
                      <a:r>
                        <a:rPr lang="en-GB" sz="900" b="0" i="0" u="none" strike="noStrike">
                          <a:solidFill>
                            <a:schemeClr val="bg1"/>
                          </a:solidFill>
                          <a:effectLst/>
                          <a:latin typeface="PlutoSansRegular" panose="02000000000000000000" pitchFamily="2" charset="77"/>
                        </a:rPr>
                        <a:t>Advocate maximum employee engagement in our CSR intiatives - target is 50% employee engagement</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519308883"/>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a:solidFill>
                            <a:schemeClr val="bg1"/>
                          </a:solidFill>
                          <a:effectLst/>
                          <a:latin typeface="PlutoSansRegular" panose="02000000000000000000" pitchFamily="2" charset="77"/>
                        </a:rPr>
                        <a:t>To create high impact initiatives focusing on long term projects - 50% intiatives related to long term projects</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3913211597"/>
                  </a:ext>
                </a:extLst>
              </a:tr>
              <a:tr h="235039">
                <a:tc vMerge="1">
                  <a:txBody>
                    <a:bodyPr/>
                    <a:lstStyle/>
                    <a:p>
                      <a:endParaRPr lang="en-GB"/>
                    </a:p>
                  </a:txBody>
                  <a:tcPr/>
                </a:tc>
                <a:tc rowSpan="2">
                  <a:txBody>
                    <a:bodyPr/>
                    <a:lstStyle/>
                    <a:p>
                      <a:pPr algn="l" fontAlgn="ctr"/>
                      <a:r>
                        <a:rPr lang="en-GB" sz="1000" b="0" i="0" u="none" strike="noStrike">
                          <a:solidFill>
                            <a:schemeClr val="bg1"/>
                          </a:solidFill>
                          <a:effectLst/>
                          <a:latin typeface="PlutoSansRegular" panose="02000000000000000000" pitchFamily="2" charset="77"/>
                        </a:rPr>
                        <a:t>Sustainable value chain</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Value chain compliance : 80% of Suppliers using the </a:t>
                      </a:r>
                      <a:r>
                        <a:rPr lang="en-GB" sz="900" b="0" i="0" u="none" strike="noStrike" dirty="0" err="1">
                          <a:solidFill>
                            <a:schemeClr val="bg1"/>
                          </a:solidFill>
                          <a:effectLst/>
                          <a:latin typeface="PlutoSansRegular" panose="02000000000000000000" pitchFamily="2" charset="77"/>
                        </a:rPr>
                        <a:t>Higg</a:t>
                      </a:r>
                      <a:r>
                        <a:rPr lang="en-GB" sz="900" b="0" i="0" u="none" strike="noStrike" dirty="0">
                          <a:solidFill>
                            <a:schemeClr val="bg1"/>
                          </a:solidFill>
                          <a:effectLst/>
                          <a:latin typeface="PlutoSansRegular" panose="02000000000000000000" pitchFamily="2" charset="77"/>
                        </a:rPr>
                        <a:t> FEM &amp; FSLM and doing verification by 2030</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1568003412"/>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a:solidFill>
                            <a:schemeClr val="bg1"/>
                          </a:solidFill>
                          <a:effectLst/>
                          <a:latin typeface="PlutoSansRegular" panose="02000000000000000000" pitchFamily="2" charset="77"/>
                        </a:rPr>
                        <a:t>No value chain partner should be in zero tolerance &amp; Ground zero category by end 2024</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3855250097"/>
                  </a:ext>
                </a:extLst>
              </a:tr>
              <a:tr h="235039">
                <a:tc vMerge="1">
                  <a:txBody>
                    <a:bodyPr/>
                    <a:lstStyle/>
                    <a:p>
                      <a:endParaRPr lang="en-GB"/>
                    </a:p>
                  </a:txBody>
                  <a:tcPr/>
                </a:tc>
                <a:tc rowSpan="2">
                  <a:txBody>
                    <a:bodyPr/>
                    <a:lstStyle/>
                    <a:p>
                      <a:pPr algn="l" fontAlgn="ctr"/>
                      <a:r>
                        <a:rPr lang="en-GB" sz="1000" b="0" i="0" u="none" strike="noStrike">
                          <a:solidFill>
                            <a:schemeClr val="bg1"/>
                          </a:solidFill>
                          <a:effectLst/>
                          <a:latin typeface="PlutoSansRegular" panose="02000000000000000000" pitchFamily="2" charset="77"/>
                        </a:rPr>
                        <a:t>Responsible product offering</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gridSpan="2">
                  <a:txBody>
                    <a:bodyPr/>
                    <a:lstStyle/>
                    <a:p>
                      <a:pPr algn="l" fontAlgn="ctr"/>
                      <a:r>
                        <a:rPr lang="en-GB" sz="900" b="0" i="0" u="none" strike="noStrike">
                          <a:solidFill>
                            <a:schemeClr val="bg1"/>
                          </a:solidFill>
                          <a:effectLst/>
                          <a:latin typeface="PlutoSansRegular" panose="02000000000000000000" pitchFamily="2" charset="77"/>
                        </a:rPr>
                        <a:t>Target to reach 50% certified raw materials by 2025 and 80% by 2030</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2366962836"/>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a:solidFill>
                            <a:schemeClr val="bg1"/>
                          </a:solidFill>
                          <a:effectLst/>
                          <a:latin typeface="PlutoSansRegular" panose="02000000000000000000" pitchFamily="2" charset="77"/>
                        </a:rPr>
                        <a:t>Target to reach 10% reccyle raw materials by 2025</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3681981255"/>
                  </a:ext>
                </a:extLst>
              </a:tr>
              <a:tr h="235039">
                <a:tc vMerge="1">
                  <a:txBody>
                    <a:bodyPr/>
                    <a:lstStyle/>
                    <a:p>
                      <a:endParaRPr lang="en-GB"/>
                    </a:p>
                  </a:txBody>
                  <a:tcPr/>
                </a:tc>
                <a:tc>
                  <a:txBody>
                    <a:bodyPr/>
                    <a:lstStyle/>
                    <a:p>
                      <a:pPr algn="l" fontAlgn="ctr"/>
                      <a:r>
                        <a:rPr lang="en-GB" sz="1000" b="0" i="0" u="none" strike="noStrike">
                          <a:solidFill>
                            <a:schemeClr val="bg1"/>
                          </a:solidFill>
                          <a:effectLst/>
                          <a:latin typeface="PlutoSansRegular" panose="02000000000000000000" pitchFamily="2" charset="77"/>
                        </a:rPr>
                        <a:t>Strategic partnership</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C49"/>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Partner with stakeholders across the value chain to define the future of the textile and apparel industry</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C49"/>
                    </a:solidFill>
                  </a:tcPr>
                </a:tc>
                <a:tc hMerge="1">
                  <a:txBody>
                    <a:bodyPr/>
                    <a:lstStyle/>
                    <a:p>
                      <a:endParaRPr lang="en-GB"/>
                    </a:p>
                  </a:txBody>
                  <a:tcPr/>
                </a:tc>
                <a:extLst>
                  <a:ext uri="{0D108BD9-81ED-4DB2-BD59-A6C34878D82A}">
                    <a16:rowId xmlns="" xmlns:a16="http://schemas.microsoft.com/office/drawing/2014/main" val="1447250283"/>
                  </a:ext>
                </a:extLst>
              </a:tr>
              <a:tr h="235039">
                <a:tc rowSpan="10">
                  <a:txBody>
                    <a:bodyPr/>
                    <a:lstStyle/>
                    <a:p>
                      <a:pPr algn="ctr" fontAlgn="ctr"/>
                      <a:r>
                        <a:rPr lang="en-GB" sz="1200" b="1" i="0" u="none" strike="noStrike" dirty="0">
                          <a:solidFill>
                            <a:schemeClr val="tx1"/>
                          </a:solidFill>
                          <a:effectLst/>
                          <a:latin typeface="PlutoSansRegular" panose="02000000000000000000" pitchFamily="2" charset="77"/>
                        </a:rPr>
                        <a:t>Activate Climate Response</a:t>
                      </a:r>
                    </a:p>
                  </a:txBody>
                  <a:tcPr marL="7095" marR="7095" marT="709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8BF"/>
                    </a:solidFill>
                  </a:tcPr>
                </a:tc>
                <a:tc rowSpan="2">
                  <a:txBody>
                    <a:bodyPr/>
                    <a:lstStyle/>
                    <a:p>
                      <a:pPr algn="l" fontAlgn="ctr"/>
                      <a:r>
                        <a:rPr lang="en-GB" sz="1000" b="0" i="0" u="none" strike="noStrike" dirty="0">
                          <a:solidFill>
                            <a:schemeClr val="tx1"/>
                          </a:solidFill>
                          <a:effectLst/>
                          <a:latin typeface="PlutoSansRegular" panose="02000000000000000000" pitchFamily="2" charset="77"/>
                        </a:rPr>
                        <a:t>Energy</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rowSpan="2">
                  <a:txBody>
                    <a:bodyPr/>
                    <a:lstStyle/>
                    <a:p>
                      <a:pPr algn="l" fontAlgn="ctr"/>
                      <a:r>
                        <a:rPr lang="en-GB" sz="900" b="0" i="0" u="none" strike="noStrike" dirty="0">
                          <a:solidFill>
                            <a:schemeClr val="tx1"/>
                          </a:solidFill>
                          <a:effectLst/>
                          <a:latin typeface="PlutoSansRegular" panose="02000000000000000000" pitchFamily="2" charset="77"/>
                        </a:rPr>
                        <a:t>Increase the renewable energy mix at </a:t>
                      </a:r>
                    </a:p>
                  </a:txBody>
                  <a:tcPr marL="7095" marR="7095" marT="709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a:txBody>
                    <a:bodyPr/>
                    <a:lstStyle/>
                    <a:p>
                      <a:pPr algn="l" fontAlgn="ctr"/>
                      <a:r>
                        <a:rPr lang="en-GB" sz="900" b="0" i="0" u="none" strike="noStrike" dirty="0">
                          <a:solidFill>
                            <a:schemeClr val="tx1"/>
                          </a:solidFill>
                          <a:effectLst/>
                          <a:latin typeface="PlutoSansRegular" panose="02000000000000000000" pitchFamily="2" charset="77"/>
                        </a:rPr>
                        <a:t>60% by 2025</a:t>
                      </a:r>
                    </a:p>
                  </a:txBody>
                  <a:tcPr marL="7095" marR="7095" marT="709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extLst>
                  <a:ext uri="{0D108BD9-81ED-4DB2-BD59-A6C34878D82A}">
                    <a16:rowId xmlns="" xmlns:a16="http://schemas.microsoft.com/office/drawing/2014/main" val="1119081872"/>
                  </a:ext>
                </a:extLst>
              </a:tr>
              <a:tr h="235039">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900" b="0" i="0" u="none" strike="noStrike" dirty="0">
                          <a:solidFill>
                            <a:schemeClr val="tx1"/>
                          </a:solidFill>
                          <a:effectLst/>
                          <a:latin typeface="PlutoSansRegular" panose="02000000000000000000" pitchFamily="2" charset="77"/>
                        </a:rPr>
                        <a:t>80% by 2030</a:t>
                      </a:r>
                    </a:p>
                  </a:txBody>
                  <a:tcPr marL="7095" marR="7095" marT="709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extLst>
                  <a:ext uri="{0D108BD9-81ED-4DB2-BD59-A6C34878D82A}">
                    <a16:rowId xmlns="" xmlns:a16="http://schemas.microsoft.com/office/drawing/2014/main" val="4078037318"/>
                  </a:ext>
                </a:extLst>
              </a:tr>
              <a:tr h="235039">
                <a:tc vMerge="1">
                  <a:txBody>
                    <a:bodyPr/>
                    <a:lstStyle/>
                    <a:p>
                      <a:endParaRPr lang="en-GB"/>
                    </a:p>
                  </a:txBody>
                  <a:tcPr>
                    <a:lnT w="12700" cap="flat" cmpd="sng" algn="ctr">
                      <a:solidFill>
                        <a:srgbClr val="000000"/>
                      </a:solidFill>
                      <a:prstDash val="solid"/>
                      <a:round/>
                      <a:headEnd type="none" w="med" len="med"/>
                      <a:tailEnd type="none" w="med" len="med"/>
                    </a:lnT>
                  </a:tcPr>
                </a:tc>
                <a:tc rowSpan="3">
                  <a:txBody>
                    <a:bodyPr/>
                    <a:lstStyle/>
                    <a:p>
                      <a:pPr algn="l" fontAlgn="ctr"/>
                      <a:r>
                        <a:rPr lang="en-GB" sz="1000" b="0" i="0" u="none" strike="noStrike">
                          <a:solidFill>
                            <a:schemeClr val="tx1"/>
                          </a:solidFill>
                          <a:effectLst/>
                          <a:latin typeface="PlutoSansRegular" panose="02000000000000000000" pitchFamily="2" charset="77"/>
                        </a:rPr>
                        <a:t>Carbon footprint</a:t>
                      </a:r>
                    </a:p>
                  </a:txBody>
                  <a:tcPr marL="7095" marR="7095" marT="709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gridSpan="2">
                  <a:txBody>
                    <a:bodyPr/>
                    <a:lstStyle/>
                    <a:p>
                      <a:pPr algn="l" fontAlgn="ctr"/>
                      <a:r>
                        <a:rPr lang="en-GB" sz="900" b="0" i="0" u="none" strike="noStrike" dirty="0">
                          <a:solidFill>
                            <a:schemeClr val="tx1"/>
                          </a:solidFill>
                          <a:effectLst/>
                          <a:latin typeface="PlutoSansRegular" panose="02000000000000000000" pitchFamily="2" charset="77"/>
                        </a:rPr>
                        <a:t>Decrease by 50&amp; our scope 1 &amp; 2 carbon intensity by 2030</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4262566470"/>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dirty="0">
                          <a:solidFill>
                            <a:schemeClr val="tx1"/>
                          </a:solidFill>
                          <a:effectLst/>
                          <a:latin typeface="PlutoSansRegular" panose="02000000000000000000" pitchFamily="2" charset="77"/>
                        </a:rPr>
                        <a:t>Adopt CDP &amp; SBTIs methodology by 2024</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1833653127"/>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dirty="0">
                          <a:solidFill>
                            <a:schemeClr val="tx1"/>
                          </a:solidFill>
                          <a:effectLst/>
                          <a:latin typeface="PlutoSansRegular" panose="02000000000000000000" pitchFamily="2" charset="77"/>
                        </a:rPr>
                        <a:t>Continue our efforts in conservation and regeneration of natural ecosystems</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2158588094"/>
                  </a:ext>
                </a:extLst>
              </a:tr>
              <a:tr h="235039">
                <a:tc vMerge="1">
                  <a:txBody>
                    <a:bodyPr/>
                    <a:lstStyle/>
                    <a:p>
                      <a:endParaRPr lang="en-GB"/>
                    </a:p>
                  </a:txBody>
                  <a:tcPr/>
                </a:tc>
                <a:tc rowSpan="3">
                  <a:txBody>
                    <a:bodyPr/>
                    <a:lstStyle/>
                    <a:p>
                      <a:pPr algn="l" fontAlgn="ctr"/>
                      <a:r>
                        <a:rPr lang="en-GB" sz="1000" b="0" i="0" u="none" strike="noStrike" dirty="0">
                          <a:solidFill>
                            <a:schemeClr val="tx1"/>
                          </a:solidFill>
                          <a:effectLst/>
                          <a:latin typeface="PlutoSansRegular" panose="02000000000000000000" pitchFamily="2" charset="77"/>
                        </a:rPr>
                        <a:t>Water &amp; Effluents</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gridSpan="2">
                  <a:txBody>
                    <a:bodyPr/>
                    <a:lstStyle/>
                    <a:p>
                      <a:pPr algn="l" fontAlgn="ctr"/>
                      <a:r>
                        <a:rPr lang="en-GB" sz="900" b="0" i="0" u="none" strike="noStrike">
                          <a:solidFill>
                            <a:schemeClr val="tx1"/>
                          </a:solidFill>
                          <a:effectLst/>
                          <a:latin typeface="PlutoSansRegular" panose="02000000000000000000" pitchFamily="2" charset="77"/>
                        </a:rPr>
                        <a:t>20% of water consummed to be recycled and reused by 2025</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364883461"/>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a:solidFill>
                            <a:schemeClr val="tx1"/>
                          </a:solidFill>
                          <a:effectLst/>
                          <a:latin typeface="PlutoSansRegular" panose="02000000000000000000" pitchFamily="2" charset="77"/>
                        </a:rPr>
                        <a:t>Equip all factories with rainwater harvesting system by 2025</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1781800484"/>
                  </a:ext>
                </a:extLst>
              </a:tr>
              <a:tr h="235039">
                <a:tc vMerge="1">
                  <a:txBody>
                    <a:bodyPr/>
                    <a:lstStyle/>
                    <a:p>
                      <a:endParaRPr lang="en-GB"/>
                    </a:p>
                  </a:txBody>
                  <a:tcPr/>
                </a:tc>
                <a:tc vMerge="1">
                  <a:txBody>
                    <a:bodyPr/>
                    <a:lstStyle/>
                    <a:p>
                      <a:endParaRPr lang="en-GB"/>
                    </a:p>
                  </a:txBody>
                  <a:tcPr/>
                </a:tc>
                <a:tc gridSpan="2">
                  <a:txBody>
                    <a:bodyPr/>
                    <a:lstStyle/>
                    <a:p>
                      <a:pPr algn="l" fontAlgn="ctr"/>
                      <a:r>
                        <a:rPr lang="en-GB" sz="900" b="0" i="0" u="none" strike="noStrike">
                          <a:solidFill>
                            <a:schemeClr val="tx1"/>
                          </a:solidFill>
                          <a:effectLst/>
                          <a:latin typeface="PlutoSansRegular" panose="02000000000000000000" pitchFamily="2" charset="77"/>
                        </a:rPr>
                        <a:t>Sustain ZERO non conformty to ZDHC</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tc hMerge="1">
                  <a:txBody>
                    <a:bodyPr/>
                    <a:lstStyle/>
                    <a:p>
                      <a:endParaRPr lang="en-GB"/>
                    </a:p>
                  </a:txBody>
                  <a:tcPr/>
                </a:tc>
                <a:extLst>
                  <a:ext uri="{0D108BD9-81ED-4DB2-BD59-A6C34878D82A}">
                    <a16:rowId xmlns="" xmlns:a16="http://schemas.microsoft.com/office/drawing/2014/main" val="719444924"/>
                  </a:ext>
                </a:extLst>
              </a:tr>
              <a:tr h="235039">
                <a:tc vMerge="1">
                  <a:txBody>
                    <a:bodyPr/>
                    <a:lstStyle/>
                    <a:p>
                      <a:endParaRPr lang="en-GB"/>
                    </a:p>
                  </a:txBody>
                  <a:tcPr/>
                </a:tc>
                <a:tc rowSpan="2">
                  <a:txBody>
                    <a:bodyPr/>
                    <a:lstStyle/>
                    <a:p>
                      <a:pPr algn="l" fontAlgn="ctr"/>
                      <a:r>
                        <a:rPr lang="en-GB" sz="1000" b="0" i="0" u="none" strike="noStrike">
                          <a:solidFill>
                            <a:schemeClr val="tx1"/>
                          </a:solidFill>
                          <a:effectLst/>
                          <a:latin typeface="PlutoSansRegular" panose="02000000000000000000" pitchFamily="2" charset="77"/>
                        </a:rPr>
                        <a:t>Waste management &amp; Circularity</a:t>
                      </a:r>
                    </a:p>
                  </a:txBody>
                  <a:tcPr marL="7095" marR="7095" marT="70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8BF"/>
                    </a:solidFill>
                  </a:tcPr>
                </a:tc>
                <a:tc rowSpan="2">
                  <a:txBody>
                    <a:bodyPr/>
                    <a:lstStyle/>
                    <a:p>
                      <a:pPr algn="l" fontAlgn="ctr"/>
                      <a:r>
                        <a:rPr lang="en-GB" sz="900" b="0" i="0" u="none" strike="noStrike" dirty="0">
                          <a:solidFill>
                            <a:schemeClr val="tx1"/>
                          </a:solidFill>
                          <a:effectLst/>
                          <a:latin typeface="PlutoSansRegular" panose="02000000000000000000" pitchFamily="2" charset="77"/>
                        </a:rPr>
                        <a:t>Wastes diverted from landfill </a:t>
                      </a:r>
                    </a:p>
                  </a:txBody>
                  <a:tcPr marL="7095" marR="7095" marT="70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8BF"/>
                    </a:solidFill>
                  </a:tcPr>
                </a:tc>
                <a:tc>
                  <a:txBody>
                    <a:bodyPr/>
                    <a:lstStyle/>
                    <a:p>
                      <a:pPr algn="l" fontAlgn="ctr"/>
                      <a:r>
                        <a:rPr lang="en-GB" sz="900" b="0" i="0" u="none" strike="noStrike" dirty="0">
                          <a:solidFill>
                            <a:schemeClr val="tx1"/>
                          </a:solidFill>
                          <a:effectLst/>
                          <a:latin typeface="PlutoSansRegular" panose="02000000000000000000" pitchFamily="2" charset="77"/>
                        </a:rPr>
                        <a:t>90% by 2025</a:t>
                      </a:r>
                    </a:p>
                  </a:txBody>
                  <a:tcPr marL="7095" marR="7095" marT="709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8BF"/>
                    </a:solidFill>
                  </a:tcPr>
                </a:tc>
                <a:extLst>
                  <a:ext uri="{0D108BD9-81ED-4DB2-BD59-A6C34878D82A}">
                    <a16:rowId xmlns="" xmlns:a16="http://schemas.microsoft.com/office/drawing/2014/main" val="647910051"/>
                  </a:ext>
                </a:extLst>
              </a:tr>
              <a:tr h="235039">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l" fontAlgn="ctr"/>
                      <a:r>
                        <a:rPr lang="en-GB" sz="900" b="0" i="0" u="none" strike="noStrike" dirty="0">
                          <a:solidFill>
                            <a:schemeClr val="tx1"/>
                          </a:solidFill>
                          <a:effectLst/>
                          <a:latin typeface="PlutoSansRegular" panose="02000000000000000000" pitchFamily="2" charset="77"/>
                        </a:rPr>
                        <a:t>100% by 2030</a:t>
                      </a:r>
                    </a:p>
                  </a:txBody>
                  <a:tcPr marL="7095" marR="7095" marT="709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8BF"/>
                    </a:solidFill>
                  </a:tcPr>
                </a:tc>
                <a:extLst>
                  <a:ext uri="{0D108BD9-81ED-4DB2-BD59-A6C34878D82A}">
                    <a16:rowId xmlns="" xmlns:a16="http://schemas.microsoft.com/office/drawing/2014/main" val="890419663"/>
                  </a:ext>
                </a:extLst>
              </a:tr>
              <a:tr h="258726">
                <a:tc rowSpan="4">
                  <a:txBody>
                    <a:bodyPr/>
                    <a:lstStyle/>
                    <a:p>
                      <a:pPr algn="ctr"/>
                      <a:r>
                        <a:rPr lang="en-GB" sz="1200" b="1" dirty="0">
                          <a:solidFill>
                            <a:schemeClr val="bg1"/>
                          </a:solidFill>
                          <a:latin typeface="Pluto Sans Regular" panose="02000000000000000000" pitchFamily="2" charset="77"/>
                        </a:rPr>
                        <a:t>Foster a Vibrant Workforce</a:t>
                      </a:r>
                    </a:p>
                  </a:txBody>
                  <a:tcPr anchor="ctr">
                    <a:lnT w="12700" cap="flat" cmpd="sng" algn="ctr">
                      <a:solidFill>
                        <a:srgbClr val="000000"/>
                      </a:solidFill>
                      <a:prstDash val="solid"/>
                      <a:round/>
                      <a:headEnd type="none" w="med" len="med"/>
                      <a:tailEnd type="none" w="med" len="med"/>
                    </a:lnT>
                    <a:solidFill>
                      <a:srgbClr val="659AD4"/>
                    </a:solidFill>
                  </a:tcPr>
                </a:tc>
                <a:tc>
                  <a:txBody>
                    <a:bodyPr/>
                    <a:lstStyle/>
                    <a:p>
                      <a:pPr algn="l"/>
                      <a:r>
                        <a:rPr lang="en-GB" sz="1000" dirty="0">
                          <a:solidFill>
                            <a:schemeClr val="bg1"/>
                          </a:solidFill>
                          <a:latin typeface="Pluto Sans Regular" panose="02000000000000000000" pitchFamily="2" charset="77"/>
                        </a:rPr>
                        <a:t>Diversity and Ethics</a:t>
                      </a:r>
                    </a:p>
                  </a:txBody>
                  <a:tcPr>
                    <a:lnT w="12700" cap="flat" cmpd="sng" algn="ctr">
                      <a:solidFill>
                        <a:srgbClr val="000000"/>
                      </a:solidFill>
                      <a:prstDash val="solid"/>
                      <a:round/>
                      <a:headEnd type="none" w="med" len="med"/>
                      <a:tailEnd type="none" w="med" len="med"/>
                    </a:lnT>
                    <a:solidFill>
                      <a:srgbClr val="659AD4"/>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Women to hold 35% of management level roles by 2030</a:t>
                      </a:r>
                    </a:p>
                  </a:txBody>
                  <a:tcPr marL="7095" marR="7095" marT="709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59AD4"/>
                    </a:solidFill>
                  </a:tcPr>
                </a:tc>
                <a:tc hMerge="1">
                  <a:txBody>
                    <a:bodyPr/>
                    <a:lstStyle/>
                    <a:p>
                      <a:endParaRPr lang="en-GB"/>
                    </a:p>
                  </a:txBody>
                  <a:tcPr/>
                </a:tc>
                <a:extLst>
                  <a:ext uri="{0D108BD9-81ED-4DB2-BD59-A6C34878D82A}">
                    <a16:rowId xmlns="" xmlns:a16="http://schemas.microsoft.com/office/drawing/2014/main" val="3270579525"/>
                  </a:ext>
                </a:extLst>
              </a:tr>
              <a:tr h="235039">
                <a:tc vMerge="1">
                  <a:txBody>
                    <a:bodyPr/>
                    <a:lstStyle/>
                    <a:p>
                      <a:endParaRPr lang="en-GB"/>
                    </a:p>
                  </a:txBody>
                  <a:tcPr/>
                </a:tc>
                <a:tc>
                  <a:txBody>
                    <a:bodyPr/>
                    <a:lstStyle/>
                    <a:p>
                      <a:pPr algn="l" fontAlgn="b"/>
                      <a:r>
                        <a:rPr lang="en-GB" sz="1000" b="0" i="0" u="none" strike="noStrike" dirty="0">
                          <a:solidFill>
                            <a:schemeClr val="bg1"/>
                          </a:solidFill>
                          <a:effectLst/>
                          <a:latin typeface="PlutoSansRegular" panose="02000000000000000000" pitchFamily="2" charset="77"/>
                        </a:rPr>
                        <a:t>Inclusion</a:t>
                      </a:r>
                    </a:p>
                  </a:txBody>
                  <a:tcPr marL="7095" marR="7095" marT="70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659AD4"/>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target to onboard 5% employee with disabilities by 2030</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59AD4"/>
                    </a:solidFill>
                  </a:tcPr>
                </a:tc>
                <a:tc hMerge="1">
                  <a:txBody>
                    <a:bodyPr/>
                    <a:lstStyle/>
                    <a:p>
                      <a:endParaRPr lang="en-GB"/>
                    </a:p>
                  </a:txBody>
                  <a:tcPr/>
                </a:tc>
                <a:extLst>
                  <a:ext uri="{0D108BD9-81ED-4DB2-BD59-A6C34878D82A}">
                    <a16:rowId xmlns="" xmlns:a16="http://schemas.microsoft.com/office/drawing/2014/main" val="2735670382"/>
                  </a:ext>
                </a:extLst>
              </a:tr>
              <a:tr h="235039">
                <a:tc vMerge="1">
                  <a:txBody>
                    <a:bodyPr/>
                    <a:lstStyle/>
                    <a:p>
                      <a:endParaRPr lang="en-GB"/>
                    </a:p>
                  </a:txBody>
                  <a:tcPr/>
                </a:tc>
                <a:tc>
                  <a:txBody>
                    <a:bodyPr/>
                    <a:lstStyle/>
                    <a:p>
                      <a:pPr algn="l" fontAlgn="b"/>
                      <a:r>
                        <a:rPr lang="en-GB" sz="1000" b="0" i="0" u="none" strike="noStrike" dirty="0">
                          <a:solidFill>
                            <a:schemeClr val="bg1"/>
                          </a:solidFill>
                          <a:effectLst/>
                          <a:latin typeface="PlutoSansRegular" panose="02000000000000000000" pitchFamily="2" charset="77"/>
                        </a:rPr>
                        <a:t>Fair &amp; Safe work environment</a:t>
                      </a:r>
                    </a:p>
                  </a:txBody>
                  <a:tcPr marL="7095" marR="7095" marT="70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59AD4"/>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90% verified score on FSLM in all CT factories</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59AD4"/>
                    </a:solidFill>
                  </a:tcPr>
                </a:tc>
                <a:tc hMerge="1">
                  <a:txBody>
                    <a:bodyPr/>
                    <a:lstStyle/>
                    <a:p>
                      <a:endParaRPr lang="en-GB"/>
                    </a:p>
                  </a:txBody>
                  <a:tcPr/>
                </a:tc>
                <a:extLst>
                  <a:ext uri="{0D108BD9-81ED-4DB2-BD59-A6C34878D82A}">
                    <a16:rowId xmlns="" xmlns:a16="http://schemas.microsoft.com/office/drawing/2014/main" val="2031580419"/>
                  </a:ext>
                </a:extLst>
              </a:tr>
              <a:tr h="235039">
                <a:tc vMerge="1">
                  <a:txBody>
                    <a:bodyPr/>
                    <a:lstStyle/>
                    <a:p>
                      <a:endParaRPr lang="en-GB"/>
                    </a:p>
                  </a:txBody>
                  <a:tcPr/>
                </a:tc>
                <a:tc>
                  <a:txBody>
                    <a:bodyPr/>
                    <a:lstStyle/>
                    <a:p>
                      <a:pPr algn="l" fontAlgn="b"/>
                      <a:r>
                        <a:rPr lang="en-GB" sz="1000" b="0" i="0" u="none" strike="noStrike" dirty="0">
                          <a:solidFill>
                            <a:schemeClr val="bg1"/>
                          </a:solidFill>
                          <a:effectLst/>
                          <a:latin typeface="PlutoSansRegular" panose="02000000000000000000" pitchFamily="2" charset="77"/>
                        </a:rPr>
                        <a:t>Learning &amp; Development</a:t>
                      </a:r>
                    </a:p>
                  </a:txBody>
                  <a:tcPr marL="7095" marR="7095" marT="70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AD4"/>
                    </a:solidFill>
                  </a:tcPr>
                </a:tc>
                <a:tc gridSpan="2">
                  <a:txBody>
                    <a:bodyPr/>
                    <a:lstStyle/>
                    <a:p>
                      <a:pPr algn="l" fontAlgn="ctr"/>
                      <a:r>
                        <a:rPr lang="en-GB" sz="900" b="0" i="0" u="none" strike="noStrike" dirty="0">
                          <a:solidFill>
                            <a:schemeClr val="bg1"/>
                          </a:solidFill>
                          <a:effectLst/>
                          <a:latin typeface="PlutoSansRegular" panose="02000000000000000000" pitchFamily="2" charset="77"/>
                        </a:rPr>
                        <a:t>100% employee trained on Ethics and Sustainability by 2025</a:t>
                      </a:r>
                    </a:p>
                  </a:txBody>
                  <a:tcPr marL="7095" marR="7095" marT="709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AD4"/>
                    </a:solidFill>
                  </a:tcPr>
                </a:tc>
                <a:tc hMerge="1">
                  <a:txBody>
                    <a:bodyPr/>
                    <a:lstStyle/>
                    <a:p>
                      <a:endParaRPr lang="en-GB"/>
                    </a:p>
                  </a:txBody>
                  <a:tcPr/>
                </a:tc>
                <a:extLst>
                  <a:ext uri="{0D108BD9-81ED-4DB2-BD59-A6C34878D82A}">
                    <a16:rowId xmlns="" xmlns:a16="http://schemas.microsoft.com/office/drawing/2014/main" val="3626532333"/>
                  </a:ext>
                </a:extLst>
              </a:tr>
            </a:tbl>
          </a:graphicData>
        </a:graphic>
      </p:graphicFrame>
    </p:spTree>
    <p:extLst>
      <p:ext uri="{BB962C8B-B14F-4D97-AF65-F5344CB8AC3E}">
        <p14:creationId xmlns:p14="http://schemas.microsoft.com/office/powerpoint/2010/main" val="351519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Fine Knits Cluster Cover">
          <a:extLst>
            <a:ext uri="{FF2B5EF4-FFF2-40B4-BE49-F238E27FC236}">
              <a16:creationId xmlns="" xmlns:a16="http://schemas.microsoft.com/office/drawing/2014/main" id="{07BE6E9B-0CE0-9B87-A84F-DBAAFD2BC1D0}"/>
            </a:ext>
          </a:extLst>
        </p:cNvPr>
        <p:cNvGrpSpPr/>
        <p:nvPr/>
      </p:nvGrpSpPr>
      <p:grpSpPr>
        <a:xfrm>
          <a:off x="0" y="0"/>
          <a:ext cx="0" cy="0"/>
          <a:chOff x="0" y="0"/>
          <a:chExt cx="0" cy="0"/>
        </a:xfrm>
      </p:grpSpPr>
      <p:pic>
        <p:nvPicPr>
          <p:cNvPr id="26" name="Picture 25" descr="A person sitting on a surfboard&#10;&#10;Description automatically generated">
            <a:extLst>
              <a:ext uri="{FF2B5EF4-FFF2-40B4-BE49-F238E27FC236}">
                <a16:creationId xmlns="" xmlns:a16="http://schemas.microsoft.com/office/drawing/2014/main" id="{78E2C58B-25A7-735A-910A-79717B035E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pic>
        <p:nvPicPr>
          <p:cNvPr id="5" name="Tropic-02">
            <a:extLst>
              <a:ext uri="{FF2B5EF4-FFF2-40B4-BE49-F238E27FC236}">
                <a16:creationId xmlns="" xmlns:a16="http://schemas.microsoft.com/office/drawing/2014/main" id="{3474274F-041B-5B8E-B1E4-7AE9BEC7ED65}"/>
              </a:ext>
            </a:extLst>
          </p:cNvPr>
          <p:cNvPicPr>
            <a:picLocks noChangeAspect="1"/>
          </p:cNvPicPr>
          <p:nvPr/>
        </p:nvPicPr>
        <p:blipFill rotWithShape="1">
          <a:blip r:embed="rId4" cstate="screen">
            <a:extLst>
              <a:ext uri="{28A0092B-C50C-407E-A947-70E740481C1C}">
                <a14:useLocalDpi xmlns:a14="http://schemas.microsoft.com/office/drawing/2010/main"/>
              </a:ext>
            </a:extLst>
          </a:blip>
          <a:stretch>
            <a:fillRect/>
          </a:stretch>
        </p:blipFill>
        <p:spPr>
          <a:xfrm>
            <a:off x="10264494" y="6312786"/>
            <a:ext cx="2141323" cy="890390"/>
          </a:xfrm>
          <a:prstGeom prst="rect">
            <a:avLst/>
          </a:prstGeom>
        </p:spPr>
      </p:pic>
      <p:pic>
        <p:nvPicPr>
          <p:cNvPr id="12" name="Ciel textile logo-White">
            <a:extLst>
              <a:ext uri="{FF2B5EF4-FFF2-40B4-BE49-F238E27FC236}">
                <a16:creationId xmlns="" xmlns:a16="http://schemas.microsoft.com/office/drawing/2014/main" id="{B374ED3A-5785-27F1-67F4-3525CEB76FE3}"/>
              </a:ext>
            </a:extLst>
          </p:cNvPr>
          <p:cNvPicPr/>
          <p:nvPr/>
        </p:nvPicPr>
        <p:blipFill rotWithShape="1">
          <a:blip r:embed="rId5" cstate="screen">
            <a:extLst>
              <a:ext uri="{28A0092B-C50C-407E-A947-70E740481C1C}">
                <a14:useLocalDpi xmlns:a14="http://schemas.microsoft.com/office/drawing/2010/main"/>
              </a:ext>
            </a:extLst>
          </a:blip>
          <a:stretch>
            <a:fillRect/>
          </a:stretch>
        </p:blipFill>
        <p:spPr>
          <a:xfrm>
            <a:off x="198665" y="6591344"/>
            <a:ext cx="983261" cy="333273"/>
          </a:xfrm>
          <a:prstGeom prst="rect">
            <a:avLst/>
          </a:prstGeom>
        </p:spPr>
      </p:pic>
      <p:sp>
        <p:nvSpPr>
          <p:cNvPr id="7" name="Body text">
            <a:extLst>
              <a:ext uri="{FF2B5EF4-FFF2-40B4-BE49-F238E27FC236}">
                <a16:creationId xmlns="" xmlns:a16="http://schemas.microsoft.com/office/drawing/2014/main" id="{167E7336-BA47-97E0-5E8F-3E2EC323B526}"/>
              </a:ext>
            </a:extLst>
          </p:cNvPr>
          <p:cNvSpPr/>
          <p:nvPr/>
        </p:nvSpPr>
        <p:spPr>
          <a:xfrm>
            <a:off x="4237573" y="3606522"/>
            <a:ext cx="3810872" cy="1163886"/>
          </a:xfrm>
          <a:prstGeom prst="rect">
            <a:avLst/>
          </a:prstGeom>
        </p:spPr>
        <p:txBody>
          <a:bodyPr spcFirstLastPara="0" lIns="95250" tIns="95250" rIns="95250" bIns="0" anchor="t"/>
          <a:ls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lnSpc>
                <a:spcPct val="100000"/>
              </a:lnSpc>
            </a:pPr>
            <a:endParaRPr lang="en-GB" sz="2400">
              <a:solidFill>
                <a:srgbClr val="FFFFFF"/>
              </a:solidFill>
              <a:latin typeface="Pluto Sans Regular"/>
              <a:ea typeface="+mn-ea"/>
              <a:cs typeface="Pluto Sans Regular"/>
            </a:endParaRPr>
          </a:p>
        </p:txBody>
      </p:sp>
      <p:sp>
        <p:nvSpPr>
          <p:cNvPr id="27" name="Title 1">
            <a:extLst>
              <a:ext uri="{FF2B5EF4-FFF2-40B4-BE49-F238E27FC236}">
                <a16:creationId xmlns="" xmlns:a16="http://schemas.microsoft.com/office/drawing/2014/main" id="{A7A67A63-0C22-2CDD-B7F9-A116FFA1E7CE}"/>
              </a:ext>
            </a:extLst>
          </p:cNvPr>
          <p:cNvSpPr txBox="1">
            <a:spLocks/>
          </p:cNvSpPr>
          <p:nvPr/>
        </p:nvSpPr>
        <p:spPr>
          <a:xfrm>
            <a:off x="6017670" y="1401166"/>
            <a:ext cx="6222456" cy="1428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800" b="1" dirty="0">
                <a:solidFill>
                  <a:schemeClr val="tx2"/>
                </a:solidFill>
                <a:latin typeface="Pluto Sans Bold" panose="02000000000000000000" pitchFamily="2" charset="77"/>
              </a:rPr>
              <a:t>PROSPERITY</a:t>
            </a:r>
          </a:p>
        </p:txBody>
      </p:sp>
    </p:spTree>
    <p:extLst>
      <p:ext uri="{BB962C8B-B14F-4D97-AF65-F5344CB8AC3E}">
        <p14:creationId xmlns:p14="http://schemas.microsoft.com/office/powerpoint/2010/main" val="205588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 xmlns:a16="http://schemas.microsoft.com/office/drawing/2014/main" id="{D88308BF-C4C3-D6CA-3CC6-CB491A4D4D3C}"/>
            </a:ext>
          </a:extLst>
        </p:cNvPr>
        <p:cNvGrpSpPr/>
        <p:nvPr/>
      </p:nvGrpSpPr>
      <p:grpSpPr>
        <a:xfrm>
          <a:off x="0" y="0"/>
          <a:ext cx="0" cy="0"/>
          <a:chOff x="0" y="0"/>
          <a:chExt cx="0" cy="0"/>
        </a:xfrm>
      </p:grpSpPr>
      <p:sp>
        <p:nvSpPr>
          <p:cNvPr id="4" name="TextBox 19">
            <a:extLst>
              <a:ext uri="{FF2B5EF4-FFF2-40B4-BE49-F238E27FC236}">
                <a16:creationId xmlns="" xmlns:a16="http://schemas.microsoft.com/office/drawing/2014/main" id="{145A76E3-D583-4D78-B096-07FEC27C26C4}"/>
              </a:ext>
            </a:extLst>
          </p:cNvPr>
          <p:cNvSpPr/>
          <p:nvPr/>
        </p:nvSpPr>
        <p:spPr>
          <a:xfrm>
            <a:off x="449674" y="358836"/>
            <a:ext cx="9828182" cy="1725996"/>
          </a:xfrm>
          <a:prstGeom prst="rect">
            <a:avLst/>
          </a:prstGeom>
        </p:spPr>
        <p:txBody>
          <a:bodyPr spcFirstLastPara="0" lIns="0" tIns="0" rIns="0" bIns="0" anchor="t"/>
          <a:lstStyle/>
          <a:p>
            <a:pPr algn="l" hangingPunct="0">
              <a:lnSpc>
                <a:spcPts val="4380"/>
              </a:lnSpc>
            </a:pPr>
            <a:r>
              <a:rPr lang="en-US" sz="4400" dirty="0">
                <a:solidFill>
                  <a:srgbClr val="854375"/>
                </a:solidFill>
                <a:latin typeface="Pluto Sans Regular" panose="02000000000000000000" pitchFamily="2" charset="77"/>
                <a:cs typeface="Pluto Sans Bold"/>
              </a:rPr>
              <a:t>RESPONSIBLE Product Offering</a:t>
            </a:r>
          </a:p>
        </p:txBody>
      </p:sp>
      <p:pic>
        <p:nvPicPr>
          <p:cNvPr id="35" name="Picture 34" descr="Shape&#10;&#10;Description automatically generated with medium confidence">
            <a:extLst>
              <a:ext uri="{FF2B5EF4-FFF2-40B4-BE49-F238E27FC236}">
                <a16:creationId xmlns="" xmlns:a16="http://schemas.microsoft.com/office/drawing/2014/main" id="{96D9A13B-4E57-2C64-4087-0F9FBECA12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9141" y="6487397"/>
            <a:ext cx="1624581" cy="370603"/>
          </a:xfrm>
          <a:prstGeom prst="rect">
            <a:avLst/>
          </a:prstGeom>
        </p:spPr>
      </p:pic>
      <p:grpSp>
        <p:nvGrpSpPr>
          <p:cNvPr id="5" name="Group 4"/>
          <p:cNvGrpSpPr/>
          <p:nvPr/>
        </p:nvGrpSpPr>
        <p:grpSpPr>
          <a:xfrm>
            <a:off x="3345759" y="5125253"/>
            <a:ext cx="4356380" cy="668215"/>
            <a:chOff x="4210283" y="4852801"/>
            <a:chExt cx="4356380" cy="668215"/>
          </a:xfrm>
        </p:grpSpPr>
        <p:pic>
          <p:nvPicPr>
            <p:cNvPr id="8" name="Picture 2" descr="BCI-Better-Cotton-Initiative Logo Download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8669" y="5000560"/>
              <a:ext cx="908295" cy="2936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Global Organic Textile Standard (GOTS) Vector Logo - (.SVG + .PNG) -  GetVectorLogo.Co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0170" y="4958308"/>
              <a:ext cx="791307" cy="4396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GRS – GLOBAL RECYCLED STANDARD - ReSOURC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7097" y="4852801"/>
              <a:ext cx="835269" cy="66821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RCS – RECYCLED CLAIM STANDARD - ReSOURC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0283" y="4931075"/>
              <a:ext cx="922766" cy="4668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Organic Content Standard – ICEA Certific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97984" y="4940724"/>
              <a:ext cx="468679" cy="4686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p:nvGrpSpPr>
        <p:grpSpPr>
          <a:xfrm>
            <a:off x="3345759" y="3542303"/>
            <a:ext cx="2821205" cy="757198"/>
            <a:chOff x="6503621" y="3789484"/>
            <a:chExt cx="2089053" cy="597878"/>
          </a:xfrm>
        </p:grpSpPr>
        <p:pic>
          <p:nvPicPr>
            <p:cNvPr id="15" name="Picture 16" descr="Higg Index"/>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03621" y="3789485"/>
              <a:ext cx="597877" cy="5978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descr="ZDHC Vector Logo - (.SVG + .PNG) - FindVectorLogo.Com"/>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32321" y="3789484"/>
              <a:ext cx="1060353" cy="5890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p:cNvGrpSpPr/>
          <p:nvPr/>
        </p:nvGrpSpPr>
        <p:grpSpPr>
          <a:xfrm>
            <a:off x="3345759" y="1605040"/>
            <a:ext cx="4883840" cy="1457470"/>
            <a:chOff x="6424490" y="2222746"/>
            <a:chExt cx="4074576" cy="1320554"/>
          </a:xfrm>
        </p:grpSpPr>
        <p:pic>
          <p:nvPicPr>
            <p:cNvPr id="18" name="Picture 20" descr="SLCP - Social &amp; Labor Convergence Program - Control Union Globa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24490" y="2222746"/>
              <a:ext cx="1320554" cy="132055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descr="Our bags are SMETA certified - Green Earth Product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87492" y="2510815"/>
              <a:ext cx="842539" cy="68958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4" descr="BSCI Logo PNG Vector (CDR) Free Downloa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072478" y="2593731"/>
              <a:ext cx="547810" cy="5478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6" descr="Home - WRAP Complianc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862735" y="2537725"/>
              <a:ext cx="636331" cy="60992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 name="Straight Connector 2"/>
          <p:cNvCxnSpPr/>
          <p:nvPr/>
        </p:nvCxnSpPr>
        <p:spPr>
          <a:xfrm flipV="1">
            <a:off x="3009207" y="2959331"/>
            <a:ext cx="6084917" cy="16625"/>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V="1">
            <a:off x="3009206" y="4692740"/>
            <a:ext cx="6084917" cy="16625"/>
          </a:xfrm>
          <a:prstGeom prst="line">
            <a:avLst/>
          </a:prstGeom>
        </p:spPr>
        <p:style>
          <a:lnRef idx="1">
            <a:schemeClr val="dk1"/>
          </a:lnRef>
          <a:fillRef idx="0">
            <a:schemeClr val="dk1"/>
          </a:fillRef>
          <a:effectRef idx="0">
            <a:schemeClr val="dk1"/>
          </a:effectRef>
          <a:fontRef idx="minor">
            <a:schemeClr val="tx1"/>
          </a:fontRef>
        </p:style>
      </p:cxnSp>
      <p:sp>
        <p:nvSpPr>
          <p:cNvPr id="24" name="TextBox 23"/>
          <p:cNvSpPr txBox="1"/>
          <p:nvPr/>
        </p:nvSpPr>
        <p:spPr>
          <a:xfrm>
            <a:off x="1163782" y="2084832"/>
            <a:ext cx="1330036" cy="369332"/>
          </a:xfrm>
          <a:prstGeom prst="rect">
            <a:avLst/>
          </a:prstGeom>
          <a:noFill/>
        </p:spPr>
        <p:txBody>
          <a:bodyPr wrap="square" rtlCol="0">
            <a:spAutoFit/>
          </a:bodyPr>
          <a:lstStyle/>
          <a:p>
            <a:pPr algn="ctr"/>
            <a:r>
              <a:rPr lang="en-GB" dirty="0" smtClean="0"/>
              <a:t>Social</a:t>
            </a:r>
            <a:endParaRPr lang="en-GB" dirty="0"/>
          </a:p>
        </p:txBody>
      </p:sp>
      <p:sp>
        <p:nvSpPr>
          <p:cNvPr id="29" name="TextBox 28"/>
          <p:cNvSpPr txBox="1"/>
          <p:nvPr/>
        </p:nvSpPr>
        <p:spPr>
          <a:xfrm>
            <a:off x="1163781" y="3730668"/>
            <a:ext cx="1404851" cy="369332"/>
          </a:xfrm>
          <a:prstGeom prst="rect">
            <a:avLst/>
          </a:prstGeom>
          <a:noFill/>
        </p:spPr>
        <p:txBody>
          <a:bodyPr wrap="square" rtlCol="0">
            <a:spAutoFit/>
          </a:bodyPr>
          <a:lstStyle/>
          <a:p>
            <a:pPr algn="ctr"/>
            <a:r>
              <a:rPr lang="en-GB" dirty="0" smtClean="0"/>
              <a:t>Environment</a:t>
            </a:r>
            <a:endParaRPr lang="en-GB" dirty="0"/>
          </a:p>
        </p:txBody>
      </p:sp>
      <p:sp>
        <p:nvSpPr>
          <p:cNvPr id="30" name="TextBox 29"/>
          <p:cNvSpPr txBox="1"/>
          <p:nvPr/>
        </p:nvSpPr>
        <p:spPr>
          <a:xfrm>
            <a:off x="1163780" y="5213176"/>
            <a:ext cx="1404851" cy="369332"/>
          </a:xfrm>
          <a:prstGeom prst="rect">
            <a:avLst/>
          </a:prstGeom>
          <a:noFill/>
        </p:spPr>
        <p:txBody>
          <a:bodyPr wrap="square" rtlCol="0">
            <a:spAutoFit/>
          </a:bodyPr>
          <a:lstStyle/>
          <a:p>
            <a:pPr algn="ctr"/>
            <a:r>
              <a:rPr lang="en-GB" dirty="0" smtClean="0"/>
              <a:t>Material</a:t>
            </a:r>
            <a:endParaRPr lang="en-GB" dirty="0"/>
          </a:p>
        </p:txBody>
      </p:sp>
    </p:spTree>
    <p:extLst>
      <p:ext uri="{BB962C8B-B14F-4D97-AF65-F5344CB8AC3E}">
        <p14:creationId xmlns:p14="http://schemas.microsoft.com/office/powerpoint/2010/main" val="272341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 xmlns:a16="http://schemas.microsoft.com/office/drawing/2014/main" id="{A67106EC-9F33-3E33-6D45-7251946DD832}"/>
            </a:ext>
          </a:extLst>
        </p:cNvPr>
        <p:cNvGrpSpPr/>
        <p:nvPr/>
      </p:nvGrpSpPr>
      <p:grpSpPr>
        <a:xfrm>
          <a:off x="0" y="0"/>
          <a:ext cx="0" cy="0"/>
          <a:chOff x="0" y="0"/>
          <a:chExt cx="0" cy="0"/>
        </a:xfrm>
      </p:grpSpPr>
      <p:sp>
        <p:nvSpPr>
          <p:cNvPr id="4" name="TextBox 19">
            <a:extLst>
              <a:ext uri="{FF2B5EF4-FFF2-40B4-BE49-F238E27FC236}">
                <a16:creationId xmlns="" xmlns:a16="http://schemas.microsoft.com/office/drawing/2014/main" id="{F3CAAB17-CBD5-22E9-94C8-C215D2A29A93}"/>
              </a:ext>
            </a:extLst>
          </p:cNvPr>
          <p:cNvSpPr/>
          <p:nvPr/>
        </p:nvSpPr>
        <p:spPr>
          <a:xfrm>
            <a:off x="449674" y="358836"/>
            <a:ext cx="9480710" cy="1725996"/>
          </a:xfrm>
          <a:prstGeom prst="rect">
            <a:avLst/>
          </a:prstGeom>
        </p:spPr>
        <p:txBody>
          <a:bodyPr spcFirstLastPara="0" lIns="0" tIns="0" rIns="0" bIns="0" anchor="t"/>
          <a:lstStyle/>
          <a:p>
            <a:pPr algn="l" hangingPunct="0">
              <a:lnSpc>
                <a:spcPts val="4380"/>
              </a:lnSpc>
            </a:pPr>
            <a:r>
              <a:rPr lang="en-US" sz="4400" dirty="0">
                <a:solidFill>
                  <a:srgbClr val="854375"/>
                </a:solidFill>
                <a:latin typeface="Pluto Sans Regular" panose="02000000000000000000" pitchFamily="2" charset="77"/>
                <a:cs typeface="Pluto Sans Bold"/>
              </a:rPr>
              <a:t>STRATEGIC Partnerships</a:t>
            </a:r>
          </a:p>
        </p:txBody>
      </p:sp>
      <p:pic>
        <p:nvPicPr>
          <p:cNvPr id="35" name="Picture 34" descr="Shape&#10;&#10;Description automatically generated with medium confidence">
            <a:extLst>
              <a:ext uri="{FF2B5EF4-FFF2-40B4-BE49-F238E27FC236}">
                <a16:creationId xmlns="" xmlns:a16="http://schemas.microsoft.com/office/drawing/2014/main" id="{D5802F6B-67E2-0B8B-5520-A097475955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14203" y="6487397"/>
            <a:ext cx="1624581" cy="370603"/>
          </a:xfrm>
          <a:prstGeom prst="rect">
            <a:avLst/>
          </a:prstGeom>
        </p:spPr>
      </p:pic>
      <p:sp>
        <p:nvSpPr>
          <p:cNvPr id="3" name="Rectangle 1">
            <a:extLst>
              <a:ext uri="{FF2B5EF4-FFF2-40B4-BE49-F238E27FC236}">
                <a16:creationId xmlns="" xmlns:a16="http://schemas.microsoft.com/office/drawing/2014/main" id="{323025EC-19D9-7E78-5C21-CD66E64F328D}"/>
              </a:ext>
            </a:extLst>
          </p:cNvPr>
          <p:cNvSpPr>
            <a:spLocks noChangeArrowheads="1"/>
          </p:cNvSpPr>
          <p:nvPr/>
        </p:nvSpPr>
        <p:spPr bwMode="auto">
          <a:xfrm>
            <a:off x="449674" y="24693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x-none" altLang="x-none" sz="1800" b="0" i="0" u="none" strike="noStrike" cap="none" normalizeH="0" baseline="0">
                <a:ln>
                  <a:noFill/>
                </a:ln>
                <a:solidFill>
                  <a:srgbClr val="000000"/>
                </a:solidFill>
                <a:effectLst/>
                <a:latin typeface="-webkit-standard"/>
              </a:rPr>
              <a:t> </a:t>
            </a:r>
            <a:endParaRPr kumimoji="0" lang="x-none" altLang="x-none"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x-none" altLang="x-none" sz="1800" b="0" i="0" u="none" strike="noStrike" cap="none" normalizeH="0" baseline="0">
              <a:ln>
                <a:noFill/>
              </a:ln>
              <a:solidFill>
                <a:schemeClr val="tx1"/>
              </a:solidFill>
              <a:effectLst/>
              <a:latin typeface="Arial" panose="020B0604020202020204" pitchFamily="34" charset="0"/>
            </a:endParaRPr>
          </a:p>
        </p:txBody>
      </p:sp>
      <p:pic>
        <p:nvPicPr>
          <p:cNvPr id="6" name="Graphic 52">
            <a:extLst>
              <a:ext uri="{FF2B5EF4-FFF2-40B4-BE49-F238E27FC236}">
                <a16:creationId xmlns="" xmlns:a16="http://schemas.microsoft.com/office/drawing/2014/main" id="{ECC6FDD6-C0F8-5D22-0046-136DA2A5E8FA}"/>
              </a:ext>
            </a:extLst>
          </p:cNvPr>
          <p:cNvPicPr>
            <a:picLocks noChangeAspect="1"/>
          </p:cNvPicPr>
          <p:nvPr/>
        </p:nvPicPr>
        <p:blipFill rotWithShape="1">
          <a:blip r:embed="rId4"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rcRect t="26737" b="23203"/>
          <a:stretch/>
        </p:blipFill>
        <p:spPr>
          <a:xfrm>
            <a:off x="5071282" y="2157042"/>
            <a:ext cx="1706339" cy="854216"/>
          </a:xfrm>
          <a:prstGeom prst="rect">
            <a:avLst/>
          </a:prstGeom>
        </p:spPr>
      </p:pic>
      <p:pic>
        <p:nvPicPr>
          <p:cNvPr id="15" name="Picture 14" descr="A black and white logo&#10;&#10;Description automatically generated">
            <a:extLst>
              <a:ext uri="{FF2B5EF4-FFF2-40B4-BE49-F238E27FC236}">
                <a16:creationId xmlns="" xmlns:a16="http://schemas.microsoft.com/office/drawing/2014/main" id="{A8CDE36E-5930-9F82-4485-38B2F7D8FB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24616" y="2135453"/>
            <a:ext cx="3066751" cy="803489"/>
          </a:xfrm>
          <a:prstGeom prst="rect">
            <a:avLst/>
          </a:prstGeom>
        </p:spPr>
      </p:pic>
      <p:pic>
        <p:nvPicPr>
          <p:cNvPr id="3074" name="Picture 2" descr="News Coverage - Cascale">
            <a:extLst>
              <a:ext uri="{FF2B5EF4-FFF2-40B4-BE49-F238E27FC236}">
                <a16:creationId xmlns="" xmlns:a16="http://schemas.microsoft.com/office/drawing/2014/main" id="{492D19ED-E613-F8C0-DC46-282BF3BA82D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903" y="1496343"/>
            <a:ext cx="1959231" cy="195923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fccc | Gender and Energy Compact">
            <a:extLst>
              <a:ext uri="{FF2B5EF4-FFF2-40B4-BE49-F238E27FC236}">
                <a16:creationId xmlns="" xmlns:a16="http://schemas.microsoft.com/office/drawing/2014/main" id="{56240BB1-A954-557A-9A3F-9D75EF7FF9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95650" y="4159043"/>
            <a:ext cx="1516131" cy="15246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ocial &amp; Labor Convergence Program">
            <a:extLst>
              <a:ext uri="{FF2B5EF4-FFF2-40B4-BE49-F238E27FC236}">
                <a16:creationId xmlns="" xmlns:a16="http://schemas.microsoft.com/office/drawing/2014/main" id="{B9F3F1C9-AB75-B22D-EBBB-5BFEAEE1F8C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20697" y="4490243"/>
            <a:ext cx="3524066" cy="86220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 xmlns:a16="http://schemas.microsoft.com/office/drawing/2014/main" id="{A846613B-CD3E-89B1-D414-598A1DF803CB}"/>
              </a:ext>
            </a:extLst>
          </p:cNvPr>
          <p:cNvSpPr txBox="1"/>
          <p:nvPr/>
        </p:nvSpPr>
        <p:spPr>
          <a:xfrm>
            <a:off x="2071834" y="3086242"/>
            <a:ext cx="1199367" cy="369332"/>
          </a:xfrm>
          <a:prstGeom prst="rect">
            <a:avLst/>
          </a:prstGeom>
          <a:noFill/>
        </p:spPr>
        <p:txBody>
          <a:bodyPr wrap="none" rtlCol="0">
            <a:spAutoFit/>
          </a:bodyPr>
          <a:lstStyle/>
          <a:p>
            <a:r>
              <a:rPr lang="en-GB" dirty="0"/>
              <a:t>Since 2017</a:t>
            </a:r>
          </a:p>
        </p:txBody>
      </p:sp>
      <p:sp>
        <p:nvSpPr>
          <p:cNvPr id="18" name="TextBox 17">
            <a:extLst>
              <a:ext uri="{FF2B5EF4-FFF2-40B4-BE49-F238E27FC236}">
                <a16:creationId xmlns="" xmlns:a16="http://schemas.microsoft.com/office/drawing/2014/main" id="{52CCC714-4356-736A-703E-F5A100AEA2FD}"/>
              </a:ext>
            </a:extLst>
          </p:cNvPr>
          <p:cNvSpPr txBox="1"/>
          <p:nvPr/>
        </p:nvSpPr>
        <p:spPr>
          <a:xfrm>
            <a:off x="3454031" y="5814694"/>
            <a:ext cx="1199367" cy="369332"/>
          </a:xfrm>
          <a:prstGeom prst="rect">
            <a:avLst/>
          </a:prstGeom>
          <a:noFill/>
        </p:spPr>
        <p:txBody>
          <a:bodyPr wrap="none" rtlCol="0">
            <a:spAutoFit/>
          </a:bodyPr>
          <a:lstStyle/>
          <a:p>
            <a:r>
              <a:rPr lang="en-GB" dirty="0"/>
              <a:t>Since 2018</a:t>
            </a:r>
          </a:p>
        </p:txBody>
      </p:sp>
      <p:sp>
        <p:nvSpPr>
          <p:cNvPr id="19" name="TextBox 18">
            <a:extLst>
              <a:ext uri="{FF2B5EF4-FFF2-40B4-BE49-F238E27FC236}">
                <a16:creationId xmlns="" xmlns:a16="http://schemas.microsoft.com/office/drawing/2014/main" id="{E893B582-6A12-0CA3-44BC-FBB8C8B20215}"/>
              </a:ext>
            </a:extLst>
          </p:cNvPr>
          <p:cNvSpPr txBox="1"/>
          <p:nvPr/>
        </p:nvSpPr>
        <p:spPr>
          <a:xfrm>
            <a:off x="6983046" y="5814694"/>
            <a:ext cx="1199367" cy="369332"/>
          </a:xfrm>
          <a:prstGeom prst="rect">
            <a:avLst/>
          </a:prstGeom>
          <a:noFill/>
        </p:spPr>
        <p:txBody>
          <a:bodyPr wrap="none" rtlCol="0">
            <a:spAutoFit/>
          </a:bodyPr>
          <a:lstStyle/>
          <a:p>
            <a:r>
              <a:rPr lang="en-GB" dirty="0"/>
              <a:t>Since 2017</a:t>
            </a:r>
          </a:p>
        </p:txBody>
      </p:sp>
      <p:sp>
        <p:nvSpPr>
          <p:cNvPr id="20" name="TextBox 19">
            <a:extLst>
              <a:ext uri="{FF2B5EF4-FFF2-40B4-BE49-F238E27FC236}">
                <a16:creationId xmlns="" xmlns:a16="http://schemas.microsoft.com/office/drawing/2014/main" id="{4F3990DF-45F1-7065-8DC4-D5288A310CFD}"/>
              </a:ext>
            </a:extLst>
          </p:cNvPr>
          <p:cNvSpPr txBox="1"/>
          <p:nvPr/>
        </p:nvSpPr>
        <p:spPr>
          <a:xfrm>
            <a:off x="5190029" y="3083468"/>
            <a:ext cx="1199367" cy="369332"/>
          </a:xfrm>
          <a:prstGeom prst="rect">
            <a:avLst/>
          </a:prstGeom>
          <a:noFill/>
        </p:spPr>
        <p:txBody>
          <a:bodyPr wrap="none" rtlCol="0">
            <a:spAutoFit/>
          </a:bodyPr>
          <a:lstStyle/>
          <a:p>
            <a:r>
              <a:rPr lang="en-GB" dirty="0"/>
              <a:t>Since 2018</a:t>
            </a:r>
          </a:p>
        </p:txBody>
      </p:sp>
      <p:sp>
        <p:nvSpPr>
          <p:cNvPr id="21" name="TextBox 20">
            <a:extLst>
              <a:ext uri="{FF2B5EF4-FFF2-40B4-BE49-F238E27FC236}">
                <a16:creationId xmlns="" xmlns:a16="http://schemas.microsoft.com/office/drawing/2014/main" id="{2FABB71D-70C0-1973-CF7D-055E698E0F2E}"/>
              </a:ext>
            </a:extLst>
          </p:cNvPr>
          <p:cNvSpPr txBox="1"/>
          <p:nvPr/>
        </p:nvSpPr>
        <p:spPr>
          <a:xfrm>
            <a:off x="8947048" y="3083468"/>
            <a:ext cx="1199367" cy="369332"/>
          </a:xfrm>
          <a:prstGeom prst="rect">
            <a:avLst/>
          </a:prstGeom>
          <a:noFill/>
        </p:spPr>
        <p:txBody>
          <a:bodyPr wrap="none" rtlCol="0">
            <a:spAutoFit/>
          </a:bodyPr>
          <a:lstStyle/>
          <a:p>
            <a:r>
              <a:rPr lang="en-GB" dirty="0"/>
              <a:t>Since 2018</a:t>
            </a:r>
          </a:p>
        </p:txBody>
      </p:sp>
    </p:spTree>
    <p:extLst>
      <p:ext uri="{BB962C8B-B14F-4D97-AF65-F5344CB8AC3E}">
        <p14:creationId xmlns:p14="http://schemas.microsoft.com/office/powerpoint/2010/main" val="1120405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Fine Knits Cluster Cover">
          <a:extLst>
            <a:ext uri="{FF2B5EF4-FFF2-40B4-BE49-F238E27FC236}">
              <a16:creationId xmlns="" xmlns:a16="http://schemas.microsoft.com/office/drawing/2014/main" id="{B1DEB6CE-FB77-75FC-B7B6-700226A619B2}"/>
            </a:ext>
          </a:extLst>
        </p:cNvPr>
        <p:cNvGrpSpPr/>
        <p:nvPr/>
      </p:nvGrpSpPr>
      <p:grpSpPr>
        <a:xfrm>
          <a:off x="0" y="0"/>
          <a:ext cx="0" cy="0"/>
          <a:chOff x="0" y="0"/>
          <a:chExt cx="0" cy="0"/>
        </a:xfrm>
      </p:grpSpPr>
      <p:pic>
        <p:nvPicPr>
          <p:cNvPr id="3" name="Picture 2" descr="A person wearing a backpack and a backpack&#10;&#10;Description automatically generated">
            <a:extLst>
              <a:ext uri="{FF2B5EF4-FFF2-40B4-BE49-F238E27FC236}">
                <a16:creationId xmlns="" xmlns:a16="http://schemas.microsoft.com/office/drawing/2014/main" id="{99240A65-8904-A2F6-2151-1F46C915B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8128000"/>
          </a:xfrm>
          <a:prstGeom prst="rect">
            <a:avLst/>
          </a:prstGeom>
        </p:spPr>
      </p:pic>
      <p:pic>
        <p:nvPicPr>
          <p:cNvPr id="5" name="Tropic-02">
            <a:extLst>
              <a:ext uri="{FF2B5EF4-FFF2-40B4-BE49-F238E27FC236}">
                <a16:creationId xmlns="" xmlns:a16="http://schemas.microsoft.com/office/drawing/2014/main" id="{BC350633-A463-645F-0C25-81F3D23660E2}"/>
              </a:ext>
            </a:extLst>
          </p:cNvPr>
          <p:cNvPicPr>
            <a:picLocks noChangeAspect="1"/>
          </p:cNvPicPr>
          <p:nvPr/>
        </p:nvPicPr>
        <p:blipFill rotWithShape="1">
          <a:blip r:embed="rId4" cstate="screen">
            <a:extLst>
              <a:ext uri="{28A0092B-C50C-407E-A947-70E740481C1C}">
                <a14:useLocalDpi xmlns:a14="http://schemas.microsoft.com/office/drawing/2010/main"/>
              </a:ext>
            </a:extLst>
          </a:blip>
          <a:stretch>
            <a:fillRect/>
          </a:stretch>
        </p:blipFill>
        <p:spPr>
          <a:xfrm>
            <a:off x="8726639" y="6043352"/>
            <a:ext cx="2141323" cy="890390"/>
          </a:xfrm>
          <a:prstGeom prst="rect">
            <a:avLst/>
          </a:prstGeom>
        </p:spPr>
      </p:pic>
      <p:pic>
        <p:nvPicPr>
          <p:cNvPr id="12" name="Ciel textile logo-White">
            <a:extLst>
              <a:ext uri="{FF2B5EF4-FFF2-40B4-BE49-F238E27FC236}">
                <a16:creationId xmlns="" xmlns:a16="http://schemas.microsoft.com/office/drawing/2014/main" id="{F6B8DABF-58C5-2BE4-DFCD-4B8FE883D1E0}"/>
              </a:ext>
            </a:extLst>
          </p:cNvPr>
          <p:cNvPicPr/>
          <p:nvPr/>
        </p:nvPicPr>
        <p:blipFill rotWithShape="1">
          <a:blip r:embed="rId5" cstate="screen">
            <a:extLst>
              <a:ext uri="{28A0092B-C50C-407E-A947-70E740481C1C}">
                <a14:useLocalDpi xmlns:a14="http://schemas.microsoft.com/office/drawing/2010/main"/>
              </a:ext>
            </a:extLst>
          </a:blip>
          <a:stretch>
            <a:fillRect/>
          </a:stretch>
        </p:blipFill>
        <p:spPr>
          <a:xfrm>
            <a:off x="1911087" y="6312786"/>
            <a:ext cx="983261" cy="333273"/>
          </a:xfrm>
          <a:prstGeom prst="rect">
            <a:avLst/>
          </a:prstGeom>
        </p:spPr>
      </p:pic>
      <p:sp>
        <p:nvSpPr>
          <p:cNvPr id="7" name="Body text">
            <a:extLst>
              <a:ext uri="{FF2B5EF4-FFF2-40B4-BE49-F238E27FC236}">
                <a16:creationId xmlns="" xmlns:a16="http://schemas.microsoft.com/office/drawing/2014/main" id="{630622BD-D245-8F72-1C9D-34D00EC8FF5E}"/>
              </a:ext>
            </a:extLst>
          </p:cNvPr>
          <p:cNvSpPr/>
          <p:nvPr/>
        </p:nvSpPr>
        <p:spPr>
          <a:xfrm>
            <a:off x="4237573" y="3606522"/>
            <a:ext cx="3810872" cy="1163886"/>
          </a:xfrm>
          <a:prstGeom prst="rect">
            <a:avLst/>
          </a:prstGeom>
        </p:spPr>
        <p:txBody>
          <a:bodyPr spcFirstLastPara="0" lIns="95250" tIns="95250" rIns="95250" bIns="0" anchor="t"/>
          <a:ls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lnSpc>
                <a:spcPct val="100000"/>
              </a:lnSpc>
            </a:pPr>
            <a:endParaRPr lang="en-GB" sz="2400">
              <a:solidFill>
                <a:srgbClr val="FFFFFF"/>
              </a:solidFill>
              <a:latin typeface="Pluto Sans Regular"/>
              <a:ea typeface="+mn-ea"/>
              <a:cs typeface="Pluto Sans Regular"/>
            </a:endParaRPr>
          </a:p>
        </p:txBody>
      </p:sp>
      <p:pic>
        <p:nvPicPr>
          <p:cNvPr id="10" name="Picture 9" descr="Icon&#10;&#10;Description automatically generated">
            <a:extLst>
              <a:ext uri="{FF2B5EF4-FFF2-40B4-BE49-F238E27FC236}">
                <a16:creationId xmlns="" xmlns:a16="http://schemas.microsoft.com/office/drawing/2014/main" id="{746F6586-A6C3-69BA-2EB2-CCE8256B10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82079" y="6319081"/>
            <a:ext cx="889323" cy="326978"/>
          </a:xfrm>
          <a:prstGeom prst="rect">
            <a:avLst/>
          </a:prstGeom>
        </p:spPr>
      </p:pic>
      <p:sp>
        <p:nvSpPr>
          <p:cNvPr id="27" name="Title 1">
            <a:extLst>
              <a:ext uri="{FF2B5EF4-FFF2-40B4-BE49-F238E27FC236}">
                <a16:creationId xmlns="" xmlns:a16="http://schemas.microsoft.com/office/drawing/2014/main" id="{D53EBD49-0B4A-15BB-16CD-4F83A788A714}"/>
              </a:ext>
            </a:extLst>
          </p:cNvPr>
          <p:cNvSpPr txBox="1">
            <a:spLocks/>
          </p:cNvSpPr>
          <p:nvPr/>
        </p:nvSpPr>
        <p:spPr>
          <a:xfrm>
            <a:off x="6694326" y="1410206"/>
            <a:ext cx="4781394" cy="1428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800" b="1" dirty="0">
                <a:solidFill>
                  <a:schemeClr val="bg1"/>
                </a:solidFill>
                <a:latin typeface="Pluto Sans Bold" panose="02000000000000000000" pitchFamily="2" charset="77"/>
              </a:rPr>
              <a:t>PLANET</a:t>
            </a:r>
          </a:p>
        </p:txBody>
      </p:sp>
    </p:spTree>
    <p:extLst>
      <p:ext uri="{BB962C8B-B14F-4D97-AF65-F5344CB8AC3E}">
        <p14:creationId xmlns:p14="http://schemas.microsoft.com/office/powerpoint/2010/main" val="336021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a16="http://schemas.microsoft.com/office/drawing/2014/main" xmlns="" id="{4289A3F9-7AA1-7D29-F391-9A79FDDAB41C}"/>
            </a:ext>
          </a:extLst>
        </p:cNvPr>
        <p:cNvGrpSpPr/>
        <p:nvPr/>
      </p:nvGrpSpPr>
      <p:grpSpPr>
        <a:xfrm>
          <a:off x="0" y="0"/>
          <a:ext cx="0" cy="0"/>
          <a:chOff x="0" y="0"/>
          <a:chExt cx="0" cy="0"/>
        </a:xfrm>
      </p:grpSpPr>
      <p:sp>
        <p:nvSpPr>
          <p:cNvPr id="4" name="TextBox 19">
            <a:extLst>
              <a:ext uri="{FF2B5EF4-FFF2-40B4-BE49-F238E27FC236}">
                <a16:creationId xmlns:a16="http://schemas.microsoft.com/office/drawing/2014/main" xmlns="" id="{F25CF20A-E645-676D-3EB6-AA43F473B337}"/>
              </a:ext>
            </a:extLst>
          </p:cNvPr>
          <p:cNvSpPr/>
          <p:nvPr/>
        </p:nvSpPr>
        <p:spPr>
          <a:xfrm>
            <a:off x="449673" y="358836"/>
            <a:ext cx="10562455" cy="802452"/>
          </a:xfrm>
          <a:prstGeom prst="rect">
            <a:avLst/>
          </a:prstGeom>
        </p:spPr>
        <p:txBody>
          <a:bodyPr spcFirstLastPara="0" lIns="0" tIns="0" rIns="0" bIns="0" anchor="t"/>
          <a:lstStyle/>
          <a:p>
            <a:pPr algn="l" hangingPunct="0">
              <a:lnSpc>
                <a:spcPts val="4380"/>
              </a:lnSpc>
            </a:pPr>
            <a:r>
              <a:rPr lang="en-US" sz="4400" dirty="0" smtClean="0">
                <a:solidFill>
                  <a:srgbClr val="854375"/>
                </a:solidFill>
                <a:latin typeface="Pluto Sans Regular" panose="02000000000000000000" pitchFamily="2" charset="77"/>
                <a:cs typeface="Pluto Sans Bold"/>
              </a:rPr>
              <a:t>Environment Audit</a:t>
            </a:r>
            <a:endParaRPr lang="en-US" sz="4400" dirty="0">
              <a:solidFill>
                <a:srgbClr val="854375"/>
              </a:solidFill>
              <a:latin typeface="Pluto Sans Regular" panose="02000000000000000000" pitchFamily="2" charset="77"/>
              <a:cs typeface="Pluto Sans Bold"/>
            </a:endParaRPr>
          </a:p>
        </p:txBody>
      </p:sp>
      <p:grpSp>
        <p:nvGrpSpPr>
          <p:cNvPr id="33" name="Group 32">
            <a:extLst>
              <a:ext uri="{FF2B5EF4-FFF2-40B4-BE49-F238E27FC236}">
                <a16:creationId xmlns:a16="http://schemas.microsoft.com/office/drawing/2014/main" xmlns="" id="{C094952C-F201-728D-4442-EBC6BD7B56F7}"/>
              </a:ext>
            </a:extLst>
          </p:cNvPr>
          <p:cNvGrpSpPr/>
          <p:nvPr/>
        </p:nvGrpSpPr>
        <p:grpSpPr>
          <a:xfrm>
            <a:off x="9557988" y="6487396"/>
            <a:ext cx="2634007" cy="370604"/>
            <a:chOff x="9419904" y="6242609"/>
            <a:chExt cx="2512942" cy="353570"/>
          </a:xfrm>
        </p:grpSpPr>
        <p:pic>
          <p:nvPicPr>
            <p:cNvPr id="34" name="Picture 33" descr="Shape&#10;&#10;Description automatically generated with medium confidence">
              <a:extLst>
                <a:ext uri="{FF2B5EF4-FFF2-40B4-BE49-F238E27FC236}">
                  <a16:creationId xmlns:a16="http://schemas.microsoft.com/office/drawing/2014/main" xmlns="" id="{5C2AB532-2724-7289-A84D-D15920BA9C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1200" y="6242610"/>
              <a:ext cx="961646" cy="353569"/>
            </a:xfrm>
            <a:prstGeom prst="rect">
              <a:avLst/>
            </a:prstGeom>
          </p:spPr>
        </p:pic>
        <p:pic>
          <p:nvPicPr>
            <p:cNvPr id="35" name="Picture 34" descr="Shape&#10;&#10;Description automatically generated with medium confidence">
              <a:extLst>
                <a:ext uri="{FF2B5EF4-FFF2-40B4-BE49-F238E27FC236}">
                  <a16:creationId xmlns:a16="http://schemas.microsoft.com/office/drawing/2014/main" xmlns="" id="{44E70441-F780-7FEC-4A1C-0790FD9D1D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904" y="6242609"/>
              <a:ext cx="1549911" cy="353569"/>
            </a:xfrm>
            <a:prstGeom prst="rect">
              <a:avLst/>
            </a:prstGeom>
          </p:spPr>
        </p:pic>
      </p:grpSp>
      <p:pic>
        <p:nvPicPr>
          <p:cNvPr id="11" name="Graphic 52">
            <a:extLst>
              <a:ext uri="{FF2B5EF4-FFF2-40B4-BE49-F238E27FC236}">
                <a16:creationId xmlns="" xmlns:a16="http://schemas.microsoft.com/office/drawing/2014/main" id="{ECC6FDD6-C0F8-5D22-0046-136DA2A5E8FA}"/>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rcRect t="26737" b="23203"/>
          <a:stretch/>
        </p:blipFill>
        <p:spPr>
          <a:xfrm>
            <a:off x="7988722" y="4123447"/>
            <a:ext cx="1706339" cy="854216"/>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2926425523"/>
              </p:ext>
            </p:extLst>
          </p:nvPr>
        </p:nvGraphicFramePr>
        <p:xfrm>
          <a:off x="2543695" y="1629294"/>
          <a:ext cx="1172874" cy="265176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 name="Table 1"/>
          <p:cNvGraphicFramePr>
            <a:graphicFrameLocks noGrp="1"/>
          </p:cNvGraphicFramePr>
          <p:nvPr>
            <p:extLst>
              <p:ext uri="{D42A27DB-BD31-4B8C-83A1-F6EECF244321}">
                <p14:modId xmlns:p14="http://schemas.microsoft.com/office/powerpoint/2010/main" val="813722027"/>
              </p:ext>
            </p:extLst>
          </p:nvPr>
        </p:nvGraphicFramePr>
        <p:xfrm>
          <a:off x="1341668" y="4281054"/>
          <a:ext cx="2374900" cy="971550"/>
        </p:xfrm>
        <a:graphic>
          <a:graphicData uri="http://schemas.openxmlformats.org/drawingml/2006/table">
            <a:tbl>
              <a:tblPr/>
              <a:tblGrid>
                <a:gridCol w="1204889"/>
                <a:gridCol w="1170011"/>
              </a:tblGrid>
              <a:tr h="161925">
                <a:tc>
                  <a:txBody>
                    <a:bodyPr/>
                    <a:lstStyle/>
                    <a:p>
                      <a:pPr algn="l" fontAlgn="b"/>
                      <a:endParaRPr lang="en-GB" sz="1000" b="0" i="0" u="none" strike="noStrike">
                        <a:effectLst/>
                        <a:latin typeface="Arial" panose="020B060402020202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TKL MADA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Vfem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Vfem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Vfem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Vfem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Fem 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dirty="0">
                          <a:effectLst/>
                          <a:latin typeface="Arial" panose="020B0604020202020204" pitchFamily="34" charset="0"/>
                        </a:rPr>
                        <a:t>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 name="object 4">
            <a:extLst>
              <a:ext uri="{FF2B5EF4-FFF2-40B4-BE49-F238E27FC236}">
                <a16:creationId xmlns:a16="http://schemas.microsoft.com/office/drawing/2014/main" xmlns="" id="{AF5599B9-DF8D-1691-5206-C09ACA5687A4}"/>
              </a:ext>
            </a:extLst>
          </p:cNvPr>
          <p:cNvGraphicFramePr>
            <a:graphicFrameLocks noGrp="1"/>
          </p:cNvGraphicFramePr>
          <p:nvPr>
            <p:extLst>
              <p:ext uri="{D42A27DB-BD31-4B8C-83A1-F6EECF244321}">
                <p14:modId xmlns:p14="http://schemas.microsoft.com/office/powerpoint/2010/main" val="702534863"/>
              </p:ext>
            </p:extLst>
          </p:nvPr>
        </p:nvGraphicFramePr>
        <p:xfrm>
          <a:off x="7166132" y="2275232"/>
          <a:ext cx="2693106" cy="1483360"/>
        </p:xfrm>
        <a:graphic>
          <a:graphicData uri="http://schemas.openxmlformats.org/drawingml/2006/table">
            <a:tbl>
              <a:tblPr firstRow="1" bandRow="1">
                <a:tableStyleId>{616DA210-FB5B-4158-B5E0-FEB733F419BA}</a:tableStyleId>
              </a:tblPr>
              <a:tblGrid>
                <a:gridCol w="1211324">
                  <a:extLst>
                    <a:ext uri="{9D8B030D-6E8A-4147-A177-3AD203B41FA5}">
                      <a16:colId xmlns:a16="http://schemas.microsoft.com/office/drawing/2014/main" xmlns="" val="20000"/>
                    </a:ext>
                  </a:extLst>
                </a:gridCol>
                <a:gridCol w="599018">
                  <a:extLst>
                    <a:ext uri="{9D8B030D-6E8A-4147-A177-3AD203B41FA5}">
                      <a16:colId xmlns:a16="http://schemas.microsoft.com/office/drawing/2014/main" xmlns="" val="20001"/>
                    </a:ext>
                  </a:extLst>
                </a:gridCol>
                <a:gridCol w="441382">
                  <a:extLst>
                    <a:ext uri="{9D8B030D-6E8A-4147-A177-3AD203B41FA5}">
                      <a16:colId xmlns:a16="http://schemas.microsoft.com/office/drawing/2014/main" xmlns="" val="20002"/>
                    </a:ext>
                  </a:extLst>
                </a:gridCol>
                <a:gridCol w="441382">
                  <a:extLst>
                    <a:ext uri="{9D8B030D-6E8A-4147-A177-3AD203B41FA5}">
                      <a16:colId xmlns:a16="http://schemas.microsoft.com/office/drawing/2014/main" xmlns="" val="20003"/>
                    </a:ext>
                  </a:extLst>
                </a:gridCol>
              </a:tblGrid>
              <a:tr h="238900">
                <a:tc>
                  <a:txBody>
                    <a:bodyPr/>
                    <a:lstStyle/>
                    <a:p>
                      <a:pPr marL="9525" algn="ctr">
                        <a:lnSpc>
                          <a:spcPts val="1220"/>
                        </a:lnSpc>
                        <a:spcBef>
                          <a:spcPts val="560"/>
                        </a:spcBef>
                      </a:pPr>
                      <a:r>
                        <a:rPr sz="1100" spc="-5" dirty="0"/>
                        <a:t>Benchmarking</a:t>
                      </a:r>
                      <a:r>
                        <a:rPr sz="1100" spc="-35" dirty="0"/>
                        <a:t> </a:t>
                      </a:r>
                      <a:r>
                        <a:rPr sz="1100" spc="-5" dirty="0"/>
                        <a:t>year</a:t>
                      </a:r>
                      <a:endParaRPr sz="1100" dirty="0">
                        <a:latin typeface="Calibri"/>
                        <a:cs typeface="Calibri"/>
                      </a:endParaRPr>
                    </a:p>
                  </a:txBody>
                  <a:tcPr marL="0" marR="0" marT="71120" marB="0" anchor="ctr"/>
                </a:tc>
                <a:tc>
                  <a:txBody>
                    <a:bodyPr/>
                    <a:lstStyle/>
                    <a:p>
                      <a:pPr marR="3175" algn="ctr">
                        <a:lnSpc>
                          <a:spcPts val="1220"/>
                        </a:lnSpc>
                        <a:spcBef>
                          <a:spcPts val="560"/>
                        </a:spcBef>
                      </a:pPr>
                      <a:r>
                        <a:rPr sz="1100" spc="5" dirty="0"/>
                        <a:t>2021</a:t>
                      </a:r>
                      <a:endParaRPr sz="1100" dirty="0">
                        <a:latin typeface="Calibri"/>
                        <a:cs typeface="Calibri"/>
                      </a:endParaRPr>
                    </a:p>
                  </a:txBody>
                  <a:tcPr marL="0" marR="0" marT="71120" marB="0" anchor="ctr"/>
                </a:tc>
                <a:tc>
                  <a:txBody>
                    <a:bodyPr/>
                    <a:lstStyle/>
                    <a:p>
                      <a:pPr marR="3175" algn="ctr">
                        <a:lnSpc>
                          <a:spcPts val="1220"/>
                        </a:lnSpc>
                        <a:spcBef>
                          <a:spcPts val="560"/>
                        </a:spcBef>
                      </a:pPr>
                      <a:r>
                        <a:rPr sz="1100" spc="5" dirty="0"/>
                        <a:t>2022</a:t>
                      </a:r>
                      <a:endParaRPr sz="1100" dirty="0">
                        <a:latin typeface="Calibri"/>
                        <a:cs typeface="Calibri"/>
                      </a:endParaRPr>
                    </a:p>
                  </a:txBody>
                  <a:tcPr marL="0" marR="0" marT="71120" marB="0" anchor="ctr"/>
                </a:tc>
                <a:tc>
                  <a:txBody>
                    <a:bodyPr/>
                    <a:lstStyle/>
                    <a:p>
                      <a:pPr marL="0" marR="3175" algn="ctr" defTabSz="914400" rtl="0" eaLnBrk="1" latinLnBrk="0" hangingPunct="1">
                        <a:lnSpc>
                          <a:spcPts val="1220"/>
                        </a:lnSpc>
                        <a:spcBef>
                          <a:spcPts val="560"/>
                        </a:spcBef>
                      </a:pPr>
                      <a:r>
                        <a:rPr lang="en-GB" sz="1100" b="1" kern="1200" spc="5" dirty="0">
                          <a:solidFill>
                            <a:schemeClr val="tx1"/>
                          </a:solidFill>
                          <a:latin typeface="+mn-lt"/>
                          <a:ea typeface="+mn-ea"/>
                          <a:cs typeface="+mn-cs"/>
                        </a:rPr>
                        <a:t>2023</a:t>
                      </a:r>
                      <a:endParaRPr sz="1100" b="1" kern="1200" spc="5" dirty="0">
                        <a:solidFill>
                          <a:schemeClr val="tx1"/>
                        </a:solidFill>
                        <a:latin typeface="+mn-lt"/>
                        <a:ea typeface="+mn-ea"/>
                        <a:cs typeface="+mn-cs"/>
                      </a:endParaRPr>
                    </a:p>
                  </a:txBody>
                  <a:tcPr marL="0" marR="0" marT="71120" marB="0" anchor="ctr"/>
                </a:tc>
                <a:extLst>
                  <a:ext uri="{0D108BD9-81ED-4DB2-BD59-A6C34878D82A}">
                    <a16:rowId xmlns:a16="http://schemas.microsoft.com/office/drawing/2014/main" xmlns="" val="10000"/>
                  </a:ext>
                </a:extLst>
              </a:tr>
              <a:tr h="238900">
                <a:tc>
                  <a:txBody>
                    <a:bodyPr/>
                    <a:lstStyle/>
                    <a:p>
                      <a:pPr marL="9525" algn="ctr">
                        <a:lnSpc>
                          <a:spcPts val="1230"/>
                        </a:lnSpc>
                        <a:spcBef>
                          <a:spcPts val="550"/>
                        </a:spcBef>
                      </a:pPr>
                      <a:r>
                        <a:rPr sz="1100" spc="-5" dirty="0"/>
                        <a:t>Top</a:t>
                      </a:r>
                      <a:r>
                        <a:rPr sz="1100" spc="-45" dirty="0"/>
                        <a:t> </a:t>
                      </a:r>
                      <a:r>
                        <a:rPr sz="1100" spc="-5" dirty="0"/>
                        <a:t>Score</a:t>
                      </a:r>
                      <a:endParaRPr sz="1100" dirty="0">
                        <a:latin typeface="Calibri"/>
                        <a:cs typeface="Calibri"/>
                      </a:endParaRPr>
                    </a:p>
                  </a:txBody>
                  <a:tcPr marL="0" marR="0" marT="69850" marB="0" anchor="ctr"/>
                </a:tc>
                <a:tc>
                  <a:txBody>
                    <a:bodyPr/>
                    <a:lstStyle/>
                    <a:p>
                      <a:pPr marR="3175" algn="ctr">
                        <a:lnSpc>
                          <a:spcPts val="1230"/>
                        </a:lnSpc>
                        <a:spcBef>
                          <a:spcPts val="550"/>
                        </a:spcBef>
                      </a:pPr>
                      <a:r>
                        <a:rPr sz="1100" dirty="0"/>
                        <a:t>98.25</a:t>
                      </a:r>
                      <a:endParaRPr sz="1100" dirty="0">
                        <a:latin typeface="Calibri"/>
                        <a:cs typeface="Calibri"/>
                      </a:endParaRPr>
                    </a:p>
                  </a:txBody>
                  <a:tcPr marL="0" marR="0" marT="69850" marB="0" anchor="ctr"/>
                </a:tc>
                <a:tc>
                  <a:txBody>
                    <a:bodyPr/>
                    <a:lstStyle/>
                    <a:p>
                      <a:pPr marR="3175" algn="ctr">
                        <a:lnSpc>
                          <a:spcPts val="1230"/>
                        </a:lnSpc>
                        <a:spcBef>
                          <a:spcPts val="550"/>
                        </a:spcBef>
                      </a:pPr>
                      <a:r>
                        <a:rPr sz="1100" dirty="0"/>
                        <a:t>98.63</a:t>
                      </a:r>
                      <a:endParaRPr sz="1100" dirty="0">
                        <a:latin typeface="Calibri"/>
                        <a:cs typeface="Calibri"/>
                      </a:endParaRPr>
                    </a:p>
                  </a:txBody>
                  <a:tcPr marL="0" marR="0" marT="69850" marB="0" anchor="ctr"/>
                </a:tc>
                <a:tc>
                  <a:txBody>
                    <a:bodyPr/>
                    <a:lstStyle/>
                    <a:p>
                      <a:pPr marL="0" marR="3175" algn="ctr" defTabSz="914400" rtl="0" eaLnBrk="1" latinLnBrk="0" hangingPunct="1">
                        <a:lnSpc>
                          <a:spcPts val="1230"/>
                        </a:lnSpc>
                        <a:spcBef>
                          <a:spcPts val="550"/>
                        </a:spcBef>
                      </a:pPr>
                      <a:r>
                        <a:rPr lang="en-GB" sz="1100" kern="1200" dirty="0">
                          <a:solidFill>
                            <a:schemeClr val="tx1"/>
                          </a:solidFill>
                          <a:latin typeface="+mn-lt"/>
                          <a:ea typeface="+mn-ea"/>
                          <a:cs typeface="+mn-cs"/>
                        </a:rPr>
                        <a:t>98.33</a:t>
                      </a:r>
                      <a:endParaRPr sz="1100" kern="1200" dirty="0">
                        <a:solidFill>
                          <a:schemeClr val="tx1"/>
                        </a:solidFill>
                        <a:latin typeface="+mn-lt"/>
                        <a:ea typeface="+mn-ea"/>
                        <a:cs typeface="+mn-cs"/>
                      </a:endParaRPr>
                    </a:p>
                  </a:txBody>
                  <a:tcPr marL="0" marR="0" marT="69850" marB="0" anchor="ctr"/>
                </a:tc>
                <a:extLst>
                  <a:ext uri="{0D108BD9-81ED-4DB2-BD59-A6C34878D82A}">
                    <a16:rowId xmlns:a16="http://schemas.microsoft.com/office/drawing/2014/main" xmlns="" val="10001"/>
                  </a:ext>
                </a:extLst>
              </a:tr>
              <a:tr h="238900">
                <a:tc>
                  <a:txBody>
                    <a:bodyPr/>
                    <a:lstStyle/>
                    <a:p>
                      <a:pPr marL="9525" algn="ctr">
                        <a:lnSpc>
                          <a:spcPts val="1215"/>
                        </a:lnSpc>
                        <a:spcBef>
                          <a:spcPts val="565"/>
                        </a:spcBef>
                      </a:pPr>
                      <a:r>
                        <a:rPr sz="1100" spc="-10" dirty="0"/>
                        <a:t>Bottom</a:t>
                      </a:r>
                      <a:r>
                        <a:rPr sz="1100" spc="-35" dirty="0"/>
                        <a:t> </a:t>
                      </a:r>
                      <a:r>
                        <a:rPr sz="1100" spc="-5" dirty="0"/>
                        <a:t>Quartile</a:t>
                      </a:r>
                      <a:endParaRPr sz="1100">
                        <a:latin typeface="Calibri"/>
                        <a:cs typeface="Calibri"/>
                      </a:endParaRPr>
                    </a:p>
                  </a:txBody>
                  <a:tcPr marL="0" marR="0" marT="71755" marB="0" anchor="ctr"/>
                </a:tc>
                <a:tc>
                  <a:txBody>
                    <a:bodyPr/>
                    <a:lstStyle/>
                    <a:p>
                      <a:pPr marR="3175" algn="ctr">
                        <a:lnSpc>
                          <a:spcPts val="1215"/>
                        </a:lnSpc>
                        <a:spcBef>
                          <a:spcPts val="565"/>
                        </a:spcBef>
                      </a:pPr>
                      <a:r>
                        <a:rPr sz="1100" dirty="0"/>
                        <a:t>27.87</a:t>
                      </a:r>
                      <a:endParaRPr sz="1100">
                        <a:latin typeface="Calibri"/>
                        <a:cs typeface="Calibri"/>
                      </a:endParaRPr>
                    </a:p>
                  </a:txBody>
                  <a:tcPr marL="0" marR="0" marT="71755" marB="0" anchor="ctr"/>
                </a:tc>
                <a:tc>
                  <a:txBody>
                    <a:bodyPr/>
                    <a:lstStyle/>
                    <a:p>
                      <a:pPr marR="3175" algn="ctr">
                        <a:lnSpc>
                          <a:spcPts val="1215"/>
                        </a:lnSpc>
                        <a:spcBef>
                          <a:spcPts val="565"/>
                        </a:spcBef>
                      </a:pPr>
                      <a:r>
                        <a:rPr sz="1100" dirty="0"/>
                        <a:t>2</a:t>
                      </a:r>
                      <a:r>
                        <a:rPr lang="en-GB" sz="1100" dirty="0"/>
                        <a:t>8</a:t>
                      </a:r>
                      <a:r>
                        <a:rPr sz="1100" dirty="0"/>
                        <a:t>.</a:t>
                      </a:r>
                      <a:r>
                        <a:rPr lang="en-GB" sz="1100" dirty="0"/>
                        <a:t>53</a:t>
                      </a:r>
                      <a:endParaRPr sz="1100" dirty="0">
                        <a:latin typeface="Calibri"/>
                        <a:cs typeface="Calibri"/>
                      </a:endParaRPr>
                    </a:p>
                  </a:txBody>
                  <a:tcPr marL="0" marR="0" marT="71755" marB="0" anchor="ctr"/>
                </a:tc>
                <a:tc>
                  <a:txBody>
                    <a:bodyPr/>
                    <a:lstStyle/>
                    <a:p>
                      <a:pPr marL="0" marR="3175" algn="ctr" defTabSz="914400" rtl="0" eaLnBrk="1" latinLnBrk="0" hangingPunct="1">
                        <a:lnSpc>
                          <a:spcPts val="1230"/>
                        </a:lnSpc>
                        <a:spcBef>
                          <a:spcPts val="550"/>
                        </a:spcBef>
                      </a:pPr>
                      <a:r>
                        <a:rPr lang="en-GB" sz="1100" kern="1200" dirty="0">
                          <a:solidFill>
                            <a:schemeClr val="tx1"/>
                          </a:solidFill>
                          <a:latin typeface="+mn-lt"/>
                          <a:ea typeface="+mn-ea"/>
                          <a:cs typeface="+mn-cs"/>
                        </a:rPr>
                        <a:t>25.23</a:t>
                      </a:r>
                      <a:endParaRPr sz="1100" kern="1200" dirty="0">
                        <a:solidFill>
                          <a:schemeClr val="tx1"/>
                        </a:solidFill>
                        <a:latin typeface="+mn-lt"/>
                        <a:ea typeface="+mn-ea"/>
                        <a:cs typeface="+mn-cs"/>
                      </a:endParaRPr>
                    </a:p>
                  </a:txBody>
                  <a:tcPr marL="0" marR="0" marT="71755" marB="0" anchor="ctr"/>
                </a:tc>
                <a:extLst>
                  <a:ext uri="{0D108BD9-81ED-4DB2-BD59-A6C34878D82A}">
                    <a16:rowId xmlns:a16="http://schemas.microsoft.com/office/drawing/2014/main" xmlns="" val="10002"/>
                  </a:ext>
                </a:extLst>
              </a:tr>
              <a:tr h="182955">
                <a:tc>
                  <a:txBody>
                    <a:bodyPr/>
                    <a:lstStyle/>
                    <a:p>
                      <a:pPr marL="9525" algn="ctr">
                        <a:lnSpc>
                          <a:spcPts val="1215"/>
                        </a:lnSpc>
                        <a:spcBef>
                          <a:spcPts val="125"/>
                        </a:spcBef>
                      </a:pPr>
                      <a:r>
                        <a:rPr sz="1100" spc="-5" dirty="0"/>
                        <a:t>Median</a:t>
                      </a:r>
                      <a:endParaRPr sz="1100">
                        <a:latin typeface="Calibri"/>
                        <a:cs typeface="Calibri"/>
                      </a:endParaRPr>
                    </a:p>
                  </a:txBody>
                  <a:tcPr marL="0" marR="0" marT="15875" marB="0" anchor="ctr"/>
                </a:tc>
                <a:tc>
                  <a:txBody>
                    <a:bodyPr/>
                    <a:lstStyle/>
                    <a:p>
                      <a:pPr marR="3175" algn="ctr">
                        <a:lnSpc>
                          <a:spcPts val="1215"/>
                        </a:lnSpc>
                        <a:spcBef>
                          <a:spcPts val="125"/>
                        </a:spcBef>
                      </a:pPr>
                      <a:r>
                        <a:rPr sz="1100" dirty="0"/>
                        <a:t>55.75</a:t>
                      </a:r>
                      <a:endParaRPr sz="1100">
                        <a:latin typeface="Calibri"/>
                        <a:cs typeface="Calibri"/>
                      </a:endParaRPr>
                    </a:p>
                  </a:txBody>
                  <a:tcPr marL="0" marR="0" marT="15875" marB="0" anchor="ctr"/>
                </a:tc>
                <a:tc>
                  <a:txBody>
                    <a:bodyPr/>
                    <a:lstStyle/>
                    <a:p>
                      <a:pPr marR="3175" algn="ctr">
                        <a:lnSpc>
                          <a:spcPts val="1215"/>
                        </a:lnSpc>
                        <a:spcBef>
                          <a:spcPts val="125"/>
                        </a:spcBef>
                      </a:pPr>
                      <a:r>
                        <a:rPr sz="1100" dirty="0"/>
                        <a:t>5</a:t>
                      </a:r>
                      <a:r>
                        <a:rPr lang="en-GB" sz="1100" dirty="0"/>
                        <a:t>7</a:t>
                      </a:r>
                      <a:r>
                        <a:rPr sz="1100" dirty="0"/>
                        <a:t>.</a:t>
                      </a:r>
                      <a:r>
                        <a:rPr lang="en-GB" sz="1100" dirty="0"/>
                        <a:t>06</a:t>
                      </a:r>
                      <a:endParaRPr sz="1100" dirty="0">
                        <a:latin typeface="Calibri"/>
                        <a:cs typeface="Calibri"/>
                      </a:endParaRPr>
                    </a:p>
                  </a:txBody>
                  <a:tcPr marL="0" marR="0" marT="15875" marB="0" anchor="ctr"/>
                </a:tc>
                <a:tc>
                  <a:txBody>
                    <a:bodyPr/>
                    <a:lstStyle/>
                    <a:p>
                      <a:pPr marL="0" marR="3175" algn="ctr" defTabSz="914400" rtl="0" eaLnBrk="1" latinLnBrk="0" hangingPunct="1">
                        <a:lnSpc>
                          <a:spcPts val="1230"/>
                        </a:lnSpc>
                        <a:spcBef>
                          <a:spcPts val="550"/>
                        </a:spcBef>
                      </a:pPr>
                      <a:r>
                        <a:rPr lang="en-GB" sz="1100" kern="1200" dirty="0">
                          <a:solidFill>
                            <a:schemeClr val="tx1"/>
                          </a:solidFill>
                          <a:latin typeface="+mn-lt"/>
                          <a:ea typeface="+mn-ea"/>
                          <a:cs typeface="+mn-cs"/>
                        </a:rPr>
                        <a:t>50.66</a:t>
                      </a:r>
                      <a:endParaRPr sz="1100" kern="1200" dirty="0">
                        <a:solidFill>
                          <a:schemeClr val="tx1"/>
                        </a:solidFill>
                        <a:latin typeface="+mn-lt"/>
                        <a:ea typeface="+mn-ea"/>
                        <a:cs typeface="+mn-cs"/>
                      </a:endParaRPr>
                    </a:p>
                  </a:txBody>
                  <a:tcPr marL="0" marR="0" marT="15875" marB="0" anchor="ctr"/>
                </a:tc>
                <a:extLst>
                  <a:ext uri="{0D108BD9-81ED-4DB2-BD59-A6C34878D82A}">
                    <a16:rowId xmlns:a16="http://schemas.microsoft.com/office/drawing/2014/main" xmlns="" val="10003"/>
                  </a:ext>
                </a:extLst>
              </a:tr>
              <a:tr h="238900">
                <a:tc>
                  <a:txBody>
                    <a:bodyPr/>
                    <a:lstStyle/>
                    <a:p>
                      <a:pPr marL="9525" algn="ctr">
                        <a:lnSpc>
                          <a:spcPts val="1225"/>
                        </a:lnSpc>
                        <a:spcBef>
                          <a:spcPts val="555"/>
                        </a:spcBef>
                      </a:pPr>
                      <a:r>
                        <a:rPr sz="1100" spc="-5" dirty="0"/>
                        <a:t>Top</a:t>
                      </a:r>
                      <a:r>
                        <a:rPr sz="1100" spc="-45" dirty="0"/>
                        <a:t> </a:t>
                      </a:r>
                      <a:r>
                        <a:rPr sz="1100" spc="-5" dirty="0"/>
                        <a:t>Quartile</a:t>
                      </a:r>
                      <a:endParaRPr sz="1100">
                        <a:latin typeface="Calibri"/>
                        <a:cs typeface="Calibri"/>
                      </a:endParaRPr>
                    </a:p>
                  </a:txBody>
                  <a:tcPr marL="0" marR="0" marT="70485" marB="0" anchor="ctr"/>
                </a:tc>
                <a:tc>
                  <a:txBody>
                    <a:bodyPr/>
                    <a:lstStyle/>
                    <a:p>
                      <a:pPr marR="3175" algn="ctr">
                        <a:lnSpc>
                          <a:spcPts val="1225"/>
                        </a:lnSpc>
                        <a:spcBef>
                          <a:spcPts val="555"/>
                        </a:spcBef>
                      </a:pPr>
                      <a:r>
                        <a:rPr sz="1100" dirty="0"/>
                        <a:t>77.19</a:t>
                      </a:r>
                      <a:endParaRPr sz="1100">
                        <a:latin typeface="Calibri"/>
                        <a:cs typeface="Calibri"/>
                      </a:endParaRPr>
                    </a:p>
                  </a:txBody>
                  <a:tcPr marL="0" marR="0" marT="70485" marB="0" anchor="ctr"/>
                </a:tc>
                <a:tc>
                  <a:txBody>
                    <a:bodyPr/>
                    <a:lstStyle/>
                    <a:p>
                      <a:pPr marR="3175" algn="ctr">
                        <a:lnSpc>
                          <a:spcPts val="1225"/>
                        </a:lnSpc>
                        <a:spcBef>
                          <a:spcPts val="555"/>
                        </a:spcBef>
                      </a:pPr>
                      <a:r>
                        <a:rPr sz="1100" dirty="0"/>
                        <a:t>7</a:t>
                      </a:r>
                      <a:r>
                        <a:rPr lang="en-GB" sz="1100" dirty="0"/>
                        <a:t>7</a:t>
                      </a:r>
                      <a:r>
                        <a:rPr sz="1100" dirty="0"/>
                        <a:t>.</a:t>
                      </a:r>
                      <a:r>
                        <a:rPr lang="en-GB" sz="1100" dirty="0"/>
                        <a:t>84</a:t>
                      </a:r>
                      <a:endParaRPr sz="1100" dirty="0">
                        <a:latin typeface="Calibri"/>
                        <a:cs typeface="Calibri"/>
                      </a:endParaRPr>
                    </a:p>
                  </a:txBody>
                  <a:tcPr marL="0" marR="0" marT="70485" marB="0" anchor="ctr"/>
                </a:tc>
                <a:tc>
                  <a:txBody>
                    <a:bodyPr/>
                    <a:lstStyle/>
                    <a:p>
                      <a:pPr marL="0" marR="3175" algn="ctr" defTabSz="914400" rtl="0" eaLnBrk="1" latinLnBrk="0" hangingPunct="1">
                        <a:lnSpc>
                          <a:spcPts val="1230"/>
                        </a:lnSpc>
                        <a:spcBef>
                          <a:spcPts val="550"/>
                        </a:spcBef>
                      </a:pPr>
                      <a:r>
                        <a:rPr lang="en-GB" sz="1100" kern="1200" dirty="0">
                          <a:solidFill>
                            <a:schemeClr val="tx1"/>
                          </a:solidFill>
                          <a:latin typeface="+mn-lt"/>
                          <a:ea typeface="+mn-ea"/>
                          <a:cs typeface="+mn-cs"/>
                        </a:rPr>
                        <a:t>74.5</a:t>
                      </a:r>
                      <a:endParaRPr sz="1100" kern="1200" dirty="0">
                        <a:solidFill>
                          <a:schemeClr val="tx1"/>
                        </a:solidFill>
                        <a:latin typeface="+mn-lt"/>
                        <a:ea typeface="+mn-ea"/>
                        <a:cs typeface="+mn-cs"/>
                      </a:endParaRPr>
                    </a:p>
                  </a:txBody>
                  <a:tcPr marL="0" marR="0" marT="70485" marB="0" anchor="ctr"/>
                </a:tc>
                <a:extLst>
                  <a:ext uri="{0D108BD9-81ED-4DB2-BD59-A6C34878D82A}">
                    <a16:rowId xmlns:a16="http://schemas.microsoft.com/office/drawing/2014/main" xmlns="" val="10004"/>
                  </a:ext>
                </a:extLst>
              </a:tr>
              <a:tr h="344805">
                <a:tc>
                  <a:txBody>
                    <a:bodyPr/>
                    <a:lstStyle/>
                    <a:p>
                      <a:pPr marL="9525" marR="247650" algn="ctr">
                        <a:lnSpc>
                          <a:spcPts val="1300"/>
                        </a:lnSpc>
                        <a:spcBef>
                          <a:spcPts val="15"/>
                        </a:spcBef>
                      </a:pPr>
                      <a:r>
                        <a:rPr sz="1100" spc="-5" dirty="0"/>
                        <a:t>Total</a:t>
                      </a:r>
                      <a:r>
                        <a:rPr sz="1100" spc="-45" dirty="0"/>
                        <a:t> </a:t>
                      </a:r>
                      <a:r>
                        <a:rPr sz="1100" spc="-5" dirty="0"/>
                        <a:t>Number</a:t>
                      </a:r>
                      <a:r>
                        <a:rPr sz="1100" spc="-40" dirty="0"/>
                        <a:t> </a:t>
                      </a:r>
                      <a:r>
                        <a:rPr sz="1100" spc="-10" dirty="0"/>
                        <a:t>of </a:t>
                      </a:r>
                      <a:r>
                        <a:rPr sz="1100" spc="-235" dirty="0"/>
                        <a:t> </a:t>
                      </a:r>
                      <a:r>
                        <a:rPr sz="1100" spc="-10" dirty="0"/>
                        <a:t>Facility </a:t>
                      </a:r>
                      <a:r>
                        <a:rPr sz="1100" spc="-5" dirty="0"/>
                        <a:t>verified</a:t>
                      </a:r>
                      <a:endParaRPr sz="1100" dirty="0">
                        <a:latin typeface="Calibri"/>
                        <a:cs typeface="Calibri"/>
                      </a:endParaRPr>
                    </a:p>
                  </a:txBody>
                  <a:tcPr marL="0" marR="0" marT="1905" marB="0" anchor="ctr"/>
                </a:tc>
                <a:tc>
                  <a:txBody>
                    <a:bodyPr/>
                    <a:lstStyle/>
                    <a:p>
                      <a:pPr marR="3175" algn="ctr">
                        <a:lnSpc>
                          <a:spcPts val="1225"/>
                        </a:lnSpc>
                        <a:spcBef>
                          <a:spcPts val="5"/>
                        </a:spcBef>
                      </a:pPr>
                      <a:r>
                        <a:rPr sz="1100" spc="5" dirty="0"/>
                        <a:t>4505</a:t>
                      </a:r>
                      <a:endParaRPr sz="1100" dirty="0">
                        <a:latin typeface="Calibri"/>
                        <a:cs typeface="Calibri"/>
                      </a:endParaRPr>
                    </a:p>
                  </a:txBody>
                  <a:tcPr marL="0" marR="0" marT="635" marB="0" anchor="ctr"/>
                </a:tc>
                <a:tc>
                  <a:txBody>
                    <a:bodyPr/>
                    <a:lstStyle/>
                    <a:p>
                      <a:pPr marR="3175" algn="ctr">
                        <a:lnSpc>
                          <a:spcPts val="1225"/>
                        </a:lnSpc>
                        <a:spcBef>
                          <a:spcPts val="5"/>
                        </a:spcBef>
                      </a:pPr>
                      <a:r>
                        <a:rPr lang="en-GB" sz="1100" spc="5" dirty="0"/>
                        <a:t>6000</a:t>
                      </a:r>
                      <a:endParaRPr sz="1100" dirty="0">
                        <a:latin typeface="Calibri"/>
                        <a:cs typeface="Calibri"/>
                      </a:endParaRPr>
                    </a:p>
                  </a:txBody>
                  <a:tcPr marL="0" marR="0" marT="635" marB="0" anchor="ctr"/>
                </a:tc>
                <a:tc>
                  <a:txBody>
                    <a:bodyPr/>
                    <a:lstStyle/>
                    <a:p>
                      <a:pPr marL="0" marR="3175" algn="ctr" defTabSz="914400" rtl="0" eaLnBrk="1" latinLnBrk="0" hangingPunct="1">
                        <a:lnSpc>
                          <a:spcPts val="1230"/>
                        </a:lnSpc>
                        <a:spcBef>
                          <a:spcPts val="550"/>
                        </a:spcBef>
                      </a:pPr>
                      <a:r>
                        <a:rPr lang="en-GB" sz="1100" kern="1200" dirty="0">
                          <a:solidFill>
                            <a:schemeClr val="tx1"/>
                          </a:solidFill>
                          <a:latin typeface="+mn-lt"/>
                          <a:ea typeface="+mn-ea"/>
                          <a:cs typeface="+mn-cs"/>
                        </a:rPr>
                        <a:t>6110</a:t>
                      </a:r>
                      <a:endParaRPr sz="1100" kern="1200" dirty="0">
                        <a:solidFill>
                          <a:schemeClr val="tx1"/>
                        </a:solidFill>
                        <a:latin typeface="+mn-lt"/>
                        <a:ea typeface="+mn-ea"/>
                        <a:cs typeface="+mn-cs"/>
                      </a:endParaRPr>
                    </a:p>
                  </a:txBody>
                  <a:tcPr marL="0" marR="0" marT="635" marB="0"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4315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9">
            <a:extLst>
              <a:ext uri="{FF2B5EF4-FFF2-40B4-BE49-F238E27FC236}">
                <a16:creationId xmlns:a16="http://schemas.microsoft.com/office/drawing/2014/main" xmlns="" id="{7A0D6D5F-E78A-30EF-7C7F-5A0B2F7702E8}"/>
              </a:ext>
            </a:extLst>
          </p:cNvPr>
          <p:cNvSpPr/>
          <p:nvPr/>
        </p:nvSpPr>
        <p:spPr>
          <a:xfrm>
            <a:off x="449674" y="358836"/>
            <a:ext cx="8195562" cy="538939"/>
          </a:xfrm>
          <a:prstGeom prst="rect">
            <a:avLst/>
          </a:prstGeom>
        </p:spPr>
        <p:txBody>
          <a:bodyPr spcFirstLastPara="0" lIns="0" tIns="0" rIns="0" bIns="0" anchor="t"/>
          <a:lstStyle/>
          <a:p>
            <a:pPr algn="l" hangingPunct="0">
              <a:lnSpc>
                <a:spcPts val="4380"/>
              </a:lnSpc>
            </a:pPr>
            <a:r>
              <a:rPr lang="en-US" sz="4400" dirty="0" smtClean="0">
                <a:solidFill>
                  <a:srgbClr val="854375"/>
                </a:solidFill>
                <a:latin typeface="Pluto Sans Regular" panose="02000000000000000000" pitchFamily="2" charset="77"/>
                <a:cs typeface="Pluto Sans Bold"/>
              </a:rPr>
              <a:t>CHEMICAL</a:t>
            </a:r>
            <a:r>
              <a:rPr lang="en-US" sz="4400" b="1" dirty="0" smtClean="0">
                <a:solidFill>
                  <a:srgbClr val="854375"/>
                </a:solidFill>
                <a:latin typeface="Pluto Sans Bold" panose="02000000000000000000" pitchFamily="2" charset="77"/>
                <a:cs typeface="Pluto Sans Bold"/>
              </a:rPr>
              <a:t> MANAGEMENT</a:t>
            </a:r>
            <a:endParaRPr lang="en-US" sz="4400" dirty="0">
              <a:solidFill>
                <a:srgbClr val="854375"/>
              </a:solidFill>
              <a:latin typeface="Pluto Sans Regular" panose="02000000000000000000" pitchFamily="2" charset="77"/>
              <a:cs typeface="Pluto Sans Bold"/>
            </a:endParaRPr>
          </a:p>
        </p:txBody>
      </p:sp>
      <p:graphicFrame>
        <p:nvGraphicFramePr>
          <p:cNvPr id="5" name="Diagram 4"/>
          <p:cNvGraphicFramePr/>
          <p:nvPr>
            <p:extLst>
              <p:ext uri="{D42A27DB-BD31-4B8C-83A1-F6EECF244321}">
                <p14:modId xmlns:p14="http://schemas.microsoft.com/office/powerpoint/2010/main" val="1315411510"/>
              </p:ext>
            </p:extLst>
          </p:nvPr>
        </p:nvGraphicFramePr>
        <p:xfrm>
          <a:off x="449674" y="10688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p:cNvGrpSpPr/>
          <p:nvPr/>
        </p:nvGrpSpPr>
        <p:grpSpPr>
          <a:xfrm>
            <a:off x="9397025" y="1895994"/>
            <a:ext cx="1922389" cy="862607"/>
            <a:chOff x="9879164" y="1147849"/>
            <a:chExt cx="1922389" cy="862607"/>
          </a:xfrm>
        </p:grpSpPr>
        <p:pic>
          <p:nvPicPr>
            <p:cNvPr id="6" name="Picture 12" descr="Incheck - Gateway Report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79164" y="1184541"/>
              <a:ext cx="561622" cy="8259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upplier to Zero"/>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1089818" y="1184541"/>
              <a:ext cx="711735" cy="7524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upplier to Zero"/>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66634"/>
            <a:stretch/>
          </p:blipFill>
          <p:spPr bwMode="auto">
            <a:xfrm>
              <a:off x="10503405" y="1147849"/>
              <a:ext cx="621597" cy="570693"/>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descr="Shape&#10;&#10;Description automatically generated with medium confidence">
            <a:extLst>
              <a:ext uri="{FF2B5EF4-FFF2-40B4-BE49-F238E27FC236}">
                <a16:creationId xmlns="" xmlns:a16="http://schemas.microsoft.com/office/drawing/2014/main" id="{D5802F6B-67E2-0B8B-5520-A097475955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14203" y="6487397"/>
            <a:ext cx="1624581" cy="370603"/>
          </a:xfrm>
          <a:prstGeom prst="rect">
            <a:avLst/>
          </a:prstGeom>
        </p:spPr>
      </p:pic>
    </p:spTree>
    <p:extLst>
      <p:ext uri="{BB962C8B-B14F-4D97-AF65-F5344CB8AC3E}">
        <p14:creationId xmlns:p14="http://schemas.microsoft.com/office/powerpoint/2010/main" val="2065891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359" y="1768902"/>
            <a:ext cx="6096000" cy="646331"/>
          </a:xfrm>
          <a:prstGeom prst="rect">
            <a:avLst/>
          </a:prstGeom>
        </p:spPr>
        <p:txBody>
          <a:bodyPr>
            <a:spAutoFit/>
          </a:bodyPr>
          <a:lstStyle/>
          <a:p>
            <a:r>
              <a:rPr lang="fr-FR" sz="1200" dirty="0" smtClean="0">
                <a:latin typeface="Pluto Sans Cond Regular" panose="02000000000000000000" pitchFamily="50" charset="0"/>
              </a:rPr>
              <a:t>At </a:t>
            </a:r>
            <a:r>
              <a:rPr lang="fr-FR" sz="1200" dirty="0" smtClean="0">
                <a:latin typeface="Pluto Sans Cond Regular" panose="02000000000000000000" pitchFamily="50" charset="0"/>
              </a:rPr>
              <a:t>TROPIC,  </a:t>
            </a:r>
            <a:r>
              <a:rPr lang="fr-FR" sz="1200" dirty="0" err="1" smtClean="0">
                <a:latin typeface="Pluto Sans Cond Regular" panose="02000000000000000000" pitchFamily="50" charset="0"/>
              </a:rPr>
              <a:t>we</a:t>
            </a:r>
            <a:r>
              <a:rPr lang="fr-FR" sz="1200" dirty="0" smtClean="0">
                <a:latin typeface="Pluto Sans Cond Regular" panose="02000000000000000000" pitchFamily="50" charset="0"/>
              </a:rPr>
              <a:t> </a:t>
            </a:r>
            <a:r>
              <a:rPr lang="fr-FR" sz="1200" dirty="0" err="1" smtClean="0">
                <a:latin typeface="Pluto Sans Cond Regular" panose="02000000000000000000" pitchFamily="50" charset="0"/>
              </a:rPr>
              <a:t>generate</a:t>
            </a:r>
            <a:r>
              <a:rPr lang="fr-FR" sz="1200" dirty="0" smtClean="0">
                <a:latin typeface="Pluto Sans Cond Regular" panose="02000000000000000000" pitchFamily="50" charset="0"/>
              </a:rPr>
              <a:t> 2 distinct </a:t>
            </a:r>
            <a:r>
              <a:rPr lang="fr-FR" sz="1200" dirty="0" err="1" smtClean="0">
                <a:latin typeface="Pluto Sans Cond Regular" panose="02000000000000000000" pitchFamily="50" charset="0"/>
              </a:rPr>
              <a:t>categories</a:t>
            </a:r>
            <a:r>
              <a:rPr lang="fr-FR" sz="1200" dirty="0" smtClean="0">
                <a:latin typeface="Pluto Sans Cond Regular" panose="02000000000000000000" pitchFamily="50" charset="0"/>
              </a:rPr>
              <a:t> of </a:t>
            </a:r>
            <a:r>
              <a:rPr lang="fr-FR" sz="1200" dirty="0" err="1" smtClean="0">
                <a:latin typeface="Pluto Sans Cond Regular" panose="02000000000000000000" pitchFamily="50" charset="0"/>
              </a:rPr>
              <a:t>waste</a:t>
            </a:r>
            <a:r>
              <a:rPr lang="fr-FR" sz="1200" dirty="0" smtClean="0">
                <a:latin typeface="Pluto Sans Cond Regular" panose="02000000000000000000" pitchFamily="50" charset="0"/>
              </a:rPr>
              <a:t> </a:t>
            </a:r>
            <a:r>
              <a:rPr lang="fr-FR" sz="1200" dirty="0" smtClean="0">
                <a:latin typeface="Pluto Sans Cond Regular" panose="02000000000000000000" pitchFamily="50" charset="0"/>
              </a:rPr>
              <a:t>:</a:t>
            </a:r>
          </a:p>
          <a:p>
            <a:pPr marL="171450" indent="-171450">
              <a:buFont typeface="Wingdings" panose="05000000000000000000" pitchFamily="2" charset="2"/>
              <a:buChar char="ü"/>
            </a:pPr>
            <a:r>
              <a:rPr lang="fr-FR" sz="1200" dirty="0" err="1" smtClean="0">
                <a:latin typeface="Pluto Sans Cond Regular" panose="02000000000000000000" pitchFamily="50" charset="0"/>
              </a:rPr>
              <a:t>Hazardous</a:t>
            </a:r>
            <a:endParaRPr lang="fr-FR" sz="1200" dirty="0" smtClean="0">
              <a:latin typeface="Pluto Sans Cond Regular" panose="02000000000000000000" pitchFamily="50" charset="0"/>
            </a:endParaRPr>
          </a:p>
          <a:p>
            <a:pPr marL="171450" indent="-171450">
              <a:buFont typeface="Wingdings" panose="05000000000000000000" pitchFamily="2" charset="2"/>
              <a:buChar char="ü"/>
            </a:pPr>
            <a:r>
              <a:rPr lang="fr-FR" sz="1200" dirty="0" smtClean="0">
                <a:latin typeface="Pluto Sans Cond Regular" panose="02000000000000000000" pitchFamily="50" charset="0"/>
              </a:rPr>
              <a:t>Non-</a:t>
            </a:r>
            <a:r>
              <a:rPr lang="fr-FR" sz="1200" dirty="0" err="1" smtClean="0">
                <a:latin typeface="Pluto Sans Cond Regular" panose="02000000000000000000" pitchFamily="50" charset="0"/>
              </a:rPr>
              <a:t>Hazardous</a:t>
            </a:r>
            <a:endParaRPr lang="en-GB" sz="1200" dirty="0">
              <a:latin typeface="Pluto Sans Cond Regular" panose="02000000000000000000" pitchFamily="50" charset="0"/>
            </a:endParaRPr>
          </a:p>
        </p:txBody>
      </p:sp>
      <p:grpSp>
        <p:nvGrpSpPr>
          <p:cNvPr id="11" name="Group 10"/>
          <p:cNvGrpSpPr/>
          <p:nvPr/>
        </p:nvGrpSpPr>
        <p:grpSpPr>
          <a:xfrm>
            <a:off x="618067" y="2979169"/>
            <a:ext cx="5074295" cy="1999963"/>
            <a:chOff x="3064934" y="2775969"/>
            <a:chExt cx="5074295" cy="1999963"/>
          </a:xfrm>
        </p:grpSpPr>
        <p:grpSp>
          <p:nvGrpSpPr>
            <p:cNvPr id="5" name="Group 4"/>
            <p:cNvGrpSpPr/>
            <p:nvPr/>
          </p:nvGrpSpPr>
          <p:grpSpPr>
            <a:xfrm>
              <a:off x="4024356" y="2775969"/>
              <a:ext cx="3094687" cy="1999963"/>
              <a:chOff x="722356" y="3724236"/>
              <a:chExt cx="3094687" cy="1999963"/>
            </a:xfrm>
          </p:grpSpPr>
          <p:pic>
            <p:nvPicPr>
              <p:cNvPr id="6" name="Picture 5"/>
              <p:cNvPicPr>
                <a:picLocks noChangeAspect="1"/>
              </p:cNvPicPr>
              <p:nvPr/>
            </p:nvPicPr>
            <p:blipFill>
              <a:blip r:embed="rId3"/>
              <a:stretch>
                <a:fillRect/>
              </a:stretch>
            </p:blipFill>
            <p:spPr>
              <a:xfrm>
                <a:off x="785973" y="3724236"/>
                <a:ext cx="2953162" cy="552527"/>
              </a:xfrm>
              <a:prstGeom prst="rect">
                <a:avLst/>
              </a:prstGeom>
            </p:spPr>
          </p:pic>
          <p:sp>
            <p:nvSpPr>
              <p:cNvPr id="7" name="TextBox 6"/>
              <p:cNvSpPr txBox="1"/>
              <p:nvPr/>
            </p:nvSpPr>
            <p:spPr>
              <a:xfrm>
                <a:off x="722356" y="4339204"/>
                <a:ext cx="1875661" cy="1015663"/>
              </a:xfrm>
              <a:prstGeom prst="rect">
                <a:avLst/>
              </a:prstGeom>
            </p:spPr>
            <p:txBody>
              <a:bodyPr wrap="square">
                <a:spAutoFit/>
              </a:bodyPr>
              <a:lstStyle>
                <a:defPPr>
                  <a:defRPr lang="fr-FR"/>
                </a:defPPr>
                <a:lvl1pPr>
                  <a:defRPr sz="1200">
                    <a:latin typeface="Pluto Sans Cond Regular" panose="02000000000000000000" pitchFamily="50" charset="0"/>
                  </a:defRPr>
                </a:lvl1pPr>
              </a:lstStyle>
              <a:p>
                <a:r>
                  <a:rPr lang="fr-FR" dirty="0" err="1" smtClean="0">
                    <a:latin typeface="Pluto Sans Light" panose="02000000000000000000" pitchFamily="50" charset="0"/>
                  </a:rPr>
                  <a:t>Used</a:t>
                </a:r>
                <a:r>
                  <a:rPr lang="fr-FR" dirty="0" smtClean="0">
                    <a:latin typeface="Pluto Sans Light" panose="02000000000000000000" pitchFamily="50" charset="0"/>
                  </a:rPr>
                  <a:t> </a:t>
                </a:r>
                <a:r>
                  <a:rPr lang="fr-FR" dirty="0" err="1" smtClean="0">
                    <a:latin typeface="Pluto Sans Light" panose="02000000000000000000" pitchFamily="50" charset="0"/>
                  </a:rPr>
                  <a:t>oil</a:t>
                </a:r>
                <a:r>
                  <a:rPr lang="fr-FR" dirty="0" smtClean="0">
                    <a:latin typeface="Pluto Sans Light" panose="02000000000000000000" pitchFamily="50" charset="0"/>
                  </a:rPr>
                  <a:t>.</a:t>
                </a:r>
                <a:endParaRPr lang="fr-FR" dirty="0">
                  <a:latin typeface="Pluto Sans Light" panose="02000000000000000000" pitchFamily="50" charset="0"/>
                </a:endParaRPr>
              </a:p>
              <a:p>
                <a:r>
                  <a:rPr lang="fr-FR" dirty="0" err="1" smtClean="0">
                    <a:latin typeface="Pluto Sans Light" panose="02000000000000000000" pitchFamily="50" charset="0"/>
                  </a:rPr>
                  <a:t>Sludge</a:t>
                </a:r>
                <a:r>
                  <a:rPr lang="fr-FR" dirty="0" smtClean="0">
                    <a:latin typeface="Pluto Sans Light" panose="02000000000000000000" pitchFamily="50" charset="0"/>
                  </a:rPr>
                  <a:t>.</a:t>
                </a:r>
                <a:endParaRPr lang="fr-FR" dirty="0">
                  <a:latin typeface="Pluto Sans Light" panose="02000000000000000000" pitchFamily="50" charset="0"/>
                </a:endParaRPr>
              </a:p>
              <a:p>
                <a:r>
                  <a:rPr lang="fr-FR" dirty="0" smtClean="0">
                    <a:latin typeface="Pluto Sans Light" panose="02000000000000000000" pitchFamily="50" charset="0"/>
                  </a:rPr>
                  <a:t>Chemical Containers.</a:t>
                </a:r>
                <a:endParaRPr lang="fr-FR" dirty="0" smtClean="0">
                  <a:latin typeface="Pluto Sans Light" panose="02000000000000000000" pitchFamily="50" charset="0"/>
                </a:endParaRPr>
              </a:p>
              <a:p>
                <a:r>
                  <a:rPr lang="fr-FR" dirty="0" err="1" smtClean="0">
                    <a:latin typeface="Pluto Sans Light" panose="02000000000000000000" pitchFamily="50" charset="0"/>
                  </a:rPr>
                  <a:t>Contaminated</a:t>
                </a:r>
                <a:r>
                  <a:rPr lang="fr-FR" dirty="0" smtClean="0">
                    <a:latin typeface="Pluto Sans Light" panose="02000000000000000000" pitchFamily="50" charset="0"/>
                  </a:rPr>
                  <a:t> </a:t>
                </a:r>
                <a:r>
                  <a:rPr lang="fr-FR" dirty="0" err="1" smtClean="0">
                    <a:latin typeface="Pluto Sans Light" panose="02000000000000000000" pitchFamily="50" charset="0"/>
                  </a:rPr>
                  <a:t>wastes</a:t>
                </a:r>
                <a:r>
                  <a:rPr lang="fr-FR" dirty="0" smtClean="0">
                    <a:latin typeface="Pluto Sans Light" panose="02000000000000000000" pitchFamily="50" charset="0"/>
                  </a:rPr>
                  <a:t>.</a:t>
                </a:r>
                <a:endParaRPr lang="fr-FR" dirty="0">
                  <a:latin typeface="Pluto Sans Light" panose="02000000000000000000" pitchFamily="50" charset="0"/>
                </a:endParaRPr>
              </a:p>
              <a:p>
                <a:r>
                  <a:rPr lang="fr-FR" dirty="0" err="1" smtClean="0">
                    <a:latin typeface="Pluto Sans Light" panose="02000000000000000000" pitchFamily="50" charset="0"/>
                  </a:rPr>
                  <a:t>Electronic</a:t>
                </a:r>
                <a:r>
                  <a:rPr lang="fr-FR" dirty="0" smtClean="0">
                    <a:latin typeface="Pluto Sans Light" panose="02000000000000000000" pitchFamily="50" charset="0"/>
                  </a:rPr>
                  <a:t> </a:t>
                </a:r>
                <a:r>
                  <a:rPr lang="fr-FR" dirty="0" err="1" smtClean="0">
                    <a:latin typeface="Pluto Sans Light" panose="02000000000000000000" pitchFamily="50" charset="0"/>
                  </a:rPr>
                  <a:t>wastes</a:t>
                </a:r>
                <a:r>
                  <a:rPr lang="fr-FR" dirty="0" smtClean="0">
                    <a:latin typeface="Pluto Sans Light" panose="02000000000000000000" pitchFamily="50" charset="0"/>
                  </a:rPr>
                  <a:t>.</a:t>
                </a:r>
                <a:endParaRPr lang="en-GB" dirty="0">
                  <a:latin typeface="Pluto Sans Light" panose="02000000000000000000" pitchFamily="50" charset="0"/>
                </a:endParaRPr>
              </a:p>
            </p:txBody>
          </p:sp>
          <p:sp>
            <p:nvSpPr>
              <p:cNvPr id="8" name="TextBox 7"/>
              <p:cNvSpPr txBox="1"/>
              <p:nvPr/>
            </p:nvSpPr>
            <p:spPr>
              <a:xfrm>
                <a:off x="2706214" y="4339204"/>
                <a:ext cx="1110829" cy="1384995"/>
              </a:xfrm>
              <a:prstGeom prst="rect">
                <a:avLst/>
              </a:prstGeom>
              <a:noFill/>
            </p:spPr>
            <p:txBody>
              <a:bodyPr wrap="square" rtlCol="0">
                <a:spAutoFit/>
              </a:bodyPr>
              <a:lstStyle/>
              <a:p>
                <a:r>
                  <a:rPr lang="en-GB" sz="1200" dirty="0" smtClean="0">
                    <a:latin typeface="Pluto Sans Light" panose="02000000000000000000" pitchFamily="50" charset="0"/>
                  </a:rPr>
                  <a:t>Fabric</a:t>
                </a:r>
                <a:endParaRPr lang="en-GB" sz="1200" dirty="0" smtClean="0">
                  <a:latin typeface="Pluto Sans Light" panose="02000000000000000000" pitchFamily="50" charset="0"/>
                </a:endParaRPr>
              </a:p>
              <a:p>
                <a:r>
                  <a:rPr lang="en-GB" sz="1200" dirty="0" smtClean="0">
                    <a:latin typeface="Pluto Sans Light" panose="02000000000000000000" pitchFamily="50" charset="0"/>
                  </a:rPr>
                  <a:t>Plastics</a:t>
                </a:r>
                <a:endParaRPr lang="en-GB" sz="1200" dirty="0" smtClean="0">
                  <a:latin typeface="Pluto Sans Light" panose="02000000000000000000" pitchFamily="50" charset="0"/>
                </a:endParaRPr>
              </a:p>
              <a:p>
                <a:r>
                  <a:rPr lang="en-GB" sz="1200" dirty="0" smtClean="0">
                    <a:latin typeface="Pluto Sans Light" panose="02000000000000000000" pitchFamily="50" charset="0"/>
                  </a:rPr>
                  <a:t>Paper/Carton</a:t>
                </a:r>
                <a:endParaRPr lang="en-GB" sz="1200" dirty="0" smtClean="0">
                  <a:latin typeface="Pluto Sans Light" panose="02000000000000000000" pitchFamily="50" charset="0"/>
                </a:endParaRPr>
              </a:p>
              <a:p>
                <a:r>
                  <a:rPr lang="en-GB" sz="1200" dirty="0" smtClean="0">
                    <a:latin typeface="Pluto Sans Light" panose="02000000000000000000" pitchFamily="50" charset="0"/>
                  </a:rPr>
                  <a:t>Food waste</a:t>
                </a:r>
                <a:endParaRPr lang="en-GB" sz="1200" dirty="0" smtClean="0">
                  <a:latin typeface="Pluto Sans Light" panose="02000000000000000000" pitchFamily="50" charset="0"/>
                </a:endParaRPr>
              </a:p>
              <a:p>
                <a:r>
                  <a:rPr lang="en-GB" sz="1200" dirty="0" smtClean="0">
                    <a:latin typeface="Pluto Sans Light" panose="02000000000000000000" pitchFamily="50" charset="0"/>
                  </a:rPr>
                  <a:t>General waste.</a:t>
                </a:r>
                <a:endParaRPr lang="en-GB" sz="1200" dirty="0" smtClean="0">
                  <a:latin typeface="Pluto Sans Light" panose="02000000000000000000" pitchFamily="50" charset="0"/>
                </a:endParaRPr>
              </a:p>
              <a:p>
                <a:endParaRPr lang="en-GB" sz="1200" dirty="0">
                  <a:latin typeface="Pluto Sans Light" panose="02000000000000000000" pitchFamily="50" charset="0"/>
                </a:endParaRPr>
              </a:p>
            </p:txBody>
          </p:sp>
        </p:grpSp>
        <p:sp>
          <p:nvSpPr>
            <p:cNvPr id="9" name="TextBox 8"/>
            <p:cNvSpPr txBox="1"/>
            <p:nvPr/>
          </p:nvSpPr>
          <p:spPr>
            <a:xfrm>
              <a:off x="3064934" y="3522133"/>
              <a:ext cx="1024466" cy="646331"/>
            </a:xfrm>
            <a:prstGeom prst="rect">
              <a:avLst/>
            </a:prstGeom>
            <a:noFill/>
          </p:spPr>
          <p:txBody>
            <a:bodyPr wrap="square" rtlCol="0">
              <a:spAutoFit/>
            </a:bodyPr>
            <a:lstStyle/>
            <a:p>
              <a:r>
                <a:rPr lang="en-GB" b="1" dirty="0" smtClean="0"/>
                <a:t>100% </a:t>
              </a:r>
              <a:r>
                <a:rPr lang="en-GB" b="1" dirty="0" err="1" smtClean="0"/>
                <a:t>Recyced</a:t>
              </a:r>
              <a:endParaRPr lang="en-GB" b="1" dirty="0"/>
            </a:p>
          </p:txBody>
        </p:sp>
        <p:sp>
          <p:nvSpPr>
            <p:cNvPr id="10" name="TextBox 9"/>
            <p:cNvSpPr txBox="1"/>
            <p:nvPr/>
          </p:nvSpPr>
          <p:spPr>
            <a:xfrm>
              <a:off x="7114763" y="3488267"/>
              <a:ext cx="1024466" cy="646331"/>
            </a:xfrm>
            <a:prstGeom prst="rect">
              <a:avLst/>
            </a:prstGeom>
            <a:noFill/>
          </p:spPr>
          <p:txBody>
            <a:bodyPr wrap="square" rtlCol="0">
              <a:spAutoFit/>
            </a:bodyPr>
            <a:lstStyle/>
            <a:p>
              <a:r>
                <a:rPr lang="en-GB" b="1" dirty="0" smtClean="0"/>
                <a:t>75% </a:t>
              </a:r>
              <a:r>
                <a:rPr lang="en-GB" b="1" dirty="0" err="1" smtClean="0"/>
                <a:t>Recyced</a:t>
              </a:r>
              <a:endParaRPr lang="en-GB" b="1" dirty="0"/>
            </a:p>
          </p:txBody>
        </p:sp>
      </p:grpSp>
      <p:sp>
        <p:nvSpPr>
          <p:cNvPr id="12" name="Bent-Up Arrow 11"/>
          <p:cNvSpPr/>
          <p:nvPr/>
        </p:nvSpPr>
        <p:spPr>
          <a:xfrm>
            <a:off x="5740400" y="2929467"/>
            <a:ext cx="1778000" cy="1016000"/>
          </a:xfrm>
          <a:prstGeom prst="ben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747933" y="2184401"/>
            <a:ext cx="2302933" cy="646331"/>
          </a:xfrm>
          <a:prstGeom prst="rect">
            <a:avLst/>
          </a:prstGeom>
          <a:noFill/>
        </p:spPr>
        <p:txBody>
          <a:bodyPr wrap="square" rtlCol="0">
            <a:spAutoFit/>
          </a:bodyPr>
          <a:lstStyle/>
          <a:p>
            <a:r>
              <a:rPr lang="en-GB" b="1" dirty="0"/>
              <a:t>8</a:t>
            </a:r>
            <a:r>
              <a:rPr lang="en-GB" b="1" dirty="0" smtClean="0"/>
              <a:t>0% </a:t>
            </a:r>
            <a:r>
              <a:rPr lang="en-GB" b="1" dirty="0" smtClean="0"/>
              <a:t>waste Diversion form Landfills</a:t>
            </a:r>
            <a:endParaRPr lang="en-GB" b="1" dirty="0"/>
          </a:p>
        </p:txBody>
      </p:sp>
      <p:sp>
        <p:nvSpPr>
          <p:cNvPr id="14" name="TextBox 13"/>
          <p:cNvSpPr txBox="1"/>
          <p:nvPr/>
        </p:nvSpPr>
        <p:spPr>
          <a:xfrm>
            <a:off x="6648716" y="1871818"/>
            <a:ext cx="1016000" cy="369332"/>
          </a:xfrm>
          <a:prstGeom prst="rect">
            <a:avLst/>
          </a:prstGeom>
          <a:noFill/>
        </p:spPr>
        <p:txBody>
          <a:bodyPr wrap="square" rtlCol="0">
            <a:spAutoFit/>
          </a:bodyPr>
          <a:lstStyle/>
          <a:p>
            <a:r>
              <a:rPr lang="en-GB" dirty="0" smtClean="0"/>
              <a:t>In</a:t>
            </a:r>
            <a:r>
              <a:rPr lang="en-GB" dirty="0" smtClean="0"/>
              <a:t> </a:t>
            </a:r>
            <a:r>
              <a:rPr lang="en-GB" dirty="0" smtClean="0"/>
              <a:t>2025</a:t>
            </a:r>
            <a:endParaRPr lang="en-GB" dirty="0"/>
          </a:p>
        </p:txBody>
      </p:sp>
      <p:pic>
        <p:nvPicPr>
          <p:cNvPr id="15" name="Picture 14" descr="Shape&#10;&#10;Description automatically generated with medium confidence">
            <a:extLst>
              <a:ext uri="{FF2B5EF4-FFF2-40B4-BE49-F238E27FC236}">
                <a16:creationId xmlns="" xmlns:a16="http://schemas.microsoft.com/office/drawing/2014/main" id="{29903013-B6FD-4194-9308-5C76C1CFD4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0257" y="6391749"/>
            <a:ext cx="1502503" cy="342754"/>
          </a:xfrm>
          <a:prstGeom prst="rect">
            <a:avLst/>
          </a:prstGeom>
        </p:spPr>
      </p:pic>
      <p:pic>
        <p:nvPicPr>
          <p:cNvPr id="16" name="Picture 15">
            <a:extLst>
              <a:ext uri="{FF2B5EF4-FFF2-40B4-BE49-F238E27FC236}">
                <a16:creationId xmlns="" xmlns:a16="http://schemas.microsoft.com/office/drawing/2014/main" id="{35701C64-A491-53CC-0381-EEBAC5411713}"/>
              </a:ext>
            </a:extLst>
          </p:cNvPr>
          <p:cNvPicPr>
            <a:picLocks noChangeAspect="1"/>
          </p:cNvPicPr>
          <p:nvPr/>
        </p:nvPicPr>
        <p:blipFill>
          <a:blip r:embed="rId5"/>
          <a:stretch>
            <a:fillRect/>
          </a:stretch>
        </p:blipFill>
        <p:spPr>
          <a:xfrm>
            <a:off x="5525748" y="55347"/>
            <a:ext cx="6553200" cy="2698783"/>
          </a:xfrm>
          <a:prstGeom prst="rect">
            <a:avLst/>
          </a:prstGeom>
        </p:spPr>
      </p:pic>
      <p:pic>
        <p:nvPicPr>
          <p:cNvPr id="17" name="Picture 16">
            <a:extLst>
              <a:ext uri="{FF2B5EF4-FFF2-40B4-BE49-F238E27FC236}">
                <a16:creationId xmlns="" xmlns:a16="http://schemas.microsoft.com/office/drawing/2014/main" id="{40D5F4D4-7C9A-E54C-2D68-04C17AC2E064}"/>
              </a:ext>
            </a:extLst>
          </p:cNvPr>
          <p:cNvPicPr>
            <a:picLocks noChangeAspect="1"/>
          </p:cNvPicPr>
          <p:nvPr/>
        </p:nvPicPr>
        <p:blipFill>
          <a:blip r:embed="rId6"/>
          <a:stretch>
            <a:fillRect/>
          </a:stretch>
        </p:blipFill>
        <p:spPr>
          <a:xfrm>
            <a:off x="7387211" y="5376311"/>
            <a:ext cx="4852915" cy="1548063"/>
          </a:xfrm>
          <a:prstGeom prst="rect">
            <a:avLst/>
          </a:prstGeom>
        </p:spPr>
      </p:pic>
      <p:pic>
        <p:nvPicPr>
          <p:cNvPr id="18" name="Picture 17">
            <a:extLst>
              <a:ext uri="{FF2B5EF4-FFF2-40B4-BE49-F238E27FC236}">
                <a16:creationId xmlns="" xmlns:a16="http://schemas.microsoft.com/office/drawing/2014/main" id="{43FCB53A-662E-02B4-45B5-5EF74F0DC3DF}"/>
              </a:ext>
            </a:extLst>
          </p:cNvPr>
          <p:cNvPicPr>
            <a:picLocks noChangeAspect="1"/>
          </p:cNvPicPr>
          <p:nvPr/>
        </p:nvPicPr>
        <p:blipFill>
          <a:blip r:embed="rId7"/>
          <a:stretch>
            <a:fillRect/>
          </a:stretch>
        </p:blipFill>
        <p:spPr>
          <a:xfrm>
            <a:off x="5488726" y="2727816"/>
            <a:ext cx="2281347" cy="1802130"/>
          </a:xfrm>
          <a:prstGeom prst="rect">
            <a:avLst/>
          </a:prstGeom>
        </p:spPr>
      </p:pic>
      <p:sp>
        <p:nvSpPr>
          <p:cNvPr id="19" name="TextBox 19">
            <a:extLst>
              <a:ext uri="{FF2B5EF4-FFF2-40B4-BE49-F238E27FC236}">
                <a16:creationId xmlns="" xmlns:a16="http://schemas.microsoft.com/office/drawing/2014/main" id="{28CE8F02-FF91-F896-6C5E-7B5C86ACA4CF}"/>
              </a:ext>
            </a:extLst>
          </p:cNvPr>
          <p:cNvSpPr/>
          <p:nvPr/>
        </p:nvSpPr>
        <p:spPr>
          <a:xfrm>
            <a:off x="329954" y="113323"/>
            <a:ext cx="5370047" cy="1785620"/>
          </a:xfrm>
          <a:prstGeom prst="rect">
            <a:avLst/>
          </a:prstGeom>
        </p:spPr>
        <p:txBody>
          <a:bodyPr spcFirstLastPara="0" lIns="0" tIns="0" rIns="0" bIns="0" anchor="t"/>
          <a:lstStyle/>
          <a:p>
            <a:pPr algn="l" hangingPunct="0">
              <a:lnSpc>
                <a:spcPts val="4080"/>
              </a:lnSpc>
            </a:pPr>
            <a:r>
              <a:rPr lang="en-US" sz="4400" b="1" dirty="0">
                <a:latin typeface="Pluto Sans Bold" panose="02000000000000000000" pitchFamily="2" charset="77"/>
                <a:cs typeface="Pluto Sans Bold"/>
              </a:rPr>
              <a:t>SUSTAINABLE </a:t>
            </a:r>
            <a:endParaRPr lang="en-US" sz="4400" b="1" dirty="0">
              <a:latin typeface="Pluto Sans Light" panose="02000000000000000000" pitchFamily="2" charset="77"/>
              <a:cs typeface="Pluto Sans Bold"/>
            </a:endParaRPr>
          </a:p>
          <a:p>
            <a:pPr algn="l" hangingPunct="0">
              <a:lnSpc>
                <a:spcPts val="4080"/>
              </a:lnSpc>
            </a:pPr>
            <a:r>
              <a:rPr lang="en-US" sz="4400" dirty="0">
                <a:latin typeface="Pluto Sans Light" panose="02000000000000000000" pitchFamily="2" charset="77"/>
                <a:cs typeface="Pluto Sans Bold"/>
              </a:rPr>
              <a:t>WASTE MANAGEMENT</a:t>
            </a:r>
            <a:endParaRPr lang="en-US" sz="4000" dirty="0">
              <a:latin typeface="Pluto Sans Light" panose="02000000000000000000" pitchFamily="2" charset="77"/>
              <a:cs typeface="Pluto Sans Bold"/>
            </a:endParaRPr>
          </a:p>
        </p:txBody>
      </p:sp>
    </p:spTree>
    <p:extLst>
      <p:ext uri="{BB962C8B-B14F-4D97-AF65-F5344CB8AC3E}">
        <p14:creationId xmlns:p14="http://schemas.microsoft.com/office/powerpoint/2010/main" val="1625232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551" y="0"/>
            <a:ext cx="8631080" cy="6858000"/>
          </a:xfrm>
          <a:prstGeom prst="rect">
            <a:avLst/>
          </a:prstGeom>
        </p:spPr>
      </p:pic>
      <p:sp>
        <p:nvSpPr>
          <p:cNvPr id="4" name="TextBox 19">
            <a:extLst>
              <a:ext uri="{FF2B5EF4-FFF2-40B4-BE49-F238E27FC236}">
                <a16:creationId xmlns="" xmlns:a16="http://schemas.microsoft.com/office/drawing/2014/main" id="{28CE8F02-FF91-F896-6C5E-7B5C86ACA4CF}"/>
              </a:ext>
            </a:extLst>
          </p:cNvPr>
          <p:cNvSpPr/>
          <p:nvPr/>
        </p:nvSpPr>
        <p:spPr>
          <a:xfrm>
            <a:off x="7705751" y="5072380"/>
            <a:ext cx="5370047" cy="1785620"/>
          </a:xfrm>
          <a:prstGeom prst="rect">
            <a:avLst/>
          </a:prstGeom>
        </p:spPr>
        <p:txBody>
          <a:bodyPr spcFirstLastPara="0" lIns="0" tIns="0" rIns="0" bIns="0" anchor="t"/>
          <a:lstStyle/>
          <a:p>
            <a:pPr algn="l" hangingPunct="0">
              <a:lnSpc>
                <a:spcPts val="4080"/>
              </a:lnSpc>
            </a:pPr>
            <a:r>
              <a:rPr lang="en-US" sz="4400" b="1" dirty="0" smtClean="0">
                <a:latin typeface="Pluto Sans Bold" panose="02000000000000000000" pitchFamily="2" charset="77"/>
                <a:cs typeface="Pluto Sans Bold"/>
              </a:rPr>
              <a:t>Waste route</a:t>
            </a:r>
            <a:endParaRPr lang="en-US" sz="4000" dirty="0">
              <a:latin typeface="Pluto Sans Light" panose="02000000000000000000" pitchFamily="2" charset="77"/>
              <a:cs typeface="Pluto Sans Bold"/>
            </a:endParaRPr>
          </a:p>
        </p:txBody>
      </p:sp>
      <p:pic>
        <p:nvPicPr>
          <p:cNvPr id="5" name="Picture 4" descr="Shape&#10;&#10;Description automatically generated with medium confidence">
            <a:extLst>
              <a:ext uri="{FF2B5EF4-FFF2-40B4-BE49-F238E27FC236}">
                <a16:creationId xmlns="" xmlns:a16="http://schemas.microsoft.com/office/drawing/2014/main" id="{D5802F6B-67E2-0B8B-5520-A097475955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14203" y="6487397"/>
            <a:ext cx="1624581" cy="370603"/>
          </a:xfrm>
          <a:prstGeom prst="rect">
            <a:avLst/>
          </a:prstGeom>
        </p:spPr>
      </p:pic>
    </p:spTree>
    <p:extLst>
      <p:ext uri="{BB962C8B-B14F-4D97-AF65-F5344CB8AC3E}">
        <p14:creationId xmlns:p14="http://schemas.microsoft.com/office/powerpoint/2010/main" val="4213052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735" y="1223010"/>
            <a:ext cx="6677025" cy="46863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900" y="1608422"/>
            <a:ext cx="5459007" cy="3281212"/>
          </a:xfrm>
          <a:prstGeom prst="rect">
            <a:avLst/>
          </a:prstGeom>
        </p:spPr>
      </p:pic>
      <p:sp>
        <p:nvSpPr>
          <p:cNvPr id="8" name="TextBox 19">
            <a:extLst>
              <a:ext uri="{FF2B5EF4-FFF2-40B4-BE49-F238E27FC236}">
                <a16:creationId xmlns="" xmlns:a16="http://schemas.microsoft.com/office/drawing/2014/main" id="{28CE8F02-FF91-F896-6C5E-7B5C86ACA4CF}"/>
              </a:ext>
            </a:extLst>
          </p:cNvPr>
          <p:cNvSpPr/>
          <p:nvPr/>
        </p:nvSpPr>
        <p:spPr>
          <a:xfrm>
            <a:off x="169735" y="96119"/>
            <a:ext cx="5370047" cy="1785620"/>
          </a:xfrm>
          <a:prstGeom prst="rect">
            <a:avLst/>
          </a:prstGeom>
        </p:spPr>
        <p:txBody>
          <a:bodyPr spcFirstLastPara="0" lIns="0" tIns="0" rIns="0" bIns="0" anchor="t"/>
          <a:lstStyle/>
          <a:p>
            <a:pPr algn="l" hangingPunct="0">
              <a:lnSpc>
                <a:spcPts val="4080"/>
              </a:lnSpc>
            </a:pPr>
            <a:r>
              <a:rPr lang="en-US" sz="4400" b="1" dirty="0">
                <a:latin typeface="Pluto Sans Bold" panose="02000000000000000000" pitchFamily="2" charset="77"/>
                <a:cs typeface="Pluto Sans Bold"/>
              </a:rPr>
              <a:t>SUSTAINABLE </a:t>
            </a:r>
            <a:endParaRPr lang="en-US" sz="4400" b="1" dirty="0">
              <a:latin typeface="Pluto Sans Light" panose="02000000000000000000" pitchFamily="2" charset="77"/>
              <a:cs typeface="Pluto Sans Bold"/>
            </a:endParaRPr>
          </a:p>
          <a:p>
            <a:pPr algn="l" hangingPunct="0">
              <a:lnSpc>
                <a:spcPts val="4080"/>
              </a:lnSpc>
            </a:pPr>
            <a:r>
              <a:rPr lang="en-US" sz="4400" dirty="0">
                <a:latin typeface="Pluto Sans Light" panose="02000000000000000000" pitchFamily="2" charset="77"/>
                <a:cs typeface="Pluto Sans Bold"/>
              </a:rPr>
              <a:t>WASTE MANAGEMENT</a:t>
            </a:r>
            <a:endParaRPr lang="en-US" sz="4000" dirty="0">
              <a:latin typeface="Pluto Sans Light" panose="02000000000000000000" pitchFamily="2" charset="77"/>
              <a:cs typeface="Pluto Sans Bold"/>
            </a:endParaRPr>
          </a:p>
        </p:txBody>
      </p:sp>
      <p:pic>
        <p:nvPicPr>
          <p:cNvPr id="9" name="Picture 8" descr="Shape&#10;&#10;Description automatically generated with medium confidence">
            <a:extLst>
              <a:ext uri="{FF2B5EF4-FFF2-40B4-BE49-F238E27FC236}">
                <a16:creationId xmlns="" xmlns:a16="http://schemas.microsoft.com/office/drawing/2014/main" id="{29903013-B6FD-4194-9308-5C76C1CFD4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0257" y="6391749"/>
            <a:ext cx="1502503" cy="342754"/>
          </a:xfrm>
          <a:prstGeom prst="rect">
            <a:avLst/>
          </a:prstGeom>
        </p:spPr>
      </p:pic>
      <p:pic>
        <p:nvPicPr>
          <p:cNvPr id="10" name="Picture 9">
            <a:extLst>
              <a:ext uri="{FF2B5EF4-FFF2-40B4-BE49-F238E27FC236}">
                <a16:creationId xmlns="" xmlns:a16="http://schemas.microsoft.com/office/drawing/2014/main" id="{40D5F4D4-7C9A-E54C-2D68-04C17AC2E064}"/>
              </a:ext>
            </a:extLst>
          </p:cNvPr>
          <p:cNvPicPr>
            <a:picLocks noChangeAspect="1"/>
          </p:cNvPicPr>
          <p:nvPr/>
        </p:nvPicPr>
        <p:blipFill>
          <a:blip r:embed="rId6"/>
          <a:stretch>
            <a:fillRect/>
          </a:stretch>
        </p:blipFill>
        <p:spPr>
          <a:xfrm>
            <a:off x="7387211" y="5376311"/>
            <a:ext cx="4852915" cy="1548063"/>
          </a:xfrm>
          <a:prstGeom prst="rect">
            <a:avLst/>
          </a:prstGeom>
        </p:spPr>
      </p:pic>
    </p:spTree>
    <p:extLst>
      <p:ext uri="{BB962C8B-B14F-4D97-AF65-F5344CB8AC3E}">
        <p14:creationId xmlns:p14="http://schemas.microsoft.com/office/powerpoint/2010/main" val="1240079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Fine Knits Cluster Cover">
          <a:extLst>
            <a:ext uri="{FF2B5EF4-FFF2-40B4-BE49-F238E27FC236}">
              <a16:creationId xmlns="" xmlns:a16="http://schemas.microsoft.com/office/drawing/2014/main" id="{9D28F515-F44A-F83C-0C92-C511E4FC786C}"/>
            </a:ext>
          </a:extLst>
        </p:cNvPr>
        <p:cNvGrpSpPr/>
        <p:nvPr/>
      </p:nvGrpSpPr>
      <p:grpSpPr>
        <a:xfrm>
          <a:off x="0" y="0"/>
          <a:ext cx="0" cy="0"/>
          <a:chOff x="0" y="0"/>
          <a:chExt cx="0" cy="0"/>
        </a:xfrm>
      </p:grpSpPr>
      <p:pic>
        <p:nvPicPr>
          <p:cNvPr id="4" name="Picture 3">
            <a:extLst>
              <a:ext uri="{FF2B5EF4-FFF2-40B4-BE49-F238E27FC236}">
                <a16:creationId xmlns="" xmlns:a16="http://schemas.microsoft.com/office/drawing/2014/main" id="{AE1235CF-A30E-81CF-F269-88388DC2FF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870426" cy="8580284"/>
          </a:xfrm>
          <a:prstGeom prst="rect">
            <a:avLst/>
          </a:prstGeom>
        </p:spPr>
      </p:pic>
      <p:pic>
        <p:nvPicPr>
          <p:cNvPr id="5" name="Tropic-02">
            <a:extLst>
              <a:ext uri="{FF2B5EF4-FFF2-40B4-BE49-F238E27FC236}">
                <a16:creationId xmlns="" xmlns:a16="http://schemas.microsoft.com/office/drawing/2014/main" id="{EBAF8898-D135-FA98-C36E-974B8E497A43}"/>
              </a:ext>
            </a:extLst>
          </p:cNvPr>
          <p:cNvPicPr>
            <a:picLocks noChangeAspect="1"/>
          </p:cNvPicPr>
          <p:nvPr/>
        </p:nvPicPr>
        <p:blipFill rotWithShape="1">
          <a:blip r:embed="rId4" cstate="screen">
            <a:extLst>
              <a:ext uri="{28A0092B-C50C-407E-A947-70E740481C1C}">
                <a14:useLocalDpi xmlns:a14="http://schemas.microsoft.com/office/drawing/2010/main"/>
              </a:ext>
            </a:extLst>
          </a:blip>
          <a:stretch>
            <a:fillRect/>
          </a:stretch>
        </p:blipFill>
        <p:spPr>
          <a:xfrm>
            <a:off x="8726639" y="6043352"/>
            <a:ext cx="2141323" cy="890390"/>
          </a:xfrm>
          <a:prstGeom prst="rect">
            <a:avLst/>
          </a:prstGeom>
        </p:spPr>
      </p:pic>
      <p:pic>
        <p:nvPicPr>
          <p:cNvPr id="12" name="Ciel textile logo-White">
            <a:extLst>
              <a:ext uri="{FF2B5EF4-FFF2-40B4-BE49-F238E27FC236}">
                <a16:creationId xmlns="" xmlns:a16="http://schemas.microsoft.com/office/drawing/2014/main" id="{E9ACA76D-4464-0588-A906-B727E0C89B6C}"/>
              </a:ext>
            </a:extLst>
          </p:cNvPr>
          <p:cNvPicPr/>
          <p:nvPr/>
        </p:nvPicPr>
        <p:blipFill rotWithShape="1">
          <a:blip r:embed="rId5" cstate="screen">
            <a:extLst>
              <a:ext uri="{28A0092B-C50C-407E-A947-70E740481C1C}">
                <a14:useLocalDpi xmlns:a14="http://schemas.microsoft.com/office/drawing/2010/main"/>
              </a:ext>
            </a:extLst>
          </a:blip>
          <a:stretch>
            <a:fillRect/>
          </a:stretch>
        </p:blipFill>
        <p:spPr>
          <a:xfrm>
            <a:off x="1911087" y="6312786"/>
            <a:ext cx="983261" cy="333273"/>
          </a:xfrm>
          <a:prstGeom prst="rect">
            <a:avLst/>
          </a:prstGeom>
        </p:spPr>
      </p:pic>
      <p:sp>
        <p:nvSpPr>
          <p:cNvPr id="7" name="Body text">
            <a:extLst>
              <a:ext uri="{FF2B5EF4-FFF2-40B4-BE49-F238E27FC236}">
                <a16:creationId xmlns="" xmlns:a16="http://schemas.microsoft.com/office/drawing/2014/main" id="{618F2F19-2F84-78BD-8A47-291841803967}"/>
              </a:ext>
            </a:extLst>
          </p:cNvPr>
          <p:cNvSpPr/>
          <p:nvPr/>
        </p:nvSpPr>
        <p:spPr>
          <a:xfrm>
            <a:off x="4237573" y="3606522"/>
            <a:ext cx="3810872" cy="1163886"/>
          </a:xfrm>
          <a:prstGeom prst="rect">
            <a:avLst/>
          </a:prstGeom>
        </p:spPr>
        <p:txBody>
          <a:bodyPr spcFirstLastPara="0" lIns="95250" tIns="95250" rIns="95250" bIns="0" anchor="t"/>
          <a:ls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lnSpc>
                <a:spcPct val="100000"/>
              </a:lnSpc>
            </a:pPr>
            <a:endParaRPr lang="en-GB" sz="2400">
              <a:solidFill>
                <a:srgbClr val="FFFFFF"/>
              </a:solidFill>
              <a:latin typeface="Pluto Sans Regular"/>
              <a:ea typeface="+mn-ea"/>
              <a:cs typeface="Pluto Sans Regular"/>
            </a:endParaRPr>
          </a:p>
        </p:txBody>
      </p:sp>
      <p:pic>
        <p:nvPicPr>
          <p:cNvPr id="10" name="Picture 9" descr="Icon&#10;&#10;Description automatically generated">
            <a:extLst>
              <a:ext uri="{FF2B5EF4-FFF2-40B4-BE49-F238E27FC236}">
                <a16:creationId xmlns="" xmlns:a16="http://schemas.microsoft.com/office/drawing/2014/main" id="{DAEF01AE-2A37-9AC5-D6D4-A5D894A3DF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82079" y="6319081"/>
            <a:ext cx="889323" cy="326978"/>
          </a:xfrm>
          <a:prstGeom prst="rect">
            <a:avLst/>
          </a:prstGeom>
        </p:spPr>
      </p:pic>
      <p:sp>
        <p:nvSpPr>
          <p:cNvPr id="27" name="Title 1">
            <a:extLst>
              <a:ext uri="{FF2B5EF4-FFF2-40B4-BE49-F238E27FC236}">
                <a16:creationId xmlns="" xmlns:a16="http://schemas.microsoft.com/office/drawing/2014/main" id="{AE9B959B-BB5C-92B3-F8E6-59B1017CFCE3}"/>
              </a:ext>
            </a:extLst>
          </p:cNvPr>
          <p:cNvSpPr txBox="1">
            <a:spLocks/>
          </p:cNvSpPr>
          <p:nvPr/>
        </p:nvSpPr>
        <p:spPr>
          <a:xfrm>
            <a:off x="7410606" y="1410206"/>
            <a:ext cx="4781394" cy="1428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800" b="1" dirty="0">
                <a:solidFill>
                  <a:schemeClr val="tx2"/>
                </a:solidFill>
                <a:latin typeface="Pluto Sans Bold" panose="02000000000000000000" pitchFamily="2" charset="77"/>
              </a:rPr>
              <a:t>PEOPLE</a:t>
            </a:r>
          </a:p>
        </p:txBody>
      </p:sp>
    </p:spTree>
    <p:extLst>
      <p:ext uri="{BB962C8B-B14F-4D97-AF65-F5344CB8AC3E}">
        <p14:creationId xmlns:p14="http://schemas.microsoft.com/office/powerpoint/2010/main" val="150649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a16="http://schemas.microsoft.com/office/drawing/2014/main" xmlns="" id="{4289A3F9-7AA1-7D29-F391-9A79FDDAB41C}"/>
            </a:ext>
          </a:extLst>
        </p:cNvPr>
        <p:cNvGrpSpPr/>
        <p:nvPr/>
      </p:nvGrpSpPr>
      <p:grpSpPr>
        <a:xfrm>
          <a:off x="0" y="0"/>
          <a:ext cx="0" cy="0"/>
          <a:chOff x="0" y="0"/>
          <a:chExt cx="0" cy="0"/>
        </a:xfrm>
      </p:grpSpPr>
      <p:sp>
        <p:nvSpPr>
          <p:cNvPr id="4" name="TextBox 19">
            <a:extLst>
              <a:ext uri="{FF2B5EF4-FFF2-40B4-BE49-F238E27FC236}">
                <a16:creationId xmlns:a16="http://schemas.microsoft.com/office/drawing/2014/main" xmlns="" id="{F25CF20A-E645-676D-3EB6-AA43F473B337}"/>
              </a:ext>
            </a:extLst>
          </p:cNvPr>
          <p:cNvSpPr/>
          <p:nvPr/>
        </p:nvSpPr>
        <p:spPr>
          <a:xfrm>
            <a:off x="449673" y="358836"/>
            <a:ext cx="10562455" cy="802452"/>
          </a:xfrm>
          <a:prstGeom prst="rect">
            <a:avLst/>
          </a:prstGeom>
        </p:spPr>
        <p:txBody>
          <a:bodyPr spcFirstLastPara="0" lIns="0" tIns="0" rIns="0" bIns="0" anchor="t"/>
          <a:lstStyle/>
          <a:p>
            <a:pPr algn="l" hangingPunct="0">
              <a:lnSpc>
                <a:spcPts val="4380"/>
              </a:lnSpc>
            </a:pPr>
            <a:r>
              <a:rPr lang="en-US" sz="4400" dirty="0">
                <a:solidFill>
                  <a:srgbClr val="854375"/>
                </a:solidFill>
                <a:latin typeface="Pluto Sans Regular" panose="02000000000000000000" pitchFamily="2" charset="77"/>
                <a:cs typeface="Pluto Sans Bold"/>
              </a:rPr>
              <a:t>FAIR &amp; Safe Work Environment</a:t>
            </a:r>
          </a:p>
        </p:txBody>
      </p:sp>
      <p:grpSp>
        <p:nvGrpSpPr>
          <p:cNvPr id="33" name="Group 32">
            <a:extLst>
              <a:ext uri="{FF2B5EF4-FFF2-40B4-BE49-F238E27FC236}">
                <a16:creationId xmlns:a16="http://schemas.microsoft.com/office/drawing/2014/main" xmlns="" id="{C094952C-F201-728D-4442-EBC6BD7B56F7}"/>
              </a:ext>
            </a:extLst>
          </p:cNvPr>
          <p:cNvGrpSpPr/>
          <p:nvPr/>
        </p:nvGrpSpPr>
        <p:grpSpPr>
          <a:xfrm>
            <a:off x="9557988" y="6487396"/>
            <a:ext cx="2634007" cy="370604"/>
            <a:chOff x="9419904" y="6242609"/>
            <a:chExt cx="2512942" cy="353570"/>
          </a:xfrm>
        </p:grpSpPr>
        <p:pic>
          <p:nvPicPr>
            <p:cNvPr id="34" name="Picture 33" descr="Shape&#10;&#10;Description automatically generated with medium confidence">
              <a:extLst>
                <a:ext uri="{FF2B5EF4-FFF2-40B4-BE49-F238E27FC236}">
                  <a16:creationId xmlns:a16="http://schemas.microsoft.com/office/drawing/2014/main" xmlns="" id="{5C2AB532-2724-7289-A84D-D15920BA9C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1200" y="6242610"/>
              <a:ext cx="961646" cy="353569"/>
            </a:xfrm>
            <a:prstGeom prst="rect">
              <a:avLst/>
            </a:prstGeom>
          </p:spPr>
        </p:pic>
        <p:pic>
          <p:nvPicPr>
            <p:cNvPr id="35" name="Picture 34" descr="Shape&#10;&#10;Description automatically generated with medium confidence">
              <a:extLst>
                <a:ext uri="{FF2B5EF4-FFF2-40B4-BE49-F238E27FC236}">
                  <a16:creationId xmlns:a16="http://schemas.microsoft.com/office/drawing/2014/main" xmlns="" id="{44E70441-F780-7FEC-4A1C-0790FD9D1D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904" y="6242609"/>
              <a:ext cx="1549911" cy="353569"/>
            </a:xfrm>
            <a:prstGeom prst="rect">
              <a:avLst/>
            </a:prstGeom>
          </p:spPr>
        </p:pic>
      </p:grpSp>
      <p:graphicFrame>
        <p:nvGraphicFramePr>
          <p:cNvPr id="6" name="object 74">
            <a:extLst>
              <a:ext uri="{FF2B5EF4-FFF2-40B4-BE49-F238E27FC236}">
                <a16:creationId xmlns:a16="http://schemas.microsoft.com/office/drawing/2014/main" xmlns="" id="{F3F88B96-AA71-0940-F538-F93EEA2167BA}"/>
              </a:ext>
            </a:extLst>
          </p:cNvPr>
          <p:cNvGraphicFramePr>
            <a:graphicFrameLocks noGrp="1"/>
          </p:cNvGraphicFramePr>
          <p:nvPr>
            <p:extLst>
              <p:ext uri="{D42A27DB-BD31-4B8C-83A1-F6EECF244321}">
                <p14:modId xmlns:p14="http://schemas.microsoft.com/office/powerpoint/2010/main" val="4101127281"/>
              </p:ext>
            </p:extLst>
          </p:nvPr>
        </p:nvGraphicFramePr>
        <p:xfrm>
          <a:off x="7511964" y="2071960"/>
          <a:ext cx="2659857" cy="1635760"/>
        </p:xfrm>
        <a:graphic>
          <a:graphicData uri="http://schemas.openxmlformats.org/drawingml/2006/table">
            <a:tbl>
              <a:tblPr firstRow="1" bandRow="1">
                <a:tableStyleId>{616DA210-FB5B-4158-B5E0-FEB733F419BA}</a:tableStyleId>
              </a:tblPr>
              <a:tblGrid>
                <a:gridCol w="1164982">
                  <a:extLst>
                    <a:ext uri="{9D8B030D-6E8A-4147-A177-3AD203B41FA5}">
                      <a16:colId xmlns:a16="http://schemas.microsoft.com/office/drawing/2014/main" xmlns="" val="20000"/>
                    </a:ext>
                  </a:extLst>
                </a:gridCol>
                <a:gridCol w="490448">
                  <a:extLst>
                    <a:ext uri="{9D8B030D-6E8A-4147-A177-3AD203B41FA5}">
                      <a16:colId xmlns:a16="http://schemas.microsoft.com/office/drawing/2014/main" xmlns="" val="20001"/>
                    </a:ext>
                  </a:extLst>
                </a:gridCol>
                <a:gridCol w="489387">
                  <a:extLst>
                    <a:ext uri="{9D8B030D-6E8A-4147-A177-3AD203B41FA5}">
                      <a16:colId xmlns:a16="http://schemas.microsoft.com/office/drawing/2014/main" xmlns="" val="20002"/>
                    </a:ext>
                  </a:extLst>
                </a:gridCol>
                <a:gridCol w="515040">
                  <a:extLst>
                    <a:ext uri="{9D8B030D-6E8A-4147-A177-3AD203B41FA5}">
                      <a16:colId xmlns:a16="http://schemas.microsoft.com/office/drawing/2014/main" xmlns="" val="20003"/>
                    </a:ext>
                  </a:extLst>
                </a:gridCol>
              </a:tblGrid>
              <a:tr h="238900">
                <a:tc>
                  <a:txBody>
                    <a:bodyPr/>
                    <a:lstStyle/>
                    <a:p>
                      <a:pPr marL="9525" algn="ctr">
                        <a:lnSpc>
                          <a:spcPts val="1220"/>
                        </a:lnSpc>
                        <a:spcBef>
                          <a:spcPts val="560"/>
                        </a:spcBef>
                      </a:pPr>
                      <a:r>
                        <a:rPr sz="1100" spc="-5" dirty="0"/>
                        <a:t>Benchmarking</a:t>
                      </a:r>
                      <a:r>
                        <a:rPr sz="1100" spc="-35" dirty="0"/>
                        <a:t> </a:t>
                      </a:r>
                      <a:r>
                        <a:rPr sz="1100" spc="-5" dirty="0"/>
                        <a:t>year</a:t>
                      </a:r>
                      <a:endParaRPr sz="1100" dirty="0">
                        <a:latin typeface="Calibri"/>
                        <a:cs typeface="Calibri"/>
                      </a:endParaRPr>
                    </a:p>
                  </a:txBody>
                  <a:tcPr marL="0" marR="0" marT="71120" marB="0" anchor="ctr"/>
                </a:tc>
                <a:tc>
                  <a:txBody>
                    <a:bodyPr/>
                    <a:lstStyle/>
                    <a:p>
                      <a:pPr marR="3175" algn="ctr">
                        <a:lnSpc>
                          <a:spcPts val="1220"/>
                        </a:lnSpc>
                        <a:spcBef>
                          <a:spcPts val="560"/>
                        </a:spcBef>
                      </a:pPr>
                      <a:r>
                        <a:rPr sz="1100" spc="5" dirty="0"/>
                        <a:t>2021</a:t>
                      </a:r>
                      <a:endParaRPr sz="1100" dirty="0">
                        <a:latin typeface="Calibri"/>
                        <a:cs typeface="Calibri"/>
                      </a:endParaRPr>
                    </a:p>
                  </a:txBody>
                  <a:tcPr marL="0" marR="0" marT="71120" marB="0" anchor="ctr"/>
                </a:tc>
                <a:tc>
                  <a:txBody>
                    <a:bodyPr/>
                    <a:lstStyle/>
                    <a:p>
                      <a:pPr marR="3175" algn="ctr">
                        <a:lnSpc>
                          <a:spcPts val="1220"/>
                        </a:lnSpc>
                        <a:spcBef>
                          <a:spcPts val="560"/>
                        </a:spcBef>
                      </a:pPr>
                      <a:r>
                        <a:rPr sz="1100" spc="5" dirty="0"/>
                        <a:t>202</a:t>
                      </a:r>
                      <a:r>
                        <a:rPr lang="en-GB" sz="1100" spc="5" dirty="0"/>
                        <a:t>2</a:t>
                      </a:r>
                      <a:endParaRPr sz="1100" dirty="0">
                        <a:latin typeface="Calibri"/>
                        <a:cs typeface="Calibri"/>
                      </a:endParaRPr>
                    </a:p>
                  </a:txBody>
                  <a:tcPr marL="0" marR="0" marT="71120" marB="0" anchor="ctr"/>
                </a:tc>
                <a:tc>
                  <a:txBody>
                    <a:bodyPr/>
                    <a:lstStyle/>
                    <a:p>
                      <a:pPr marR="3175" algn="ctr">
                        <a:lnSpc>
                          <a:spcPts val="1220"/>
                        </a:lnSpc>
                        <a:spcBef>
                          <a:spcPts val="560"/>
                        </a:spcBef>
                      </a:pPr>
                      <a:r>
                        <a:rPr lang="en-GB" sz="1100" dirty="0"/>
                        <a:t>2023</a:t>
                      </a:r>
                      <a:endParaRPr sz="1100" dirty="0">
                        <a:latin typeface="Calibri"/>
                        <a:cs typeface="Calibri"/>
                      </a:endParaRPr>
                    </a:p>
                  </a:txBody>
                  <a:tcPr marL="0" marR="0" marT="71120" marB="0" anchor="ctr"/>
                </a:tc>
                <a:extLst>
                  <a:ext uri="{0D108BD9-81ED-4DB2-BD59-A6C34878D82A}">
                    <a16:rowId xmlns:a16="http://schemas.microsoft.com/office/drawing/2014/main" xmlns="" val="10000"/>
                  </a:ext>
                </a:extLst>
              </a:tr>
              <a:tr h="238900">
                <a:tc>
                  <a:txBody>
                    <a:bodyPr/>
                    <a:lstStyle/>
                    <a:p>
                      <a:pPr marL="9525" algn="ctr">
                        <a:lnSpc>
                          <a:spcPts val="1230"/>
                        </a:lnSpc>
                        <a:spcBef>
                          <a:spcPts val="550"/>
                        </a:spcBef>
                      </a:pPr>
                      <a:r>
                        <a:rPr sz="1100" spc="-5" dirty="0"/>
                        <a:t>Top</a:t>
                      </a:r>
                      <a:r>
                        <a:rPr sz="1100" spc="-45" dirty="0"/>
                        <a:t> </a:t>
                      </a:r>
                      <a:r>
                        <a:rPr sz="1100" spc="-5" dirty="0"/>
                        <a:t>Score</a:t>
                      </a:r>
                      <a:endParaRPr sz="1100" dirty="0">
                        <a:latin typeface="Calibri"/>
                        <a:cs typeface="Calibri"/>
                      </a:endParaRPr>
                    </a:p>
                  </a:txBody>
                  <a:tcPr marL="0" marR="0" marT="69850" marB="0" anchor="ctr"/>
                </a:tc>
                <a:tc>
                  <a:txBody>
                    <a:bodyPr/>
                    <a:lstStyle/>
                    <a:p>
                      <a:pPr marR="3175" algn="ctr">
                        <a:lnSpc>
                          <a:spcPts val="1230"/>
                        </a:lnSpc>
                        <a:spcBef>
                          <a:spcPts val="550"/>
                        </a:spcBef>
                      </a:pPr>
                      <a:r>
                        <a:rPr sz="1100" spc="5" dirty="0"/>
                        <a:t>96</a:t>
                      </a:r>
                      <a:endParaRPr sz="1100" dirty="0">
                        <a:latin typeface="Calibri"/>
                        <a:cs typeface="Calibri"/>
                      </a:endParaRPr>
                    </a:p>
                  </a:txBody>
                  <a:tcPr marL="0" marR="0" marT="69850" marB="0" anchor="ctr"/>
                </a:tc>
                <a:tc>
                  <a:txBody>
                    <a:bodyPr/>
                    <a:lstStyle/>
                    <a:p>
                      <a:pPr marR="3810" algn="ctr">
                        <a:lnSpc>
                          <a:spcPts val="1230"/>
                        </a:lnSpc>
                        <a:spcBef>
                          <a:spcPts val="550"/>
                        </a:spcBef>
                      </a:pPr>
                      <a:r>
                        <a:rPr sz="1100" dirty="0"/>
                        <a:t>95.3</a:t>
                      </a:r>
                      <a:endParaRPr sz="1100" dirty="0">
                        <a:latin typeface="Calibri"/>
                        <a:cs typeface="Calibri"/>
                      </a:endParaRPr>
                    </a:p>
                  </a:txBody>
                  <a:tcPr marL="0" marR="0" marT="69850" marB="0" anchor="ctr"/>
                </a:tc>
                <a:tc>
                  <a:txBody>
                    <a:bodyPr/>
                    <a:lstStyle/>
                    <a:p>
                      <a:pPr marR="3810" algn="ctr">
                        <a:lnSpc>
                          <a:spcPts val="1230"/>
                        </a:lnSpc>
                        <a:spcBef>
                          <a:spcPts val="550"/>
                        </a:spcBef>
                      </a:pPr>
                      <a:r>
                        <a:rPr lang="en-GB" sz="1100" dirty="0"/>
                        <a:t>96.8</a:t>
                      </a:r>
                      <a:endParaRPr sz="1100" dirty="0">
                        <a:latin typeface="Calibri"/>
                        <a:cs typeface="Calibri"/>
                      </a:endParaRPr>
                    </a:p>
                  </a:txBody>
                  <a:tcPr marL="0" marR="0" marT="69850" marB="0" anchor="ctr"/>
                </a:tc>
                <a:extLst>
                  <a:ext uri="{0D108BD9-81ED-4DB2-BD59-A6C34878D82A}">
                    <a16:rowId xmlns:a16="http://schemas.microsoft.com/office/drawing/2014/main" xmlns="" val="10001"/>
                  </a:ext>
                </a:extLst>
              </a:tr>
              <a:tr h="238900">
                <a:tc>
                  <a:txBody>
                    <a:bodyPr/>
                    <a:lstStyle/>
                    <a:p>
                      <a:pPr marL="9525" algn="ctr">
                        <a:lnSpc>
                          <a:spcPts val="1215"/>
                        </a:lnSpc>
                        <a:spcBef>
                          <a:spcPts val="565"/>
                        </a:spcBef>
                      </a:pPr>
                      <a:r>
                        <a:rPr sz="1100" spc="-10" dirty="0"/>
                        <a:t>Bottom</a:t>
                      </a:r>
                      <a:r>
                        <a:rPr sz="1100" spc="-35" dirty="0"/>
                        <a:t> </a:t>
                      </a:r>
                      <a:r>
                        <a:rPr sz="1100" spc="-5" dirty="0"/>
                        <a:t>Quartile</a:t>
                      </a:r>
                      <a:endParaRPr sz="1100">
                        <a:latin typeface="Calibri"/>
                        <a:cs typeface="Calibri"/>
                      </a:endParaRPr>
                    </a:p>
                  </a:txBody>
                  <a:tcPr marL="0" marR="0" marT="71755" marB="0" anchor="ctr"/>
                </a:tc>
                <a:tc>
                  <a:txBody>
                    <a:bodyPr/>
                    <a:lstStyle/>
                    <a:p>
                      <a:pPr marR="3175" algn="ctr">
                        <a:lnSpc>
                          <a:spcPts val="1215"/>
                        </a:lnSpc>
                        <a:spcBef>
                          <a:spcPts val="565"/>
                        </a:spcBef>
                      </a:pPr>
                      <a:r>
                        <a:rPr sz="1100" spc="5" dirty="0"/>
                        <a:t>34</a:t>
                      </a:r>
                      <a:endParaRPr sz="1100" dirty="0">
                        <a:latin typeface="Calibri"/>
                        <a:cs typeface="Calibri"/>
                      </a:endParaRPr>
                    </a:p>
                  </a:txBody>
                  <a:tcPr marL="0" marR="0" marT="71755" marB="0" anchor="ctr"/>
                </a:tc>
                <a:tc>
                  <a:txBody>
                    <a:bodyPr/>
                    <a:lstStyle/>
                    <a:p>
                      <a:pPr marR="3810" algn="ctr">
                        <a:lnSpc>
                          <a:spcPts val="1215"/>
                        </a:lnSpc>
                        <a:spcBef>
                          <a:spcPts val="565"/>
                        </a:spcBef>
                      </a:pPr>
                      <a:r>
                        <a:rPr sz="1100" dirty="0"/>
                        <a:t>34,2</a:t>
                      </a:r>
                      <a:endParaRPr sz="1100">
                        <a:latin typeface="Calibri"/>
                        <a:cs typeface="Calibri"/>
                      </a:endParaRPr>
                    </a:p>
                  </a:txBody>
                  <a:tcPr marL="0" marR="0" marT="71755" marB="0" anchor="ctr"/>
                </a:tc>
                <a:tc>
                  <a:txBody>
                    <a:bodyPr/>
                    <a:lstStyle/>
                    <a:p>
                      <a:pPr marR="3810" algn="ctr">
                        <a:lnSpc>
                          <a:spcPts val="1215"/>
                        </a:lnSpc>
                        <a:spcBef>
                          <a:spcPts val="565"/>
                        </a:spcBef>
                      </a:pPr>
                      <a:r>
                        <a:rPr lang="en-GB" sz="1100" dirty="0"/>
                        <a:t>34.84</a:t>
                      </a:r>
                      <a:endParaRPr sz="1100" dirty="0">
                        <a:latin typeface="Calibri"/>
                        <a:cs typeface="Calibri"/>
                      </a:endParaRPr>
                    </a:p>
                  </a:txBody>
                  <a:tcPr marL="0" marR="0" marT="71755" marB="0" anchor="ctr"/>
                </a:tc>
                <a:extLst>
                  <a:ext uri="{0D108BD9-81ED-4DB2-BD59-A6C34878D82A}">
                    <a16:rowId xmlns:a16="http://schemas.microsoft.com/office/drawing/2014/main" xmlns="" val="10002"/>
                  </a:ext>
                </a:extLst>
              </a:tr>
              <a:tr h="182955">
                <a:tc>
                  <a:txBody>
                    <a:bodyPr/>
                    <a:lstStyle/>
                    <a:p>
                      <a:pPr marL="9525" algn="ctr">
                        <a:lnSpc>
                          <a:spcPts val="1215"/>
                        </a:lnSpc>
                        <a:spcBef>
                          <a:spcPts val="125"/>
                        </a:spcBef>
                      </a:pPr>
                      <a:r>
                        <a:rPr sz="1100" spc="-5" dirty="0"/>
                        <a:t>Median</a:t>
                      </a:r>
                      <a:endParaRPr sz="1100">
                        <a:latin typeface="Calibri"/>
                        <a:cs typeface="Calibri"/>
                      </a:endParaRPr>
                    </a:p>
                  </a:txBody>
                  <a:tcPr marL="0" marR="0" marT="15875" marB="0" anchor="ctr"/>
                </a:tc>
                <a:tc>
                  <a:txBody>
                    <a:bodyPr/>
                    <a:lstStyle/>
                    <a:p>
                      <a:pPr marR="3810" algn="ctr">
                        <a:lnSpc>
                          <a:spcPts val="1215"/>
                        </a:lnSpc>
                        <a:spcBef>
                          <a:spcPts val="125"/>
                        </a:spcBef>
                      </a:pPr>
                      <a:r>
                        <a:rPr sz="1100" dirty="0"/>
                        <a:t>67.8</a:t>
                      </a:r>
                      <a:endParaRPr sz="1100" dirty="0">
                        <a:latin typeface="Calibri"/>
                        <a:cs typeface="Calibri"/>
                      </a:endParaRPr>
                    </a:p>
                  </a:txBody>
                  <a:tcPr marL="0" marR="0" marT="15875" marB="0" anchor="ctr"/>
                </a:tc>
                <a:tc>
                  <a:txBody>
                    <a:bodyPr/>
                    <a:lstStyle/>
                    <a:p>
                      <a:pPr marR="3810" algn="ctr">
                        <a:lnSpc>
                          <a:spcPts val="1215"/>
                        </a:lnSpc>
                        <a:spcBef>
                          <a:spcPts val="125"/>
                        </a:spcBef>
                      </a:pPr>
                      <a:r>
                        <a:rPr sz="1100" dirty="0"/>
                        <a:t>68</a:t>
                      </a:r>
                      <a:r>
                        <a:rPr lang="en-GB" sz="1100" dirty="0"/>
                        <a:t>.</a:t>
                      </a:r>
                      <a:r>
                        <a:rPr sz="1100" dirty="0"/>
                        <a:t>3</a:t>
                      </a:r>
                      <a:endParaRPr sz="1100" dirty="0">
                        <a:latin typeface="Calibri"/>
                        <a:cs typeface="Calibri"/>
                      </a:endParaRPr>
                    </a:p>
                  </a:txBody>
                  <a:tcPr marL="0" marR="0" marT="15875" marB="0" anchor="ctr"/>
                </a:tc>
                <a:tc>
                  <a:txBody>
                    <a:bodyPr/>
                    <a:lstStyle/>
                    <a:p>
                      <a:pPr marR="3810" algn="ctr">
                        <a:lnSpc>
                          <a:spcPts val="1215"/>
                        </a:lnSpc>
                        <a:spcBef>
                          <a:spcPts val="125"/>
                        </a:spcBef>
                      </a:pPr>
                      <a:r>
                        <a:rPr lang="en-GB" sz="1100" dirty="0"/>
                        <a:t>69.69</a:t>
                      </a:r>
                      <a:endParaRPr sz="1100" dirty="0">
                        <a:latin typeface="Calibri"/>
                        <a:cs typeface="Calibri"/>
                      </a:endParaRPr>
                    </a:p>
                  </a:txBody>
                  <a:tcPr marL="0" marR="0" marT="15875" marB="0" anchor="ctr"/>
                </a:tc>
                <a:extLst>
                  <a:ext uri="{0D108BD9-81ED-4DB2-BD59-A6C34878D82A}">
                    <a16:rowId xmlns:a16="http://schemas.microsoft.com/office/drawing/2014/main" xmlns="" val="10003"/>
                  </a:ext>
                </a:extLst>
              </a:tr>
              <a:tr h="238900">
                <a:tc>
                  <a:txBody>
                    <a:bodyPr/>
                    <a:lstStyle/>
                    <a:p>
                      <a:pPr marL="9525" algn="ctr">
                        <a:lnSpc>
                          <a:spcPts val="1225"/>
                        </a:lnSpc>
                        <a:spcBef>
                          <a:spcPts val="555"/>
                        </a:spcBef>
                      </a:pPr>
                      <a:r>
                        <a:rPr sz="1100" spc="-5" dirty="0"/>
                        <a:t>Top</a:t>
                      </a:r>
                      <a:r>
                        <a:rPr sz="1100" spc="-45" dirty="0"/>
                        <a:t> </a:t>
                      </a:r>
                      <a:r>
                        <a:rPr sz="1100" spc="-5" dirty="0"/>
                        <a:t>Quartile</a:t>
                      </a:r>
                      <a:endParaRPr sz="1100">
                        <a:latin typeface="Calibri"/>
                        <a:cs typeface="Calibri"/>
                      </a:endParaRPr>
                    </a:p>
                  </a:txBody>
                  <a:tcPr marL="0" marR="0" marT="70485" marB="0" anchor="ctr"/>
                </a:tc>
                <a:tc>
                  <a:txBody>
                    <a:bodyPr/>
                    <a:lstStyle/>
                    <a:p>
                      <a:pPr marR="3175" algn="ctr">
                        <a:lnSpc>
                          <a:spcPts val="1225"/>
                        </a:lnSpc>
                        <a:spcBef>
                          <a:spcPts val="555"/>
                        </a:spcBef>
                      </a:pPr>
                      <a:r>
                        <a:rPr sz="1100" spc="5" dirty="0"/>
                        <a:t>82</a:t>
                      </a:r>
                      <a:endParaRPr sz="1100" dirty="0">
                        <a:latin typeface="Calibri"/>
                        <a:cs typeface="Calibri"/>
                      </a:endParaRPr>
                    </a:p>
                  </a:txBody>
                  <a:tcPr marL="0" marR="0" marT="70485" marB="0" anchor="ctr"/>
                </a:tc>
                <a:tc>
                  <a:txBody>
                    <a:bodyPr/>
                    <a:lstStyle/>
                    <a:p>
                      <a:pPr marR="3810" algn="ctr">
                        <a:lnSpc>
                          <a:spcPts val="1225"/>
                        </a:lnSpc>
                        <a:spcBef>
                          <a:spcPts val="555"/>
                        </a:spcBef>
                      </a:pPr>
                      <a:r>
                        <a:rPr sz="1100" dirty="0"/>
                        <a:t>81.8</a:t>
                      </a:r>
                      <a:endParaRPr sz="1100" dirty="0">
                        <a:latin typeface="Calibri"/>
                        <a:cs typeface="Calibri"/>
                      </a:endParaRPr>
                    </a:p>
                  </a:txBody>
                  <a:tcPr marL="0" marR="0" marT="70485" marB="0" anchor="ctr"/>
                </a:tc>
                <a:tc>
                  <a:txBody>
                    <a:bodyPr/>
                    <a:lstStyle/>
                    <a:p>
                      <a:pPr marR="3810" algn="ctr">
                        <a:lnSpc>
                          <a:spcPts val="1225"/>
                        </a:lnSpc>
                        <a:spcBef>
                          <a:spcPts val="555"/>
                        </a:spcBef>
                      </a:pPr>
                      <a:r>
                        <a:rPr lang="en-GB" sz="1100" dirty="0"/>
                        <a:t>83.24</a:t>
                      </a:r>
                      <a:endParaRPr sz="1100" dirty="0">
                        <a:latin typeface="Calibri"/>
                        <a:cs typeface="Calibri"/>
                      </a:endParaRPr>
                    </a:p>
                  </a:txBody>
                  <a:tcPr marL="0" marR="0" marT="70485" marB="0" anchor="ctr"/>
                </a:tc>
                <a:extLst>
                  <a:ext uri="{0D108BD9-81ED-4DB2-BD59-A6C34878D82A}">
                    <a16:rowId xmlns:a16="http://schemas.microsoft.com/office/drawing/2014/main" xmlns="" val="10004"/>
                  </a:ext>
                </a:extLst>
              </a:tr>
              <a:tr h="344805">
                <a:tc>
                  <a:txBody>
                    <a:bodyPr/>
                    <a:lstStyle/>
                    <a:p>
                      <a:pPr marL="9525" marR="247650" algn="ctr">
                        <a:lnSpc>
                          <a:spcPts val="1300"/>
                        </a:lnSpc>
                        <a:spcBef>
                          <a:spcPts val="15"/>
                        </a:spcBef>
                      </a:pPr>
                      <a:r>
                        <a:rPr lang="en-GB" sz="1100" spc="-5" dirty="0"/>
                        <a:t> </a:t>
                      </a:r>
                      <a:r>
                        <a:rPr sz="1100" spc="-5" dirty="0"/>
                        <a:t>Total</a:t>
                      </a:r>
                      <a:r>
                        <a:rPr sz="1100" spc="-45" dirty="0"/>
                        <a:t> </a:t>
                      </a:r>
                      <a:r>
                        <a:rPr sz="1100" spc="-5" dirty="0"/>
                        <a:t>Number</a:t>
                      </a:r>
                      <a:r>
                        <a:rPr sz="1100" spc="-40" dirty="0"/>
                        <a:t> </a:t>
                      </a:r>
                      <a:r>
                        <a:rPr sz="1100" spc="-10" dirty="0"/>
                        <a:t>of </a:t>
                      </a:r>
                      <a:r>
                        <a:rPr sz="1100" spc="-235" dirty="0"/>
                        <a:t> </a:t>
                      </a:r>
                      <a:r>
                        <a:rPr sz="1100" spc="-10" dirty="0"/>
                        <a:t>Facility </a:t>
                      </a:r>
                      <a:r>
                        <a:rPr sz="1100" spc="-5" dirty="0"/>
                        <a:t>verified</a:t>
                      </a:r>
                      <a:endParaRPr sz="1100" dirty="0">
                        <a:latin typeface="Calibri"/>
                        <a:cs typeface="Calibri"/>
                      </a:endParaRPr>
                    </a:p>
                  </a:txBody>
                  <a:tcPr marL="0" marR="0" marT="1905" marB="0" anchor="ctr"/>
                </a:tc>
                <a:tc>
                  <a:txBody>
                    <a:bodyPr/>
                    <a:lstStyle/>
                    <a:p>
                      <a:pPr marR="3175" algn="ctr">
                        <a:lnSpc>
                          <a:spcPts val="1225"/>
                        </a:lnSpc>
                        <a:spcBef>
                          <a:spcPts val="5"/>
                        </a:spcBef>
                      </a:pPr>
                      <a:r>
                        <a:rPr sz="1100" spc="5" dirty="0"/>
                        <a:t>2143</a:t>
                      </a:r>
                      <a:endParaRPr sz="1100" dirty="0">
                        <a:latin typeface="Calibri"/>
                        <a:cs typeface="Calibri"/>
                      </a:endParaRPr>
                    </a:p>
                  </a:txBody>
                  <a:tcPr marL="0" marR="0" marT="635" marB="0" anchor="ctr"/>
                </a:tc>
                <a:tc>
                  <a:txBody>
                    <a:bodyPr/>
                    <a:lstStyle/>
                    <a:p>
                      <a:pPr marR="3175" algn="ctr">
                        <a:lnSpc>
                          <a:spcPts val="1225"/>
                        </a:lnSpc>
                        <a:spcBef>
                          <a:spcPts val="5"/>
                        </a:spcBef>
                      </a:pPr>
                      <a:r>
                        <a:rPr sz="1100" spc="5" dirty="0"/>
                        <a:t>3579</a:t>
                      </a:r>
                      <a:endParaRPr sz="1100" dirty="0">
                        <a:latin typeface="Calibri"/>
                        <a:cs typeface="Calibri"/>
                      </a:endParaRPr>
                    </a:p>
                  </a:txBody>
                  <a:tcPr marL="0" marR="0" marT="635" marB="0" anchor="ctr"/>
                </a:tc>
                <a:tc>
                  <a:txBody>
                    <a:bodyPr/>
                    <a:lstStyle/>
                    <a:p>
                      <a:pPr marR="3175" algn="ctr">
                        <a:lnSpc>
                          <a:spcPts val="1225"/>
                        </a:lnSpc>
                        <a:spcBef>
                          <a:spcPts val="5"/>
                        </a:spcBef>
                      </a:pPr>
                      <a:r>
                        <a:rPr lang="en-GB" sz="1100" dirty="0"/>
                        <a:t>4466</a:t>
                      </a:r>
                      <a:endParaRPr sz="1100" dirty="0">
                        <a:latin typeface="Calibri"/>
                        <a:cs typeface="Calibri"/>
                      </a:endParaRPr>
                    </a:p>
                  </a:txBody>
                  <a:tcPr marL="0" marR="0" marT="635" marB="0" anchor="ctr"/>
                </a:tc>
                <a:extLst>
                  <a:ext uri="{0D108BD9-81ED-4DB2-BD59-A6C34878D82A}">
                    <a16:rowId xmlns:a16="http://schemas.microsoft.com/office/drawing/2014/main" xmlns="" val="10005"/>
                  </a:ext>
                </a:extLst>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436639934"/>
              </p:ext>
            </p:extLst>
          </p:nvPr>
        </p:nvGraphicFramePr>
        <p:xfrm>
          <a:off x="3358343" y="1687728"/>
          <a:ext cx="1104986" cy="26517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75677603"/>
              </p:ext>
            </p:extLst>
          </p:nvPr>
        </p:nvGraphicFramePr>
        <p:xfrm>
          <a:off x="2218603" y="4339488"/>
          <a:ext cx="2244725" cy="638175"/>
        </p:xfrm>
        <a:graphic>
          <a:graphicData uri="http://schemas.openxmlformats.org/drawingml/2006/table">
            <a:tbl>
              <a:tblPr/>
              <a:tblGrid>
                <a:gridCol w="1138846"/>
                <a:gridCol w="1105879"/>
              </a:tblGrid>
              <a:tr h="161925">
                <a:tc>
                  <a:txBody>
                    <a:bodyPr/>
                    <a:lstStyle/>
                    <a:p>
                      <a:pPr algn="l" fontAlgn="b"/>
                      <a:endParaRPr lang="en-GB" sz="1000" b="0" i="0" u="none" strike="noStrike">
                        <a:effectLst/>
                        <a:latin typeface="Arial" panose="020B060402020202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TKL MADA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vFslm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1974">
                <a:tc>
                  <a:txBody>
                    <a:bodyPr/>
                    <a:lstStyle/>
                    <a:p>
                      <a:pPr algn="ctr" fontAlgn="ctr"/>
                      <a:r>
                        <a:rPr lang="en-GB" sz="1000" b="0" i="0" u="none" strike="noStrike">
                          <a:effectLst/>
                          <a:latin typeface="Arial" panose="020B0604020202020204" pitchFamily="34" charset="0"/>
                        </a:rPr>
                        <a:t>HIGG vFslm 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000" b="0" i="0" u="none" strike="noStrike">
                          <a:effectLst/>
                          <a:latin typeface="Arial" panose="020B0604020202020204" pitchFamily="34" charset="0"/>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25">
                <a:tc>
                  <a:txBody>
                    <a:bodyPr/>
                    <a:lstStyle/>
                    <a:p>
                      <a:pPr algn="ctr" fontAlgn="ctr"/>
                      <a:r>
                        <a:rPr lang="en-GB" sz="1000" b="0" i="0" u="none" strike="noStrike">
                          <a:effectLst/>
                          <a:latin typeface="Arial" panose="020B0604020202020204" pitchFamily="34" charset="0"/>
                        </a:rPr>
                        <a:t>HIGG vFslm 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000" b="0" i="0" u="none" strike="noStrike" dirty="0">
                          <a:effectLst/>
                          <a:latin typeface="Arial" panose="020B0604020202020204" pitchFamily="34" charset="0"/>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1" name="Graphic 52">
            <a:extLst>
              <a:ext uri="{FF2B5EF4-FFF2-40B4-BE49-F238E27FC236}">
                <a16:creationId xmlns="" xmlns:a16="http://schemas.microsoft.com/office/drawing/2014/main" id="{ECC6FDD6-C0F8-5D22-0046-136DA2A5E8FA}"/>
              </a:ext>
            </a:extLst>
          </p:cNvPr>
          <p:cNvPicPr>
            <a:picLocks noChangeAspect="1"/>
          </p:cNvPicPr>
          <p:nvPr/>
        </p:nvPicPr>
        <p:blipFill rotWithShape="1">
          <a:blip r:embed="rId6"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rcRect t="26737" b="23203"/>
          <a:stretch/>
        </p:blipFill>
        <p:spPr>
          <a:xfrm>
            <a:off x="7988722" y="4123447"/>
            <a:ext cx="1706339" cy="854216"/>
          </a:xfrm>
          <a:prstGeom prst="rect">
            <a:avLst/>
          </a:prstGeom>
        </p:spPr>
      </p:pic>
    </p:spTree>
    <p:extLst>
      <p:ext uri="{BB962C8B-B14F-4D97-AF65-F5344CB8AC3E}">
        <p14:creationId xmlns:p14="http://schemas.microsoft.com/office/powerpoint/2010/main" val="636463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 xmlns:a16="http://schemas.microsoft.com/office/drawing/2014/main" id="{191F944B-ACDC-2157-5BD6-609A23C8B11E}"/>
            </a:ext>
          </a:extLst>
        </p:cNvPr>
        <p:cNvGrpSpPr/>
        <p:nvPr/>
      </p:nvGrpSpPr>
      <p:grpSpPr>
        <a:xfrm>
          <a:off x="0" y="0"/>
          <a:ext cx="0" cy="0"/>
          <a:chOff x="0" y="0"/>
          <a:chExt cx="0" cy="0"/>
        </a:xfrm>
      </p:grpSpPr>
      <p:sp>
        <p:nvSpPr>
          <p:cNvPr id="4" name="TextBox 19">
            <a:extLst>
              <a:ext uri="{FF2B5EF4-FFF2-40B4-BE49-F238E27FC236}">
                <a16:creationId xmlns="" xmlns:a16="http://schemas.microsoft.com/office/drawing/2014/main" id="{93CF824B-C2CD-03AF-65A0-B11B4C2C16BE}"/>
              </a:ext>
            </a:extLst>
          </p:cNvPr>
          <p:cNvSpPr/>
          <p:nvPr/>
        </p:nvSpPr>
        <p:spPr>
          <a:xfrm>
            <a:off x="449674" y="358836"/>
            <a:ext cx="8605836" cy="802452"/>
          </a:xfrm>
          <a:prstGeom prst="rect">
            <a:avLst/>
          </a:prstGeom>
        </p:spPr>
        <p:txBody>
          <a:bodyPr spcFirstLastPara="0" lIns="0" tIns="0" rIns="0" bIns="0" anchor="t"/>
          <a:lstStyle/>
          <a:p>
            <a:pPr algn="l" hangingPunct="0">
              <a:lnSpc>
                <a:spcPts val="4380"/>
              </a:lnSpc>
            </a:pPr>
            <a:r>
              <a:rPr lang="en-US" sz="4400">
                <a:solidFill>
                  <a:srgbClr val="854375"/>
                </a:solidFill>
                <a:latin typeface="Pluto Sans Regular" panose="02000000000000000000" pitchFamily="2" charset="77"/>
                <a:cs typeface="Pluto Sans Bold"/>
              </a:rPr>
              <a:t>LEARNING &amp; Development</a:t>
            </a:r>
            <a:endParaRPr lang="en-US" sz="4400" dirty="0">
              <a:solidFill>
                <a:srgbClr val="854375"/>
              </a:solidFill>
              <a:latin typeface="Pluto Sans Regular" panose="02000000000000000000" pitchFamily="2" charset="77"/>
              <a:cs typeface="Pluto Sans Bold"/>
            </a:endParaRPr>
          </a:p>
        </p:txBody>
      </p:sp>
      <p:grpSp>
        <p:nvGrpSpPr>
          <p:cNvPr id="33" name="Group 32">
            <a:extLst>
              <a:ext uri="{FF2B5EF4-FFF2-40B4-BE49-F238E27FC236}">
                <a16:creationId xmlns="" xmlns:a16="http://schemas.microsoft.com/office/drawing/2014/main" id="{619D8014-2DA0-A1CA-745D-8C1CB4CC3247}"/>
              </a:ext>
            </a:extLst>
          </p:cNvPr>
          <p:cNvGrpSpPr/>
          <p:nvPr/>
        </p:nvGrpSpPr>
        <p:grpSpPr>
          <a:xfrm>
            <a:off x="9557988" y="6487396"/>
            <a:ext cx="2634007" cy="370604"/>
            <a:chOff x="9419904" y="6242609"/>
            <a:chExt cx="2512942" cy="353570"/>
          </a:xfrm>
        </p:grpSpPr>
        <p:pic>
          <p:nvPicPr>
            <p:cNvPr id="34" name="Picture 33" descr="Shape&#10;&#10;Description automatically generated with medium confidence">
              <a:extLst>
                <a:ext uri="{FF2B5EF4-FFF2-40B4-BE49-F238E27FC236}">
                  <a16:creationId xmlns="" xmlns:a16="http://schemas.microsoft.com/office/drawing/2014/main" id="{839274E9-1284-4411-8806-0CBFCA513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1200" y="6242610"/>
              <a:ext cx="961646" cy="353569"/>
            </a:xfrm>
            <a:prstGeom prst="rect">
              <a:avLst/>
            </a:prstGeom>
          </p:spPr>
        </p:pic>
        <p:pic>
          <p:nvPicPr>
            <p:cNvPr id="35" name="Picture 34" descr="Shape&#10;&#10;Description automatically generated with medium confidence">
              <a:extLst>
                <a:ext uri="{FF2B5EF4-FFF2-40B4-BE49-F238E27FC236}">
                  <a16:creationId xmlns="" xmlns:a16="http://schemas.microsoft.com/office/drawing/2014/main" id="{7E39DA24-5499-B941-5907-6D3BFA02C8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904" y="6242609"/>
              <a:ext cx="1549911" cy="353569"/>
            </a:xfrm>
            <a:prstGeom prst="rect">
              <a:avLst/>
            </a:prstGeom>
          </p:spPr>
        </p:pic>
      </p:grpSp>
      <p:sp>
        <p:nvSpPr>
          <p:cNvPr id="6" name="TextBox 5">
            <a:extLst>
              <a:ext uri="{FF2B5EF4-FFF2-40B4-BE49-F238E27FC236}">
                <a16:creationId xmlns="" xmlns:a16="http://schemas.microsoft.com/office/drawing/2014/main" id="{48E0B489-0FCF-E218-4898-422A8F40EAE5}"/>
              </a:ext>
            </a:extLst>
          </p:cNvPr>
          <p:cNvSpPr txBox="1"/>
          <p:nvPr/>
        </p:nvSpPr>
        <p:spPr>
          <a:xfrm>
            <a:off x="659101" y="1740383"/>
            <a:ext cx="4918739" cy="1477328"/>
          </a:xfrm>
          <a:prstGeom prst="rect">
            <a:avLst/>
          </a:prstGeom>
          <a:noFill/>
        </p:spPr>
        <p:txBody>
          <a:bodyPr wrap="square" rtlCol="0">
            <a:spAutoFit/>
          </a:bodyPr>
          <a:lstStyle/>
          <a:p>
            <a:r>
              <a:rPr lang="en-US" sz="1800" b="0" i="0" u="none" strike="noStrike">
                <a:solidFill>
                  <a:srgbClr val="000000"/>
                </a:solidFill>
                <a:effectLst/>
              </a:rPr>
              <a:t>At Tropic Knits, our Learning and Development (L&amp;D) initiatives are designed to empower our workforce at all levels, from entry-level employees to top leadership, by utilizing a holistic approach based on the Learning Pyramid model.</a:t>
            </a:r>
            <a:endParaRPr lang="en-GB" sz="1600" dirty="0"/>
          </a:p>
        </p:txBody>
      </p:sp>
      <p:pic>
        <p:nvPicPr>
          <p:cNvPr id="4098" name="Picture 2">
            <a:extLst>
              <a:ext uri="{FF2B5EF4-FFF2-40B4-BE49-F238E27FC236}">
                <a16:creationId xmlns="" xmlns:a16="http://schemas.microsoft.com/office/drawing/2014/main" id="{81530D55-3E5F-CE21-4F6A-5AFD2EA464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7840" y="1620042"/>
            <a:ext cx="6326036" cy="435305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 xmlns:a16="http://schemas.microsoft.com/office/drawing/2014/main" id="{72D7DD6A-D707-653C-199D-022180DBB6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3121" y="5351756"/>
            <a:ext cx="2099993" cy="139999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 xmlns:a16="http://schemas.microsoft.com/office/drawing/2014/main" id="{D13DFB99-CD6C-9FBC-2C0D-CB9A9E2396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21176" y="3429000"/>
            <a:ext cx="2834301" cy="183176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 person and person holding a certificate&#10;&#10;Description automatically generated">
            <a:extLst>
              <a:ext uri="{FF2B5EF4-FFF2-40B4-BE49-F238E27FC236}">
                <a16:creationId xmlns="" xmlns:a16="http://schemas.microsoft.com/office/drawing/2014/main" id="{AD429813-B6DA-9EA1-BA92-3F3155D2F25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2243" y="5351755"/>
            <a:ext cx="2101289" cy="1399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33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OUR SUSTAINABILITY FUNDAMENTALS">
          <a:extLst>
            <a:ext uri="{FF2B5EF4-FFF2-40B4-BE49-F238E27FC236}">
              <a16:creationId xmlns="" xmlns:a16="http://schemas.microsoft.com/office/drawing/2014/main" id="{7E22C462-D47D-D43D-43C3-BBE4B15BE9CA}"/>
            </a:ext>
          </a:extLst>
        </p:cNvPr>
        <p:cNvGrpSpPr/>
        <p:nvPr/>
      </p:nvGrpSpPr>
      <p:grpSpPr>
        <a:xfrm>
          <a:off x="0" y="0"/>
          <a:ext cx="0" cy="0"/>
          <a:chOff x="0" y="0"/>
          <a:chExt cx="0" cy="0"/>
        </a:xfrm>
      </p:grpSpPr>
      <p:sp>
        <p:nvSpPr>
          <p:cNvPr id="4" name="TextBox 19">
            <a:extLst>
              <a:ext uri="{FF2B5EF4-FFF2-40B4-BE49-F238E27FC236}">
                <a16:creationId xmlns="" xmlns:a16="http://schemas.microsoft.com/office/drawing/2014/main" id="{9B3B9383-99BA-334F-AFD9-CBD18B08FEA9}"/>
              </a:ext>
            </a:extLst>
          </p:cNvPr>
          <p:cNvSpPr/>
          <p:nvPr/>
        </p:nvSpPr>
        <p:spPr>
          <a:xfrm>
            <a:off x="449674" y="358836"/>
            <a:ext cx="8605836" cy="802452"/>
          </a:xfrm>
          <a:prstGeom prst="rect">
            <a:avLst/>
          </a:prstGeom>
        </p:spPr>
        <p:txBody>
          <a:bodyPr spcFirstLastPara="0" lIns="0" tIns="0" rIns="0" bIns="0" anchor="t"/>
          <a:lstStyle/>
          <a:p>
            <a:pPr algn="l" hangingPunct="0">
              <a:lnSpc>
                <a:spcPts val="4380"/>
              </a:lnSpc>
            </a:pPr>
            <a:r>
              <a:rPr lang="en-US" sz="4400" dirty="0">
                <a:solidFill>
                  <a:srgbClr val="854375"/>
                </a:solidFill>
                <a:latin typeface="Pluto Sans Regular" panose="02000000000000000000" pitchFamily="2" charset="77"/>
                <a:cs typeface="Pluto Sans Bold"/>
              </a:rPr>
              <a:t>DIVERSITY, Ethics &amp; Inclusion</a:t>
            </a:r>
          </a:p>
        </p:txBody>
      </p:sp>
      <p:grpSp>
        <p:nvGrpSpPr>
          <p:cNvPr id="33" name="Group 32">
            <a:extLst>
              <a:ext uri="{FF2B5EF4-FFF2-40B4-BE49-F238E27FC236}">
                <a16:creationId xmlns="" xmlns:a16="http://schemas.microsoft.com/office/drawing/2014/main" id="{BF2FB872-3E7B-4F20-647A-ED005789336B}"/>
              </a:ext>
            </a:extLst>
          </p:cNvPr>
          <p:cNvGrpSpPr/>
          <p:nvPr/>
        </p:nvGrpSpPr>
        <p:grpSpPr>
          <a:xfrm>
            <a:off x="9557988" y="6487396"/>
            <a:ext cx="2634007" cy="370604"/>
            <a:chOff x="9419904" y="6242609"/>
            <a:chExt cx="2512942" cy="353570"/>
          </a:xfrm>
        </p:grpSpPr>
        <p:pic>
          <p:nvPicPr>
            <p:cNvPr id="34" name="Picture 33" descr="Shape&#10;&#10;Description automatically generated with medium confidence">
              <a:extLst>
                <a:ext uri="{FF2B5EF4-FFF2-40B4-BE49-F238E27FC236}">
                  <a16:creationId xmlns="" xmlns:a16="http://schemas.microsoft.com/office/drawing/2014/main" id="{EC08ED77-664C-BA06-F274-44E6683A3B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1200" y="6242610"/>
              <a:ext cx="961646" cy="353569"/>
            </a:xfrm>
            <a:prstGeom prst="rect">
              <a:avLst/>
            </a:prstGeom>
          </p:spPr>
        </p:pic>
        <p:pic>
          <p:nvPicPr>
            <p:cNvPr id="35" name="Picture 34" descr="Shape&#10;&#10;Description automatically generated with medium confidence">
              <a:extLst>
                <a:ext uri="{FF2B5EF4-FFF2-40B4-BE49-F238E27FC236}">
                  <a16:creationId xmlns="" xmlns:a16="http://schemas.microsoft.com/office/drawing/2014/main" id="{1DA1B48B-02EA-3B7A-1310-A78BAC61BA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904" y="6242609"/>
              <a:ext cx="1549911" cy="353569"/>
            </a:xfrm>
            <a:prstGeom prst="rect">
              <a:avLst/>
            </a:prstGeom>
          </p:spPr>
        </p:pic>
      </p:grpSp>
      <p:sp>
        <p:nvSpPr>
          <p:cNvPr id="2" name="TextBox 1">
            <a:extLst>
              <a:ext uri="{FF2B5EF4-FFF2-40B4-BE49-F238E27FC236}">
                <a16:creationId xmlns="" xmlns:a16="http://schemas.microsoft.com/office/drawing/2014/main" id="{AF56207A-8D36-7DE1-055D-8E88359064BA}"/>
              </a:ext>
            </a:extLst>
          </p:cNvPr>
          <p:cNvSpPr txBox="1"/>
          <p:nvPr/>
        </p:nvSpPr>
        <p:spPr>
          <a:xfrm>
            <a:off x="6725431" y="2469391"/>
            <a:ext cx="5080563" cy="2585323"/>
          </a:xfrm>
          <a:prstGeom prst="rect">
            <a:avLst/>
          </a:prstGeom>
          <a:noFill/>
        </p:spPr>
        <p:txBody>
          <a:bodyPr wrap="square" rtlCol="0">
            <a:spAutoFit/>
          </a:bodyPr>
          <a:lstStyle/>
          <a:p>
            <a:r>
              <a:rPr lang="en-GB" dirty="0"/>
              <a:t>Key actions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Training &amp; Awareness </a:t>
            </a:r>
          </a:p>
          <a:p>
            <a:endParaRPr lang="en-GB" dirty="0"/>
          </a:p>
          <a:p>
            <a:pPr marL="285750" indent="-285750">
              <a:buFont typeface="Arial" panose="020B0604020202020204" pitchFamily="34" charset="0"/>
              <a:buChar char="•"/>
            </a:pPr>
            <a:r>
              <a:rPr lang="en-GB" dirty="0"/>
              <a:t>Policies and procedures development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Recruitment of talented women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3" name="TextBox 2">
            <a:extLst>
              <a:ext uri="{FF2B5EF4-FFF2-40B4-BE49-F238E27FC236}">
                <a16:creationId xmlns="" xmlns:a16="http://schemas.microsoft.com/office/drawing/2014/main" id="{9C2D5112-03B6-1C95-882F-DF0BE9CFB499}"/>
              </a:ext>
            </a:extLst>
          </p:cNvPr>
          <p:cNvSpPr txBox="1"/>
          <p:nvPr/>
        </p:nvSpPr>
        <p:spPr>
          <a:xfrm>
            <a:off x="818792" y="1353674"/>
            <a:ext cx="5080563" cy="923330"/>
          </a:xfrm>
          <a:prstGeom prst="rect">
            <a:avLst/>
          </a:prstGeom>
          <a:noFill/>
        </p:spPr>
        <p:txBody>
          <a:bodyPr wrap="square" rtlCol="0">
            <a:spAutoFit/>
          </a:bodyPr>
          <a:lstStyle/>
          <a:p>
            <a:r>
              <a:rPr lang="en-GB" u="sng" dirty="0"/>
              <a:t>Women Empowerment program :</a:t>
            </a:r>
          </a:p>
          <a:p>
            <a:pPr marL="285750" indent="-285750">
              <a:buFont typeface="Arial" panose="020B0604020202020204" pitchFamily="34" charset="0"/>
              <a:buChar char="•"/>
            </a:pPr>
            <a:endParaRPr lang="en-GB" u="sng" dirty="0"/>
          </a:p>
          <a:p>
            <a:pPr marL="285750" indent="-285750">
              <a:buFont typeface="Arial" panose="020B0604020202020204" pitchFamily="34" charset="0"/>
              <a:buChar char="•"/>
            </a:pPr>
            <a:endParaRPr lang="en-GB" u="sng" dirty="0"/>
          </a:p>
        </p:txBody>
      </p:sp>
      <p:sp>
        <p:nvSpPr>
          <p:cNvPr id="7" name="TextBox 19">
            <a:extLst>
              <a:ext uri="{FF2B5EF4-FFF2-40B4-BE49-F238E27FC236}">
                <a16:creationId xmlns="" xmlns:a16="http://schemas.microsoft.com/office/drawing/2014/main" id="{191AB230-577F-9E74-0C4E-2B5FDC5EE25F}"/>
              </a:ext>
            </a:extLst>
          </p:cNvPr>
          <p:cNvSpPr/>
          <p:nvPr/>
        </p:nvSpPr>
        <p:spPr>
          <a:xfrm>
            <a:off x="1192355" y="2919004"/>
            <a:ext cx="4618509" cy="2585322"/>
          </a:xfrm>
          <a:prstGeom prst="rect">
            <a:avLst/>
          </a:prstGeom>
        </p:spPr>
        <p:txBody>
          <a:bodyPr spcFirstLastPara="0" lIns="0" tIns="0" rIns="0" bIns="0" anchor="t"/>
          <a:lstStyle/>
          <a:p>
            <a:pPr algn="ctr" hangingPunct="0">
              <a:lnSpc>
                <a:spcPts val="4380"/>
              </a:lnSpc>
            </a:pPr>
            <a:r>
              <a:rPr lang="en-US" sz="8000" dirty="0">
                <a:solidFill>
                  <a:srgbClr val="854375"/>
                </a:solidFill>
                <a:latin typeface="Pluto Sans Regular" panose="02000000000000000000" pitchFamily="2" charset="77"/>
                <a:cs typeface="Pluto Sans Bold"/>
              </a:rPr>
              <a:t>45% </a:t>
            </a:r>
          </a:p>
          <a:p>
            <a:pPr algn="ctr" hangingPunct="0">
              <a:lnSpc>
                <a:spcPts val="4380"/>
              </a:lnSpc>
            </a:pPr>
            <a:r>
              <a:rPr lang="en-US" sz="4400" dirty="0">
                <a:solidFill>
                  <a:srgbClr val="854375"/>
                </a:solidFill>
                <a:latin typeface="Pluto Sans Regular" panose="02000000000000000000" pitchFamily="2" charset="77"/>
                <a:cs typeface="Pluto Sans Bold"/>
              </a:rPr>
              <a:t>of Women in leadership position </a:t>
            </a:r>
          </a:p>
        </p:txBody>
      </p:sp>
    </p:spTree>
    <p:extLst>
      <p:ext uri="{BB962C8B-B14F-4D97-AF65-F5344CB8AC3E}">
        <p14:creationId xmlns:p14="http://schemas.microsoft.com/office/powerpoint/2010/main" val="183404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899259" y="460393"/>
            <a:ext cx="4158705" cy="3423525"/>
          </a:xfrm>
          <a:prstGeom prst="rect">
            <a:avLst/>
          </a:prstGeom>
        </p:spPr>
      </p:pic>
      <p:pic>
        <p:nvPicPr>
          <p:cNvPr id="4" name="Picture 3"/>
          <p:cNvPicPr>
            <a:picLocks noChangeAspect="1"/>
          </p:cNvPicPr>
          <p:nvPr/>
        </p:nvPicPr>
        <p:blipFill>
          <a:blip r:embed="rId4"/>
          <a:stretch>
            <a:fillRect/>
          </a:stretch>
        </p:blipFill>
        <p:spPr>
          <a:xfrm>
            <a:off x="8884117" y="4155279"/>
            <a:ext cx="3238500" cy="2554481"/>
          </a:xfrm>
          <a:prstGeom prst="rect">
            <a:avLst/>
          </a:prstGeom>
        </p:spPr>
      </p:pic>
      <p:pic>
        <p:nvPicPr>
          <p:cNvPr id="5" name="Picture 4"/>
          <p:cNvPicPr>
            <a:picLocks noChangeAspect="1"/>
          </p:cNvPicPr>
          <p:nvPr/>
        </p:nvPicPr>
        <p:blipFill>
          <a:blip r:embed="rId5"/>
          <a:stretch>
            <a:fillRect/>
          </a:stretch>
        </p:blipFill>
        <p:spPr>
          <a:xfrm>
            <a:off x="102469" y="3690336"/>
            <a:ext cx="4229100" cy="3019425"/>
          </a:xfrm>
          <a:prstGeom prst="rect">
            <a:avLst/>
          </a:prstGeom>
        </p:spPr>
      </p:pic>
      <p:pic>
        <p:nvPicPr>
          <p:cNvPr id="7" name="Picture 6"/>
          <p:cNvPicPr/>
          <p:nvPr/>
        </p:nvPicPr>
        <p:blipFill>
          <a:blip r:embed="rId6">
            <a:extLst>
              <a:ext uri="{28A0092B-C50C-407E-A947-70E740481C1C}">
                <a14:useLocalDpi xmlns:a14="http://schemas.microsoft.com/office/drawing/2010/main" val="0"/>
              </a:ext>
            </a:extLst>
          </a:blip>
          <a:stretch>
            <a:fillRect/>
          </a:stretch>
        </p:blipFill>
        <p:spPr>
          <a:xfrm>
            <a:off x="4249588" y="3754882"/>
            <a:ext cx="4634529" cy="2863709"/>
          </a:xfrm>
          <a:prstGeom prst="rect">
            <a:avLst/>
          </a:prstGeom>
        </p:spPr>
      </p:pic>
      <p:pic>
        <p:nvPicPr>
          <p:cNvPr id="8" name="Picture 7"/>
          <p:cNvPicPr/>
          <p:nvPr/>
        </p:nvPicPr>
        <p:blipFill>
          <a:blip r:embed="rId7">
            <a:extLst>
              <a:ext uri="{28A0092B-C50C-407E-A947-70E740481C1C}">
                <a14:useLocalDpi xmlns:a14="http://schemas.microsoft.com/office/drawing/2010/main" val="0"/>
              </a:ext>
            </a:extLst>
          </a:blip>
          <a:stretch>
            <a:fillRect/>
          </a:stretch>
        </p:blipFill>
        <p:spPr>
          <a:xfrm>
            <a:off x="9000806" y="493547"/>
            <a:ext cx="3005121" cy="3597187"/>
          </a:xfrm>
          <a:prstGeom prst="rect">
            <a:avLst/>
          </a:prstGeom>
        </p:spPr>
      </p:pic>
      <p:sp>
        <p:nvSpPr>
          <p:cNvPr id="10" name="TextBox 19">
            <a:extLst>
              <a:ext uri="{FF2B5EF4-FFF2-40B4-BE49-F238E27FC236}">
                <a16:creationId xmlns:a16="http://schemas.microsoft.com/office/drawing/2014/main" xmlns="" id="{8BBD2ADA-02C0-1955-39AE-AECD7E50D44D}"/>
              </a:ext>
            </a:extLst>
          </p:cNvPr>
          <p:cNvSpPr/>
          <p:nvPr/>
        </p:nvSpPr>
        <p:spPr>
          <a:xfrm>
            <a:off x="256473" y="1717765"/>
            <a:ext cx="4719788" cy="1513041"/>
          </a:xfrm>
          <a:prstGeom prst="rect">
            <a:avLst/>
          </a:prstGeom>
        </p:spPr>
        <p:txBody>
          <a:bodyPr spcFirstLastPara="0" lIns="0" tIns="0" rIns="0" bIns="0" anchor="t"/>
          <a:lstStyle/>
          <a:p>
            <a:pPr algn="l" hangingPunct="0">
              <a:lnSpc>
                <a:spcPts val="4080"/>
              </a:lnSpc>
            </a:pPr>
            <a:r>
              <a:rPr lang="en-US" sz="6000" b="1" dirty="0" smtClean="0">
                <a:solidFill>
                  <a:srgbClr val="007273"/>
                </a:solidFill>
                <a:latin typeface="Pluto Sans Bold" panose="02000000000000000000" pitchFamily="2" charset="77"/>
                <a:cs typeface="Pluto Sans Bold"/>
              </a:rPr>
              <a:t>RECYCLING</a:t>
            </a:r>
          </a:p>
          <a:p>
            <a:pPr algn="l" hangingPunct="0">
              <a:lnSpc>
                <a:spcPts val="4080"/>
              </a:lnSpc>
            </a:pPr>
            <a:r>
              <a:rPr lang="en-US" sz="5400" dirty="0" smtClean="0">
                <a:solidFill>
                  <a:srgbClr val="007273"/>
                </a:solidFill>
                <a:latin typeface="Pluto Sans Light" panose="02000000000000000000" pitchFamily="2" charset="77"/>
                <a:cs typeface="Pluto Sans Bold"/>
              </a:rPr>
              <a:t>PROJECT</a:t>
            </a:r>
            <a:endParaRPr lang="en-US" sz="5400" dirty="0">
              <a:solidFill>
                <a:srgbClr val="007273"/>
              </a:solidFill>
              <a:latin typeface="Pluto Sans Light" panose="02000000000000000000" pitchFamily="2" charset="77"/>
              <a:cs typeface="Pluto Sans Bold"/>
            </a:endParaRPr>
          </a:p>
        </p:txBody>
      </p:sp>
      <p:pic>
        <p:nvPicPr>
          <p:cNvPr id="13" name="Picture 12" descr="Shape&#10;&#10;Description automatically generated with medium confidence">
            <a:extLst>
              <a:ext uri="{FF2B5EF4-FFF2-40B4-BE49-F238E27FC236}">
                <a16:creationId xmlns="" xmlns:a16="http://schemas.microsoft.com/office/drawing/2014/main" id="{29903013-B6FD-4194-9308-5C76C1CFD4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33516" y="915481"/>
            <a:ext cx="1502503" cy="342754"/>
          </a:xfrm>
          <a:prstGeom prst="rect">
            <a:avLst/>
          </a:prstGeom>
        </p:spPr>
      </p:pic>
    </p:spTree>
    <p:extLst>
      <p:ext uri="{BB962C8B-B14F-4D97-AF65-F5344CB8AC3E}">
        <p14:creationId xmlns:p14="http://schemas.microsoft.com/office/powerpoint/2010/main" val="2619567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uple of men walking on a sand dune&#10;&#10;Description automatically generated with low confidence">
            <a:extLst>
              <a:ext uri="{FF2B5EF4-FFF2-40B4-BE49-F238E27FC236}">
                <a16:creationId xmlns:a16="http://schemas.microsoft.com/office/drawing/2014/main" xmlns="" id="{E5CF032F-E1A5-8A83-2A71-5199C851FC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TextBox 19">
            <a:extLst>
              <a:ext uri="{FF2B5EF4-FFF2-40B4-BE49-F238E27FC236}">
                <a16:creationId xmlns:a16="http://schemas.microsoft.com/office/drawing/2014/main" xmlns="" id="{027E2ADF-4D86-9944-E0EE-80D54806AB96}"/>
              </a:ext>
            </a:extLst>
          </p:cNvPr>
          <p:cNvSpPr/>
          <p:nvPr/>
        </p:nvSpPr>
        <p:spPr>
          <a:xfrm>
            <a:off x="7872683" y="3072240"/>
            <a:ext cx="3780343" cy="2135381"/>
          </a:xfrm>
          <a:prstGeom prst="rect">
            <a:avLst/>
          </a:prstGeom>
        </p:spPr>
        <p:txBody>
          <a:bodyPr spcFirstLastPara="0" lIns="0" tIns="0" rIns="0" bIns="0" anchor="t"/>
          <a:lstStyle/>
          <a:p>
            <a:pPr algn="l" hangingPunct="0">
              <a:lnSpc>
                <a:spcPts val="3820"/>
              </a:lnSpc>
            </a:pPr>
            <a:r>
              <a:rPr lang="en-US" sz="3600" dirty="0">
                <a:solidFill>
                  <a:schemeClr val="bg1"/>
                </a:solidFill>
                <a:latin typeface="Pluto Sans ExtraLight" panose="02000000000000000000" pitchFamily="2" charset="77"/>
                <a:cs typeface="Pluto Sans Bold"/>
              </a:rPr>
              <a:t>LET’S</a:t>
            </a:r>
          </a:p>
          <a:p>
            <a:pPr algn="l" hangingPunct="0">
              <a:lnSpc>
                <a:spcPts val="3820"/>
              </a:lnSpc>
            </a:pPr>
            <a:r>
              <a:rPr lang="en-US" sz="3600" b="1" dirty="0">
                <a:solidFill>
                  <a:schemeClr val="bg1"/>
                </a:solidFill>
                <a:latin typeface="Pluto Sans Bold" panose="02000000000000000000" pitchFamily="2" charset="77"/>
                <a:cs typeface="Pluto Sans Bold"/>
              </a:rPr>
              <a:t>IMPROVE FASHION </a:t>
            </a:r>
          </a:p>
          <a:p>
            <a:pPr algn="l" hangingPunct="0">
              <a:lnSpc>
                <a:spcPts val="3820"/>
              </a:lnSpc>
            </a:pPr>
            <a:r>
              <a:rPr lang="en-US" sz="3600" dirty="0">
                <a:solidFill>
                  <a:schemeClr val="bg1"/>
                </a:solidFill>
                <a:latin typeface="Pluto Sans ExtraLight" panose="02000000000000000000" pitchFamily="2" charset="77"/>
                <a:cs typeface="Pluto Sans Bold"/>
              </a:rPr>
              <a:t>TOGETHER</a:t>
            </a:r>
            <a:endParaRPr lang="en-US" sz="3200" dirty="0">
              <a:solidFill>
                <a:schemeClr val="bg1"/>
              </a:solidFill>
              <a:latin typeface="Pluto Sans ExtraLight" panose="02000000000000000000" pitchFamily="2" charset="77"/>
              <a:cs typeface="Pluto Sans Bold"/>
            </a:endParaRPr>
          </a:p>
        </p:txBody>
      </p:sp>
      <p:sp>
        <p:nvSpPr>
          <p:cNvPr id="8" name="TextBox 19">
            <a:extLst>
              <a:ext uri="{FF2B5EF4-FFF2-40B4-BE49-F238E27FC236}">
                <a16:creationId xmlns:a16="http://schemas.microsoft.com/office/drawing/2014/main" xmlns="" id="{EF1FFAC4-6F2A-3225-EB6A-E7DE6A24CD51}"/>
              </a:ext>
            </a:extLst>
          </p:cNvPr>
          <p:cNvSpPr/>
          <p:nvPr/>
        </p:nvSpPr>
        <p:spPr>
          <a:xfrm>
            <a:off x="8027020" y="4882378"/>
            <a:ext cx="1953322" cy="492512"/>
          </a:xfrm>
          <a:prstGeom prst="rect">
            <a:avLst/>
          </a:prstGeom>
        </p:spPr>
        <p:txBody>
          <a:bodyPr spcFirstLastPara="0" lIns="0" tIns="0" rIns="0" bIns="0" anchor="t"/>
          <a:lstStyle/>
          <a:p>
            <a:pPr algn="l" hangingPunct="0">
              <a:lnSpc>
                <a:spcPts val="3820"/>
              </a:lnSpc>
            </a:pPr>
            <a:r>
              <a:rPr lang="en-US" sz="1600" dirty="0">
                <a:solidFill>
                  <a:schemeClr val="bg1"/>
                </a:solidFill>
                <a:latin typeface="Pluto Sans Light" panose="02000000000000000000" pitchFamily="2" charset="77"/>
                <a:cs typeface="Pluto Sans Bold"/>
              </a:rPr>
              <a:t>Get in </a:t>
            </a:r>
            <a:r>
              <a:rPr lang="en-US" sz="1600" dirty="0" err="1">
                <a:solidFill>
                  <a:schemeClr val="bg1"/>
                </a:solidFill>
                <a:latin typeface="Pluto Sans Light" panose="02000000000000000000" pitchFamily="2" charset="77"/>
                <a:cs typeface="Pluto Sans Bold"/>
              </a:rPr>
              <a:t>touch,now</a:t>
            </a:r>
            <a:endParaRPr lang="en-US" sz="1400" dirty="0">
              <a:solidFill>
                <a:schemeClr val="bg1"/>
              </a:solidFill>
              <a:latin typeface="Pluto Sans Light" panose="02000000000000000000" pitchFamily="2" charset="77"/>
              <a:cs typeface="Pluto Sans Bold"/>
            </a:endParaRPr>
          </a:p>
        </p:txBody>
      </p:sp>
      <p:sp>
        <p:nvSpPr>
          <p:cNvPr id="9" name="Rectangle 8">
            <a:extLst>
              <a:ext uri="{FF2B5EF4-FFF2-40B4-BE49-F238E27FC236}">
                <a16:creationId xmlns:a16="http://schemas.microsoft.com/office/drawing/2014/main" xmlns="" id="{B9C8DE74-6644-EEBE-E15C-3D715D0846A2}"/>
              </a:ext>
            </a:extLst>
          </p:cNvPr>
          <p:cNvSpPr/>
          <p:nvPr/>
        </p:nvSpPr>
        <p:spPr>
          <a:xfrm>
            <a:off x="7950820" y="5006898"/>
            <a:ext cx="1951464" cy="345688"/>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a-ET"/>
          </a:p>
        </p:txBody>
      </p:sp>
      <p:pic>
        <p:nvPicPr>
          <p:cNvPr id="3" name="Picture 2">
            <a:hlinkClick r:id="rId4"/>
            <a:extLst>
              <a:ext uri="{FF2B5EF4-FFF2-40B4-BE49-F238E27FC236}">
                <a16:creationId xmlns:a16="http://schemas.microsoft.com/office/drawing/2014/main" xmlns="" id="{BF50DFE1-B35F-A95F-41CB-0B02387C3B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04696" y="5067800"/>
            <a:ext cx="295367" cy="204852"/>
          </a:xfrm>
          <a:prstGeom prst="rect">
            <a:avLst/>
          </a:prstGeom>
        </p:spPr>
      </p:pic>
      <p:pic>
        <p:nvPicPr>
          <p:cNvPr id="4" name="Picture 3">
            <a:hlinkClick r:id="rId6"/>
            <a:extLst>
              <a:ext uri="{FF2B5EF4-FFF2-40B4-BE49-F238E27FC236}">
                <a16:creationId xmlns:a16="http://schemas.microsoft.com/office/drawing/2014/main" xmlns="" id="{62E27B0C-3BC3-7BEC-BF53-653F15496B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37684" y="5064107"/>
            <a:ext cx="228139" cy="228139"/>
          </a:xfrm>
          <a:prstGeom prst="rect">
            <a:avLst/>
          </a:prstGeom>
        </p:spPr>
      </p:pic>
      <p:pic>
        <p:nvPicPr>
          <p:cNvPr id="5" name="Picture 4">
            <a:hlinkClick r:id="rId8"/>
            <a:extLst>
              <a:ext uri="{FF2B5EF4-FFF2-40B4-BE49-F238E27FC236}">
                <a16:creationId xmlns:a16="http://schemas.microsoft.com/office/drawing/2014/main" xmlns="" id="{1408A2DC-A423-0498-470D-5D151F82829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811188" y="5056137"/>
            <a:ext cx="246521" cy="242639"/>
          </a:xfrm>
          <a:prstGeom prst="rect">
            <a:avLst/>
          </a:prstGeom>
        </p:spPr>
      </p:pic>
    </p:spTree>
    <p:extLst>
      <p:ext uri="{BB962C8B-B14F-4D97-AF65-F5344CB8AC3E}">
        <p14:creationId xmlns:p14="http://schemas.microsoft.com/office/powerpoint/2010/main" val="1486346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1127</Words>
  <Application>Microsoft Office PowerPoint</Application>
  <PresentationFormat>Widescreen</PresentationFormat>
  <Paragraphs>293</Paragraphs>
  <Slides>20</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Arial</vt:lpstr>
      <vt:lpstr>Calibri</vt:lpstr>
      <vt:lpstr>Calibri Light</vt:lpstr>
      <vt:lpstr>Pluto Sans Bold</vt:lpstr>
      <vt:lpstr>Pluto Sans Cond Regular</vt:lpstr>
      <vt:lpstr>Pluto Sans ExtraLight</vt:lpstr>
      <vt:lpstr>Pluto Sans Light</vt:lpstr>
      <vt:lpstr>Pluto Sans Regular</vt:lpstr>
      <vt:lpstr>PlutoSansRegular</vt:lpstr>
      <vt:lpstr>-webkit-standard</vt:lpstr>
      <vt:lpstr>Wingdings</vt:lpstr>
      <vt:lpstr>Office Theme</vt:lpstr>
      <vt:lpstr>Tropic Mad 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Souraj Bolaky</dc:creator>
  <cp:lastModifiedBy>Souraj Bolaky</cp:lastModifiedBy>
  <cp:revision>5</cp:revision>
  <dcterms:created xsi:type="dcterms:W3CDTF">2024-11-11T06:12:27Z</dcterms:created>
  <dcterms:modified xsi:type="dcterms:W3CDTF">2024-11-12T11:21:50Z</dcterms:modified>
</cp:coreProperties>
</file>