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673" r:id="rId6"/>
  </p:sldMasterIdLst>
  <p:notesMasterIdLst>
    <p:notesMasterId r:id="rId31"/>
  </p:notesMasterIdLst>
  <p:sldIdLst>
    <p:sldId id="268" r:id="rId7"/>
    <p:sldId id="2560" r:id="rId8"/>
    <p:sldId id="288" r:id="rId9"/>
    <p:sldId id="290" r:id="rId10"/>
    <p:sldId id="292" r:id="rId11"/>
    <p:sldId id="2564" r:id="rId12"/>
    <p:sldId id="6664" r:id="rId13"/>
    <p:sldId id="6668" r:id="rId14"/>
    <p:sldId id="345" r:id="rId15"/>
    <p:sldId id="2561" r:id="rId16"/>
    <p:sldId id="6658" r:id="rId17"/>
    <p:sldId id="2558" r:id="rId18"/>
    <p:sldId id="297" r:id="rId19"/>
    <p:sldId id="6666" r:id="rId20"/>
    <p:sldId id="2576" r:id="rId21"/>
    <p:sldId id="6662" r:id="rId22"/>
    <p:sldId id="2555" r:id="rId23"/>
    <p:sldId id="2557" r:id="rId24"/>
    <p:sldId id="2563" r:id="rId25"/>
    <p:sldId id="6656" r:id="rId26"/>
    <p:sldId id="6659" r:id="rId27"/>
    <p:sldId id="2630" r:id="rId28"/>
    <p:sldId id="6673" r:id="rId29"/>
    <p:sldId id="2549" r:id="rId3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11B99A-3766-E3C0-3209-E485C95EDBC4}" name="Maggie Mashau" initials="PM" userId="S::MMatumba@csir.co.za::219f3507-d860-4f8d-b7f3-ab2a0d28782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exandra Minden(Affiliate)" initials="AM" lastIdx="2" clrIdx="0">
    <p:extLst>
      <p:ext uri="{19B8F6BF-5375-455C-9EA6-DF929625EA0E}">
        <p15:presenceInfo xmlns:p15="http://schemas.microsoft.com/office/powerpoint/2012/main" userId="Alexandra Minden(Affiliat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FFA100"/>
    <a:srgbClr val="2F52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18" autoAdjust="0"/>
    <p:restoredTop sz="94660"/>
  </p:normalViewPr>
  <p:slideViewPr>
    <p:cSldViewPr snapToGrid="0">
      <p:cViewPr varScale="1">
        <p:scale>
          <a:sx n="76" d="100"/>
          <a:sy n="76" d="100"/>
        </p:scale>
        <p:origin x="309" y="4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E7F48-81CC-4660-B966-52278E1DB705}" type="doc">
      <dgm:prSet loTypeId="urn:microsoft.com/office/officeart/2008/layout/HorizontalMultiLevelHierarchy" loCatId="hierarchy" qsTypeId="urn:microsoft.com/office/officeart/2005/8/quickstyle/simple1" qsCatId="simple" csTypeId="urn:microsoft.com/office/officeart/2005/8/colors/accent0_2" csCatId="mainScheme" phldr="1"/>
      <dgm:spPr/>
      <dgm:t>
        <a:bodyPr/>
        <a:lstStyle/>
        <a:p>
          <a:endParaRPr lang="en-US"/>
        </a:p>
      </dgm:t>
    </dgm:pt>
    <dgm:pt modelId="{A78963C9-BBAF-48D4-AB92-52B747A42919}">
      <dgm:prSet phldrT="[Text]" custT="1"/>
      <dgm:spPr/>
      <dgm:t>
        <a:bodyPr vert="vert"/>
        <a:lstStyle/>
        <a:p>
          <a:r>
            <a:rPr lang="en-US" sz="1600" dirty="0"/>
            <a:t>PSC</a:t>
          </a:r>
        </a:p>
        <a:p>
          <a:r>
            <a:rPr lang="en-US" sz="1600" dirty="0"/>
            <a:t>Project Steering Committee</a:t>
          </a:r>
        </a:p>
      </dgm:t>
    </dgm:pt>
    <dgm:pt modelId="{F0979327-9887-4454-86E6-5B8F4F8F4753}" type="parTrans" cxnId="{7252AA08-E582-4DF1-80D0-1B2F009E6F93}">
      <dgm:prSet/>
      <dgm:spPr/>
      <dgm:t>
        <a:bodyPr/>
        <a:lstStyle/>
        <a:p>
          <a:endParaRPr lang="en-US"/>
        </a:p>
      </dgm:t>
    </dgm:pt>
    <dgm:pt modelId="{8B4B8822-62F4-425A-B02C-1952D98E9F83}" type="sibTrans" cxnId="{7252AA08-E582-4DF1-80D0-1B2F009E6F93}">
      <dgm:prSet/>
      <dgm:spPr/>
      <dgm:t>
        <a:bodyPr/>
        <a:lstStyle/>
        <a:p>
          <a:endParaRPr lang="en-US"/>
        </a:p>
      </dgm:t>
    </dgm:pt>
    <dgm:pt modelId="{7F794EA4-699D-48A3-8553-F75FDF631D15}">
      <dgm:prSet phldrT="[Text]"/>
      <dgm:spPr/>
      <dgm:t>
        <a:bodyPr/>
        <a:lstStyle/>
        <a:p>
          <a:r>
            <a:rPr lang="en-US" dirty="0"/>
            <a:t>DTIC</a:t>
          </a:r>
        </a:p>
      </dgm:t>
    </dgm:pt>
    <dgm:pt modelId="{F375C1CE-AAEF-4F6C-9C9E-8F98769C85B2}" type="parTrans" cxnId="{32502A10-7C15-40AC-BFEA-F658B0B15AA5}">
      <dgm:prSet/>
      <dgm:spPr/>
      <dgm:t>
        <a:bodyPr/>
        <a:lstStyle/>
        <a:p>
          <a:endParaRPr lang="en-US"/>
        </a:p>
      </dgm:t>
    </dgm:pt>
    <dgm:pt modelId="{25E6D713-D419-4610-8324-4EB73AEF4453}" type="sibTrans" cxnId="{32502A10-7C15-40AC-BFEA-F658B0B15AA5}">
      <dgm:prSet/>
      <dgm:spPr/>
      <dgm:t>
        <a:bodyPr/>
        <a:lstStyle/>
        <a:p>
          <a:endParaRPr lang="en-US"/>
        </a:p>
      </dgm:t>
    </dgm:pt>
    <dgm:pt modelId="{56620804-BF81-4C70-BFCF-DAC10E96A531}">
      <dgm:prSet/>
      <dgm:spPr/>
      <dgm:t>
        <a:bodyPr/>
        <a:lstStyle/>
        <a:p>
          <a:r>
            <a:rPr lang="en-US" dirty="0"/>
            <a:t>DSI</a:t>
          </a:r>
        </a:p>
      </dgm:t>
    </dgm:pt>
    <dgm:pt modelId="{1D33FBB8-3C4D-4EF7-8A4D-569DEDD75219}" type="parTrans" cxnId="{00D1E479-55FC-46DD-A8A9-88CFF1884F5F}">
      <dgm:prSet/>
      <dgm:spPr/>
      <dgm:t>
        <a:bodyPr/>
        <a:lstStyle/>
        <a:p>
          <a:endParaRPr lang="en-US"/>
        </a:p>
      </dgm:t>
    </dgm:pt>
    <dgm:pt modelId="{66C1A9FF-6DCB-4DCC-ABE5-CB85A589FA50}" type="sibTrans" cxnId="{00D1E479-55FC-46DD-A8A9-88CFF1884F5F}">
      <dgm:prSet/>
      <dgm:spPr/>
      <dgm:t>
        <a:bodyPr/>
        <a:lstStyle/>
        <a:p>
          <a:endParaRPr lang="en-US"/>
        </a:p>
      </dgm:t>
    </dgm:pt>
    <dgm:pt modelId="{9C3079B3-5852-4C44-B83C-02FC933F62DC}">
      <dgm:prSet/>
      <dgm:spPr/>
      <dgm:t>
        <a:bodyPr/>
        <a:lstStyle/>
        <a:p>
          <a:r>
            <a:rPr lang="en-US" dirty="0"/>
            <a:t>DFFE</a:t>
          </a:r>
        </a:p>
      </dgm:t>
    </dgm:pt>
    <dgm:pt modelId="{E1E39F30-B0C0-4491-829E-BED3B6C11C2D}" type="sibTrans" cxnId="{ACEB1AD3-7BF6-49E1-8B70-D9606746E40F}">
      <dgm:prSet/>
      <dgm:spPr/>
      <dgm:t>
        <a:bodyPr/>
        <a:lstStyle/>
        <a:p>
          <a:endParaRPr lang="en-US"/>
        </a:p>
      </dgm:t>
    </dgm:pt>
    <dgm:pt modelId="{0DD0D051-D6A2-4733-A8CB-338E99634880}" type="parTrans" cxnId="{ACEB1AD3-7BF6-49E1-8B70-D9606746E40F}">
      <dgm:prSet/>
      <dgm:spPr/>
      <dgm:t>
        <a:bodyPr/>
        <a:lstStyle/>
        <a:p>
          <a:endParaRPr lang="en-US"/>
        </a:p>
      </dgm:t>
    </dgm:pt>
    <dgm:pt modelId="{52557E66-B912-4D32-BB35-24D5AED78B6D}">
      <dgm:prSet phldrT="[Text]"/>
      <dgm:spPr/>
      <dgm:t>
        <a:bodyPr/>
        <a:lstStyle/>
        <a:p>
          <a:r>
            <a:rPr lang="en-US" dirty="0" err="1"/>
            <a:t>TexFED</a:t>
          </a:r>
          <a:endParaRPr lang="en-US" dirty="0"/>
        </a:p>
      </dgm:t>
    </dgm:pt>
    <dgm:pt modelId="{F087D900-F08A-40ED-983F-34B8B7F84674}" type="sibTrans" cxnId="{EE760CD8-96F8-40D7-92AE-1FE81C0F79BE}">
      <dgm:prSet/>
      <dgm:spPr/>
      <dgm:t>
        <a:bodyPr/>
        <a:lstStyle/>
        <a:p>
          <a:endParaRPr lang="en-US"/>
        </a:p>
      </dgm:t>
    </dgm:pt>
    <dgm:pt modelId="{291F5805-6F31-49EB-96E3-8ED3EE500B3B}" type="parTrans" cxnId="{EE760CD8-96F8-40D7-92AE-1FE81C0F79BE}">
      <dgm:prSet/>
      <dgm:spPr/>
      <dgm:t>
        <a:bodyPr/>
        <a:lstStyle/>
        <a:p>
          <a:endParaRPr lang="en-US"/>
        </a:p>
      </dgm:t>
    </dgm:pt>
    <dgm:pt modelId="{17B83F8E-2797-4BE6-B824-E27A7A156206}">
      <dgm:prSet phldrT="[Text]"/>
      <dgm:spPr/>
      <dgm:t>
        <a:bodyPr/>
        <a:lstStyle/>
        <a:p>
          <a:r>
            <a:rPr lang="en-US" dirty="0"/>
            <a:t>TIPS (NPC)</a:t>
          </a:r>
        </a:p>
      </dgm:t>
    </dgm:pt>
    <dgm:pt modelId="{89F4C607-C574-42E5-A0D7-65AAB97FBBE4}" type="sibTrans" cxnId="{8200A314-E14F-4092-B420-B0C00EB3FF55}">
      <dgm:prSet/>
      <dgm:spPr/>
      <dgm:t>
        <a:bodyPr/>
        <a:lstStyle/>
        <a:p>
          <a:endParaRPr lang="en-US"/>
        </a:p>
      </dgm:t>
    </dgm:pt>
    <dgm:pt modelId="{0B4FB651-7C25-4D23-AC20-D5C0402907B7}" type="parTrans" cxnId="{8200A314-E14F-4092-B420-B0C00EB3FF55}">
      <dgm:prSet/>
      <dgm:spPr/>
      <dgm:t>
        <a:bodyPr/>
        <a:lstStyle/>
        <a:p>
          <a:endParaRPr lang="en-US"/>
        </a:p>
      </dgm:t>
    </dgm:pt>
    <dgm:pt modelId="{030DE1F8-A581-4B92-B6E6-1364191CBB60}" type="pres">
      <dgm:prSet presAssocID="{DE4E7F48-81CC-4660-B966-52278E1DB705}" presName="Name0" presStyleCnt="0">
        <dgm:presLayoutVars>
          <dgm:chPref val="1"/>
          <dgm:dir/>
          <dgm:animOne val="branch"/>
          <dgm:animLvl val="lvl"/>
          <dgm:resizeHandles val="exact"/>
        </dgm:presLayoutVars>
      </dgm:prSet>
      <dgm:spPr/>
    </dgm:pt>
    <dgm:pt modelId="{680D2E3B-94AE-4F10-804D-16325F3F0FE6}" type="pres">
      <dgm:prSet presAssocID="{A78963C9-BBAF-48D4-AB92-52B747A42919}" presName="root1" presStyleCnt="0"/>
      <dgm:spPr/>
    </dgm:pt>
    <dgm:pt modelId="{BC054FC3-C099-490A-96BC-7878DF9B11E0}" type="pres">
      <dgm:prSet presAssocID="{A78963C9-BBAF-48D4-AB92-52B747A42919}" presName="LevelOneTextNode" presStyleLbl="node0" presStyleIdx="0" presStyleCnt="1" custScaleX="193920" custScaleY="23350" custLinFactX="-100000" custLinFactNeighborX="-137964">
        <dgm:presLayoutVars>
          <dgm:chPref val="3"/>
        </dgm:presLayoutVars>
      </dgm:prSet>
      <dgm:spPr/>
    </dgm:pt>
    <dgm:pt modelId="{6EEE7232-2A78-4254-A00B-807C00C05ABA}" type="pres">
      <dgm:prSet presAssocID="{A78963C9-BBAF-48D4-AB92-52B747A42919}" presName="level2hierChild" presStyleCnt="0"/>
      <dgm:spPr/>
    </dgm:pt>
    <dgm:pt modelId="{2C43C670-7A0C-4B57-9A57-CBC05DAB9B55}" type="pres">
      <dgm:prSet presAssocID="{F375C1CE-AAEF-4F6C-9C9E-8F98769C85B2}" presName="conn2-1" presStyleLbl="parChTrans1D2" presStyleIdx="0" presStyleCnt="5"/>
      <dgm:spPr/>
    </dgm:pt>
    <dgm:pt modelId="{9D35D381-AB63-4199-A74F-1A6252119C74}" type="pres">
      <dgm:prSet presAssocID="{F375C1CE-AAEF-4F6C-9C9E-8F98769C85B2}" presName="connTx" presStyleLbl="parChTrans1D2" presStyleIdx="0" presStyleCnt="5"/>
      <dgm:spPr/>
    </dgm:pt>
    <dgm:pt modelId="{401A3D8F-AFB5-4A7A-837F-D2C36B40A003}" type="pres">
      <dgm:prSet presAssocID="{7F794EA4-699D-48A3-8553-F75FDF631D15}" presName="root2" presStyleCnt="0"/>
      <dgm:spPr/>
    </dgm:pt>
    <dgm:pt modelId="{A626FBF8-3E32-433C-85AD-C3C4A2A112FB}" type="pres">
      <dgm:prSet presAssocID="{7F794EA4-699D-48A3-8553-F75FDF631D15}" presName="LevelTwoTextNode" presStyleLbl="node2" presStyleIdx="0" presStyleCnt="5" custScaleX="89189" custScaleY="40614" custLinFactNeighborX="-66735" custLinFactNeighborY="4178">
        <dgm:presLayoutVars>
          <dgm:chPref val="3"/>
        </dgm:presLayoutVars>
      </dgm:prSet>
      <dgm:spPr/>
    </dgm:pt>
    <dgm:pt modelId="{2C00E8EC-1983-4179-9202-E52AE41959D3}" type="pres">
      <dgm:prSet presAssocID="{7F794EA4-699D-48A3-8553-F75FDF631D15}" presName="level3hierChild" presStyleCnt="0"/>
      <dgm:spPr/>
    </dgm:pt>
    <dgm:pt modelId="{E634D837-37C8-4034-8D50-2A8356C4B566}" type="pres">
      <dgm:prSet presAssocID="{0B4FB651-7C25-4D23-AC20-D5C0402907B7}" presName="conn2-1" presStyleLbl="parChTrans1D2" presStyleIdx="1" presStyleCnt="5"/>
      <dgm:spPr/>
    </dgm:pt>
    <dgm:pt modelId="{A28C7080-A704-4AC6-A6AA-9096F871342C}" type="pres">
      <dgm:prSet presAssocID="{0B4FB651-7C25-4D23-AC20-D5C0402907B7}" presName="connTx" presStyleLbl="parChTrans1D2" presStyleIdx="1" presStyleCnt="5"/>
      <dgm:spPr/>
    </dgm:pt>
    <dgm:pt modelId="{74EA017C-47C1-49C0-8013-FECB402EBEBF}" type="pres">
      <dgm:prSet presAssocID="{17B83F8E-2797-4BE6-B824-E27A7A156206}" presName="root2" presStyleCnt="0"/>
      <dgm:spPr/>
    </dgm:pt>
    <dgm:pt modelId="{C273F9D7-D697-4A3E-9726-76AA8D5010A1}" type="pres">
      <dgm:prSet presAssocID="{17B83F8E-2797-4BE6-B824-E27A7A156206}" presName="LevelTwoTextNode" presStyleLbl="node2" presStyleIdx="1" presStyleCnt="5" custScaleX="89515" custScaleY="43111" custLinFactNeighborX="-66735" custLinFactNeighborY="-785">
        <dgm:presLayoutVars>
          <dgm:chPref val="3"/>
        </dgm:presLayoutVars>
      </dgm:prSet>
      <dgm:spPr/>
    </dgm:pt>
    <dgm:pt modelId="{9E5C6404-BC31-4759-9F27-D457678CEC80}" type="pres">
      <dgm:prSet presAssocID="{17B83F8E-2797-4BE6-B824-E27A7A156206}" presName="level3hierChild" presStyleCnt="0"/>
      <dgm:spPr/>
    </dgm:pt>
    <dgm:pt modelId="{FA54FFFB-97AE-45CE-9004-A2D86F9E496D}" type="pres">
      <dgm:prSet presAssocID="{291F5805-6F31-49EB-96E3-8ED3EE500B3B}" presName="conn2-1" presStyleLbl="parChTrans1D2" presStyleIdx="2" presStyleCnt="5"/>
      <dgm:spPr/>
    </dgm:pt>
    <dgm:pt modelId="{C8BD1E85-A16A-4B53-B8A5-90F3F4EF4CFF}" type="pres">
      <dgm:prSet presAssocID="{291F5805-6F31-49EB-96E3-8ED3EE500B3B}" presName="connTx" presStyleLbl="parChTrans1D2" presStyleIdx="2" presStyleCnt="5"/>
      <dgm:spPr/>
    </dgm:pt>
    <dgm:pt modelId="{DC6A0722-F92B-4D27-8A6E-8F28DC4B85FD}" type="pres">
      <dgm:prSet presAssocID="{52557E66-B912-4D32-BB35-24D5AED78B6D}" presName="root2" presStyleCnt="0"/>
      <dgm:spPr/>
    </dgm:pt>
    <dgm:pt modelId="{FA466DA5-5547-4A74-B2C5-C42DE2F80B84}" type="pres">
      <dgm:prSet presAssocID="{52557E66-B912-4D32-BB35-24D5AED78B6D}" presName="LevelTwoTextNode" presStyleLbl="node2" presStyleIdx="2" presStyleCnt="5" custScaleX="88718" custScaleY="33697" custLinFactNeighborX="-66735" custLinFactNeighborY="3486">
        <dgm:presLayoutVars>
          <dgm:chPref val="3"/>
        </dgm:presLayoutVars>
      </dgm:prSet>
      <dgm:spPr/>
    </dgm:pt>
    <dgm:pt modelId="{0FDC1B34-3D9C-4559-A803-B6CD03F75670}" type="pres">
      <dgm:prSet presAssocID="{52557E66-B912-4D32-BB35-24D5AED78B6D}" presName="level3hierChild" presStyleCnt="0"/>
      <dgm:spPr/>
    </dgm:pt>
    <dgm:pt modelId="{302BD54E-7E0D-41C4-92EB-83FCCB75D1F5}" type="pres">
      <dgm:prSet presAssocID="{0DD0D051-D6A2-4733-A8CB-338E99634880}" presName="conn2-1" presStyleLbl="parChTrans1D2" presStyleIdx="3" presStyleCnt="5"/>
      <dgm:spPr/>
    </dgm:pt>
    <dgm:pt modelId="{515D55B3-F5A7-4419-83A8-3CCB5B511A27}" type="pres">
      <dgm:prSet presAssocID="{0DD0D051-D6A2-4733-A8CB-338E99634880}" presName="connTx" presStyleLbl="parChTrans1D2" presStyleIdx="3" presStyleCnt="5"/>
      <dgm:spPr/>
    </dgm:pt>
    <dgm:pt modelId="{4A22B027-B6BA-4430-8C8A-6A898638EE62}" type="pres">
      <dgm:prSet presAssocID="{9C3079B3-5852-4C44-B83C-02FC933F62DC}" presName="root2" presStyleCnt="0"/>
      <dgm:spPr/>
    </dgm:pt>
    <dgm:pt modelId="{1635EB99-35FE-4BF8-A6D6-2528208D19A2}" type="pres">
      <dgm:prSet presAssocID="{9C3079B3-5852-4C44-B83C-02FC933F62DC}" presName="LevelTwoTextNode" presStyleLbl="node2" presStyleIdx="3" presStyleCnt="5" custScaleX="88717" custScaleY="35082" custLinFactNeighborX="-66735" custLinFactNeighborY="-3613">
        <dgm:presLayoutVars>
          <dgm:chPref val="3"/>
        </dgm:presLayoutVars>
      </dgm:prSet>
      <dgm:spPr/>
    </dgm:pt>
    <dgm:pt modelId="{29F8948E-26BF-490D-9318-BF0C55772376}" type="pres">
      <dgm:prSet presAssocID="{9C3079B3-5852-4C44-B83C-02FC933F62DC}" presName="level3hierChild" presStyleCnt="0"/>
      <dgm:spPr/>
    </dgm:pt>
    <dgm:pt modelId="{EEDEA936-B57D-421B-9497-3D57AADFDD4C}" type="pres">
      <dgm:prSet presAssocID="{1D33FBB8-3C4D-4EF7-8A4D-569DEDD75219}" presName="conn2-1" presStyleLbl="parChTrans1D2" presStyleIdx="4" presStyleCnt="5"/>
      <dgm:spPr/>
    </dgm:pt>
    <dgm:pt modelId="{B0429F46-EDDA-4DD7-8F8B-60E81C4BC94F}" type="pres">
      <dgm:prSet presAssocID="{1D33FBB8-3C4D-4EF7-8A4D-569DEDD75219}" presName="connTx" presStyleLbl="parChTrans1D2" presStyleIdx="4" presStyleCnt="5"/>
      <dgm:spPr/>
    </dgm:pt>
    <dgm:pt modelId="{1466FBF7-D8FA-4347-A33C-9BB208F639CF}" type="pres">
      <dgm:prSet presAssocID="{56620804-BF81-4C70-BFCF-DAC10E96A531}" presName="root2" presStyleCnt="0"/>
      <dgm:spPr/>
    </dgm:pt>
    <dgm:pt modelId="{2D0D3001-F758-4288-9FE5-4A7D2C673940}" type="pres">
      <dgm:prSet presAssocID="{56620804-BF81-4C70-BFCF-DAC10E96A531}" presName="LevelTwoTextNode" presStyleLbl="node2" presStyleIdx="4" presStyleCnt="5" custScaleX="89515" custScaleY="43053" custLinFactNeighborX="-66732" custLinFactNeighborY="5319">
        <dgm:presLayoutVars>
          <dgm:chPref val="3"/>
        </dgm:presLayoutVars>
      </dgm:prSet>
      <dgm:spPr/>
    </dgm:pt>
    <dgm:pt modelId="{F1CC6EEE-9463-4DD6-8558-DA7BF5487C6D}" type="pres">
      <dgm:prSet presAssocID="{56620804-BF81-4C70-BFCF-DAC10E96A531}" presName="level3hierChild" presStyleCnt="0"/>
      <dgm:spPr/>
    </dgm:pt>
  </dgm:ptLst>
  <dgm:cxnLst>
    <dgm:cxn modelId="{7252AA08-E582-4DF1-80D0-1B2F009E6F93}" srcId="{DE4E7F48-81CC-4660-B966-52278E1DB705}" destId="{A78963C9-BBAF-48D4-AB92-52B747A42919}" srcOrd="0" destOrd="0" parTransId="{F0979327-9887-4454-86E6-5B8F4F8F4753}" sibTransId="{8B4B8822-62F4-425A-B02C-1952D98E9F83}"/>
    <dgm:cxn modelId="{F8B72A0D-24C9-4C32-8D06-B2B15BE96944}" type="presOf" srcId="{17B83F8E-2797-4BE6-B824-E27A7A156206}" destId="{C273F9D7-D697-4A3E-9726-76AA8D5010A1}" srcOrd="0" destOrd="0" presId="urn:microsoft.com/office/officeart/2008/layout/HorizontalMultiLevelHierarchy"/>
    <dgm:cxn modelId="{32502A10-7C15-40AC-BFEA-F658B0B15AA5}" srcId="{A78963C9-BBAF-48D4-AB92-52B747A42919}" destId="{7F794EA4-699D-48A3-8553-F75FDF631D15}" srcOrd="0" destOrd="0" parTransId="{F375C1CE-AAEF-4F6C-9C9E-8F98769C85B2}" sibTransId="{25E6D713-D419-4610-8324-4EB73AEF4453}"/>
    <dgm:cxn modelId="{8200A314-E14F-4092-B420-B0C00EB3FF55}" srcId="{A78963C9-BBAF-48D4-AB92-52B747A42919}" destId="{17B83F8E-2797-4BE6-B824-E27A7A156206}" srcOrd="1" destOrd="0" parTransId="{0B4FB651-7C25-4D23-AC20-D5C0402907B7}" sibTransId="{89F4C607-C574-42E5-A0D7-65AAB97FBBE4}"/>
    <dgm:cxn modelId="{3902912C-0213-44E1-A701-D5DDB66E6A7B}" type="presOf" srcId="{0B4FB651-7C25-4D23-AC20-D5C0402907B7}" destId="{E634D837-37C8-4034-8D50-2A8356C4B566}" srcOrd="0" destOrd="0" presId="urn:microsoft.com/office/officeart/2008/layout/HorizontalMultiLevelHierarchy"/>
    <dgm:cxn modelId="{7AE3E738-EC29-4D4B-B498-AAA3A43D868E}" type="presOf" srcId="{291F5805-6F31-49EB-96E3-8ED3EE500B3B}" destId="{C8BD1E85-A16A-4B53-B8A5-90F3F4EF4CFF}" srcOrd="1" destOrd="0" presId="urn:microsoft.com/office/officeart/2008/layout/HorizontalMultiLevelHierarchy"/>
    <dgm:cxn modelId="{2C9B5641-A2BA-4C88-A06E-CF35C3FD5452}" type="presOf" srcId="{F375C1CE-AAEF-4F6C-9C9E-8F98769C85B2}" destId="{2C43C670-7A0C-4B57-9A57-CBC05DAB9B55}" srcOrd="0" destOrd="0" presId="urn:microsoft.com/office/officeart/2008/layout/HorizontalMultiLevelHierarchy"/>
    <dgm:cxn modelId="{817B9E6A-9BF4-4CFB-9BFB-F855CCE3763A}" type="presOf" srcId="{1D33FBB8-3C4D-4EF7-8A4D-569DEDD75219}" destId="{B0429F46-EDDA-4DD7-8F8B-60E81C4BC94F}" srcOrd="1" destOrd="0" presId="urn:microsoft.com/office/officeart/2008/layout/HorizontalMultiLevelHierarchy"/>
    <dgm:cxn modelId="{3FD1A070-7DBE-4BB2-A54F-EEEFF0B6612C}" type="presOf" srcId="{A78963C9-BBAF-48D4-AB92-52B747A42919}" destId="{BC054FC3-C099-490A-96BC-7878DF9B11E0}" srcOrd="0" destOrd="0" presId="urn:microsoft.com/office/officeart/2008/layout/HorizontalMultiLevelHierarchy"/>
    <dgm:cxn modelId="{ABCC7E73-1F27-494E-A399-11137230BDC2}" type="presOf" srcId="{7F794EA4-699D-48A3-8553-F75FDF631D15}" destId="{A626FBF8-3E32-433C-85AD-C3C4A2A112FB}" srcOrd="0" destOrd="0" presId="urn:microsoft.com/office/officeart/2008/layout/HorizontalMultiLevelHierarchy"/>
    <dgm:cxn modelId="{95731556-0045-4C92-BA0C-EADF29ECBE2B}" type="presOf" srcId="{0B4FB651-7C25-4D23-AC20-D5C0402907B7}" destId="{A28C7080-A704-4AC6-A6AA-9096F871342C}" srcOrd="1" destOrd="0" presId="urn:microsoft.com/office/officeart/2008/layout/HorizontalMultiLevelHierarchy"/>
    <dgm:cxn modelId="{00D1E479-55FC-46DD-A8A9-88CFF1884F5F}" srcId="{A78963C9-BBAF-48D4-AB92-52B747A42919}" destId="{56620804-BF81-4C70-BFCF-DAC10E96A531}" srcOrd="4" destOrd="0" parTransId="{1D33FBB8-3C4D-4EF7-8A4D-569DEDD75219}" sibTransId="{66C1A9FF-6DCB-4DCC-ABE5-CB85A589FA50}"/>
    <dgm:cxn modelId="{C1D2E17D-CA44-416B-8232-AF35D9876973}" type="presOf" srcId="{52557E66-B912-4D32-BB35-24D5AED78B6D}" destId="{FA466DA5-5547-4A74-B2C5-C42DE2F80B84}" srcOrd="0" destOrd="0" presId="urn:microsoft.com/office/officeart/2008/layout/HorizontalMultiLevelHierarchy"/>
    <dgm:cxn modelId="{ED810BA3-0A13-4FA9-9608-D4037B09C49C}" type="presOf" srcId="{0DD0D051-D6A2-4733-A8CB-338E99634880}" destId="{302BD54E-7E0D-41C4-92EB-83FCCB75D1F5}" srcOrd="0" destOrd="0" presId="urn:microsoft.com/office/officeart/2008/layout/HorizontalMultiLevelHierarchy"/>
    <dgm:cxn modelId="{21950FA5-0F7F-47A2-A792-DE57C316A176}" type="presOf" srcId="{F375C1CE-AAEF-4F6C-9C9E-8F98769C85B2}" destId="{9D35D381-AB63-4199-A74F-1A6252119C74}" srcOrd="1" destOrd="0" presId="urn:microsoft.com/office/officeart/2008/layout/HorizontalMultiLevelHierarchy"/>
    <dgm:cxn modelId="{4F44ADBA-56B2-483E-90F5-1BCC834246E2}" type="presOf" srcId="{9C3079B3-5852-4C44-B83C-02FC933F62DC}" destId="{1635EB99-35FE-4BF8-A6D6-2528208D19A2}" srcOrd="0" destOrd="0" presId="urn:microsoft.com/office/officeart/2008/layout/HorizontalMultiLevelHierarchy"/>
    <dgm:cxn modelId="{B59FA4BC-16DE-4C11-ABAE-443F683F9484}" type="presOf" srcId="{56620804-BF81-4C70-BFCF-DAC10E96A531}" destId="{2D0D3001-F758-4288-9FE5-4A7D2C673940}" srcOrd="0" destOrd="0" presId="urn:microsoft.com/office/officeart/2008/layout/HorizontalMultiLevelHierarchy"/>
    <dgm:cxn modelId="{EEEB03BE-88F7-48A5-90D7-9330C2632A07}" type="presOf" srcId="{DE4E7F48-81CC-4660-B966-52278E1DB705}" destId="{030DE1F8-A581-4B92-B6E6-1364191CBB60}" srcOrd="0" destOrd="0" presId="urn:microsoft.com/office/officeart/2008/layout/HorizontalMultiLevelHierarchy"/>
    <dgm:cxn modelId="{F34AFEC6-A686-4929-9091-34435C6DE114}" type="presOf" srcId="{1D33FBB8-3C4D-4EF7-8A4D-569DEDD75219}" destId="{EEDEA936-B57D-421B-9497-3D57AADFDD4C}" srcOrd="0" destOrd="0" presId="urn:microsoft.com/office/officeart/2008/layout/HorizontalMultiLevelHierarchy"/>
    <dgm:cxn modelId="{9AF472D2-6DE4-4E38-8E8C-7CEC7753BA71}" type="presOf" srcId="{291F5805-6F31-49EB-96E3-8ED3EE500B3B}" destId="{FA54FFFB-97AE-45CE-9004-A2D86F9E496D}" srcOrd="0" destOrd="0" presId="urn:microsoft.com/office/officeart/2008/layout/HorizontalMultiLevelHierarchy"/>
    <dgm:cxn modelId="{ACEB1AD3-7BF6-49E1-8B70-D9606746E40F}" srcId="{A78963C9-BBAF-48D4-AB92-52B747A42919}" destId="{9C3079B3-5852-4C44-B83C-02FC933F62DC}" srcOrd="3" destOrd="0" parTransId="{0DD0D051-D6A2-4733-A8CB-338E99634880}" sibTransId="{E1E39F30-B0C0-4491-829E-BED3B6C11C2D}"/>
    <dgm:cxn modelId="{EE760CD8-96F8-40D7-92AE-1FE81C0F79BE}" srcId="{A78963C9-BBAF-48D4-AB92-52B747A42919}" destId="{52557E66-B912-4D32-BB35-24D5AED78B6D}" srcOrd="2" destOrd="0" parTransId="{291F5805-6F31-49EB-96E3-8ED3EE500B3B}" sibTransId="{F087D900-F08A-40ED-983F-34B8B7F84674}"/>
    <dgm:cxn modelId="{ABD19AE4-95F8-4EB3-A0B6-2842E55E1ABC}" type="presOf" srcId="{0DD0D051-D6A2-4733-A8CB-338E99634880}" destId="{515D55B3-F5A7-4419-83A8-3CCB5B511A27}" srcOrd="1" destOrd="0" presId="urn:microsoft.com/office/officeart/2008/layout/HorizontalMultiLevelHierarchy"/>
    <dgm:cxn modelId="{95E443F3-7EC0-4D6B-8C54-2B47603823C2}" type="presParOf" srcId="{030DE1F8-A581-4B92-B6E6-1364191CBB60}" destId="{680D2E3B-94AE-4F10-804D-16325F3F0FE6}" srcOrd="0" destOrd="0" presId="urn:microsoft.com/office/officeart/2008/layout/HorizontalMultiLevelHierarchy"/>
    <dgm:cxn modelId="{9F0D206A-BC9C-475B-9F58-3C6AD113CF15}" type="presParOf" srcId="{680D2E3B-94AE-4F10-804D-16325F3F0FE6}" destId="{BC054FC3-C099-490A-96BC-7878DF9B11E0}" srcOrd="0" destOrd="0" presId="urn:microsoft.com/office/officeart/2008/layout/HorizontalMultiLevelHierarchy"/>
    <dgm:cxn modelId="{ECBC546E-3C65-47CF-A0DC-579CBCF13E3D}" type="presParOf" srcId="{680D2E3B-94AE-4F10-804D-16325F3F0FE6}" destId="{6EEE7232-2A78-4254-A00B-807C00C05ABA}" srcOrd="1" destOrd="0" presId="urn:microsoft.com/office/officeart/2008/layout/HorizontalMultiLevelHierarchy"/>
    <dgm:cxn modelId="{03053720-5F74-4324-BAB8-CB0919412C29}" type="presParOf" srcId="{6EEE7232-2A78-4254-A00B-807C00C05ABA}" destId="{2C43C670-7A0C-4B57-9A57-CBC05DAB9B55}" srcOrd="0" destOrd="0" presId="urn:microsoft.com/office/officeart/2008/layout/HorizontalMultiLevelHierarchy"/>
    <dgm:cxn modelId="{E3C2D993-1A46-4D9C-9AD3-CAC583CD5585}" type="presParOf" srcId="{2C43C670-7A0C-4B57-9A57-CBC05DAB9B55}" destId="{9D35D381-AB63-4199-A74F-1A6252119C74}" srcOrd="0" destOrd="0" presId="urn:microsoft.com/office/officeart/2008/layout/HorizontalMultiLevelHierarchy"/>
    <dgm:cxn modelId="{D6252AFC-B062-49C1-8051-C5CE3522E409}" type="presParOf" srcId="{6EEE7232-2A78-4254-A00B-807C00C05ABA}" destId="{401A3D8F-AFB5-4A7A-837F-D2C36B40A003}" srcOrd="1" destOrd="0" presId="urn:microsoft.com/office/officeart/2008/layout/HorizontalMultiLevelHierarchy"/>
    <dgm:cxn modelId="{2DBD7AFD-A9B1-412A-AD60-96BEF4DD3DB5}" type="presParOf" srcId="{401A3D8F-AFB5-4A7A-837F-D2C36B40A003}" destId="{A626FBF8-3E32-433C-85AD-C3C4A2A112FB}" srcOrd="0" destOrd="0" presId="urn:microsoft.com/office/officeart/2008/layout/HorizontalMultiLevelHierarchy"/>
    <dgm:cxn modelId="{B35F9BB1-0DEF-4F75-9A5D-5C94C7EED656}" type="presParOf" srcId="{401A3D8F-AFB5-4A7A-837F-D2C36B40A003}" destId="{2C00E8EC-1983-4179-9202-E52AE41959D3}" srcOrd="1" destOrd="0" presId="urn:microsoft.com/office/officeart/2008/layout/HorizontalMultiLevelHierarchy"/>
    <dgm:cxn modelId="{64E54B7D-F2F2-4143-9844-4E4F921DD97A}" type="presParOf" srcId="{6EEE7232-2A78-4254-A00B-807C00C05ABA}" destId="{E634D837-37C8-4034-8D50-2A8356C4B566}" srcOrd="2" destOrd="0" presId="urn:microsoft.com/office/officeart/2008/layout/HorizontalMultiLevelHierarchy"/>
    <dgm:cxn modelId="{7D4AC5E5-FDED-49B6-8F33-398D732D9774}" type="presParOf" srcId="{E634D837-37C8-4034-8D50-2A8356C4B566}" destId="{A28C7080-A704-4AC6-A6AA-9096F871342C}" srcOrd="0" destOrd="0" presId="urn:microsoft.com/office/officeart/2008/layout/HorizontalMultiLevelHierarchy"/>
    <dgm:cxn modelId="{0A200750-13D8-406F-895F-57CB31E4F77E}" type="presParOf" srcId="{6EEE7232-2A78-4254-A00B-807C00C05ABA}" destId="{74EA017C-47C1-49C0-8013-FECB402EBEBF}" srcOrd="3" destOrd="0" presId="urn:microsoft.com/office/officeart/2008/layout/HorizontalMultiLevelHierarchy"/>
    <dgm:cxn modelId="{7FE189E0-E65F-4304-B1D8-9AFD5C415903}" type="presParOf" srcId="{74EA017C-47C1-49C0-8013-FECB402EBEBF}" destId="{C273F9D7-D697-4A3E-9726-76AA8D5010A1}" srcOrd="0" destOrd="0" presId="urn:microsoft.com/office/officeart/2008/layout/HorizontalMultiLevelHierarchy"/>
    <dgm:cxn modelId="{F613C807-86F7-4289-B3D6-7F7FF5DF715B}" type="presParOf" srcId="{74EA017C-47C1-49C0-8013-FECB402EBEBF}" destId="{9E5C6404-BC31-4759-9F27-D457678CEC80}" srcOrd="1" destOrd="0" presId="urn:microsoft.com/office/officeart/2008/layout/HorizontalMultiLevelHierarchy"/>
    <dgm:cxn modelId="{9A61E516-E364-4D5F-8D3E-A60AD0EB128C}" type="presParOf" srcId="{6EEE7232-2A78-4254-A00B-807C00C05ABA}" destId="{FA54FFFB-97AE-45CE-9004-A2D86F9E496D}" srcOrd="4" destOrd="0" presId="urn:microsoft.com/office/officeart/2008/layout/HorizontalMultiLevelHierarchy"/>
    <dgm:cxn modelId="{1B800952-17D2-4C84-80BB-558D86C3C33A}" type="presParOf" srcId="{FA54FFFB-97AE-45CE-9004-A2D86F9E496D}" destId="{C8BD1E85-A16A-4B53-B8A5-90F3F4EF4CFF}" srcOrd="0" destOrd="0" presId="urn:microsoft.com/office/officeart/2008/layout/HorizontalMultiLevelHierarchy"/>
    <dgm:cxn modelId="{60C27D12-F450-4882-882B-1CE9481B3BC0}" type="presParOf" srcId="{6EEE7232-2A78-4254-A00B-807C00C05ABA}" destId="{DC6A0722-F92B-4D27-8A6E-8F28DC4B85FD}" srcOrd="5" destOrd="0" presId="urn:microsoft.com/office/officeart/2008/layout/HorizontalMultiLevelHierarchy"/>
    <dgm:cxn modelId="{BAE5575C-7300-4268-BD9E-2FA2EC544D35}" type="presParOf" srcId="{DC6A0722-F92B-4D27-8A6E-8F28DC4B85FD}" destId="{FA466DA5-5547-4A74-B2C5-C42DE2F80B84}" srcOrd="0" destOrd="0" presId="urn:microsoft.com/office/officeart/2008/layout/HorizontalMultiLevelHierarchy"/>
    <dgm:cxn modelId="{F4C98DAC-6AD0-405C-9050-361021BF868F}" type="presParOf" srcId="{DC6A0722-F92B-4D27-8A6E-8F28DC4B85FD}" destId="{0FDC1B34-3D9C-4559-A803-B6CD03F75670}" srcOrd="1" destOrd="0" presId="urn:microsoft.com/office/officeart/2008/layout/HorizontalMultiLevelHierarchy"/>
    <dgm:cxn modelId="{CC98AD2A-D85E-4488-A37D-E8C6DF596057}" type="presParOf" srcId="{6EEE7232-2A78-4254-A00B-807C00C05ABA}" destId="{302BD54E-7E0D-41C4-92EB-83FCCB75D1F5}" srcOrd="6" destOrd="0" presId="urn:microsoft.com/office/officeart/2008/layout/HorizontalMultiLevelHierarchy"/>
    <dgm:cxn modelId="{70E424DC-7C79-497E-BDF6-05B653FE4140}" type="presParOf" srcId="{302BD54E-7E0D-41C4-92EB-83FCCB75D1F5}" destId="{515D55B3-F5A7-4419-83A8-3CCB5B511A27}" srcOrd="0" destOrd="0" presId="urn:microsoft.com/office/officeart/2008/layout/HorizontalMultiLevelHierarchy"/>
    <dgm:cxn modelId="{78994548-A724-4793-B4E9-7435AC73D5CC}" type="presParOf" srcId="{6EEE7232-2A78-4254-A00B-807C00C05ABA}" destId="{4A22B027-B6BA-4430-8C8A-6A898638EE62}" srcOrd="7" destOrd="0" presId="urn:microsoft.com/office/officeart/2008/layout/HorizontalMultiLevelHierarchy"/>
    <dgm:cxn modelId="{6E80BA02-7917-49B2-88FC-0782DDE3871D}" type="presParOf" srcId="{4A22B027-B6BA-4430-8C8A-6A898638EE62}" destId="{1635EB99-35FE-4BF8-A6D6-2528208D19A2}" srcOrd="0" destOrd="0" presId="urn:microsoft.com/office/officeart/2008/layout/HorizontalMultiLevelHierarchy"/>
    <dgm:cxn modelId="{E254565F-394D-4566-9E0B-F1E8DDC411B2}" type="presParOf" srcId="{4A22B027-B6BA-4430-8C8A-6A898638EE62}" destId="{29F8948E-26BF-490D-9318-BF0C55772376}" srcOrd="1" destOrd="0" presId="urn:microsoft.com/office/officeart/2008/layout/HorizontalMultiLevelHierarchy"/>
    <dgm:cxn modelId="{F7CD42CB-429A-4A9D-92E4-03D6BC9008BB}" type="presParOf" srcId="{6EEE7232-2A78-4254-A00B-807C00C05ABA}" destId="{EEDEA936-B57D-421B-9497-3D57AADFDD4C}" srcOrd="8" destOrd="0" presId="urn:microsoft.com/office/officeart/2008/layout/HorizontalMultiLevelHierarchy"/>
    <dgm:cxn modelId="{342AD52F-7D53-412A-977C-1CBF8E39AB5F}" type="presParOf" srcId="{EEDEA936-B57D-421B-9497-3D57AADFDD4C}" destId="{B0429F46-EDDA-4DD7-8F8B-60E81C4BC94F}" srcOrd="0" destOrd="0" presId="urn:microsoft.com/office/officeart/2008/layout/HorizontalMultiLevelHierarchy"/>
    <dgm:cxn modelId="{C1AAC484-08E3-4B9C-AA36-456F36D079DD}" type="presParOf" srcId="{6EEE7232-2A78-4254-A00B-807C00C05ABA}" destId="{1466FBF7-D8FA-4347-A33C-9BB208F639CF}" srcOrd="9" destOrd="0" presId="urn:microsoft.com/office/officeart/2008/layout/HorizontalMultiLevelHierarchy"/>
    <dgm:cxn modelId="{9944161E-0383-45AD-91E3-444F4B63675D}" type="presParOf" srcId="{1466FBF7-D8FA-4347-A33C-9BB208F639CF}" destId="{2D0D3001-F758-4288-9FE5-4A7D2C673940}" srcOrd="0" destOrd="0" presId="urn:microsoft.com/office/officeart/2008/layout/HorizontalMultiLevelHierarchy"/>
    <dgm:cxn modelId="{67C39EA1-95F2-4EBA-9DA2-3EA7AF87035C}" type="presParOf" srcId="{1466FBF7-D8FA-4347-A33C-9BB208F639CF}" destId="{F1CC6EEE-9463-4DD6-8558-DA7BF5487C6D}"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DEA936-B57D-421B-9497-3D57AADFDD4C}">
      <dsp:nvSpPr>
        <dsp:cNvPr id="0" name=""/>
        <dsp:cNvSpPr/>
      </dsp:nvSpPr>
      <dsp:spPr>
        <a:xfrm>
          <a:off x="1948097" y="2549387"/>
          <a:ext cx="820381" cy="1274616"/>
        </a:xfrm>
        <a:custGeom>
          <a:avLst/>
          <a:gdLst/>
          <a:ahLst/>
          <a:cxnLst/>
          <a:rect l="0" t="0" r="0" b="0"/>
          <a:pathLst>
            <a:path>
              <a:moveTo>
                <a:pt x="0" y="0"/>
              </a:moveTo>
              <a:lnTo>
                <a:pt x="410190" y="0"/>
              </a:lnTo>
              <a:lnTo>
                <a:pt x="410190" y="1274616"/>
              </a:lnTo>
              <a:lnTo>
                <a:pt x="820381" y="1274616"/>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20392" y="3148800"/>
        <a:ext cx="75790" cy="75790"/>
      </dsp:txXfrm>
    </dsp:sp>
    <dsp:sp modelId="{302BD54E-7E0D-41C4-92EB-83FCCB75D1F5}">
      <dsp:nvSpPr>
        <dsp:cNvPr id="0" name=""/>
        <dsp:cNvSpPr/>
      </dsp:nvSpPr>
      <dsp:spPr>
        <a:xfrm>
          <a:off x="1948097" y="2549387"/>
          <a:ext cx="820286" cy="567421"/>
        </a:xfrm>
        <a:custGeom>
          <a:avLst/>
          <a:gdLst/>
          <a:ahLst/>
          <a:cxnLst/>
          <a:rect l="0" t="0" r="0" b="0"/>
          <a:pathLst>
            <a:path>
              <a:moveTo>
                <a:pt x="0" y="0"/>
              </a:moveTo>
              <a:lnTo>
                <a:pt x="410143" y="0"/>
              </a:lnTo>
              <a:lnTo>
                <a:pt x="410143" y="567421"/>
              </a:lnTo>
              <a:lnTo>
                <a:pt x="820286" y="567421"/>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33305" y="2808162"/>
        <a:ext cx="49870" cy="49870"/>
      </dsp:txXfrm>
    </dsp:sp>
    <dsp:sp modelId="{FA54FFFB-97AE-45CE-9004-A2D86F9E496D}">
      <dsp:nvSpPr>
        <dsp:cNvPr id="0" name=""/>
        <dsp:cNvSpPr/>
      </dsp:nvSpPr>
      <dsp:spPr>
        <a:xfrm>
          <a:off x="1948097" y="2503667"/>
          <a:ext cx="820286" cy="91440"/>
        </a:xfrm>
        <a:custGeom>
          <a:avLst/>
          <a:gdLst/>
          <a:ahLst/>
          <a:cxnLst/>
          <a:rect l="0" t="0" r="0" b="0"/>
          <a:pathLst>
            <a:path>
              <a:moveTo>
                <a:pt x="0" y="45720"/>
              </a:moveTo>
              <a:lnTo>
                <a:pt x="410143" y="45720"/>
              </a:lnTo>
              <a:lnTo>
                <a:pt x="410143" y="106568"/>
              </a:lnTo>
              <a:lnTo>
                <a:pt x="820286" y="106568"/>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37677" y="2528823"/>
        <a:ext cx="41126" cy="41126"/>
      </dsp:txXfrm>
    </dsp:sp>
    <dsp:sp modelId="{E634D837-37C8-4034-8D50-2A8356C4B566}">
      <dsp:nvSpPr>
        <dsp:cNvPr id="0" name=""/>
        <dsp:cNvSpPr/>
      </dsp:nvSpPr>
      <dsp:spPr>
        <a:xfrm>
          <a:off x="1948097" y="1954622"/>
          <a:ext cx="820286" cy="594764"/>
        </a:xfrm>
        <a:custGeom>
          <a:avLst/>
          <a:gdLst/>
          <a:ahLst/>
          <a:cxnLst/>
          <a:rect l="0" t="0" r="0" b="0"/>
          <a:pathLst>
            <a:path>
              <a:moveTo>
                <a:pt x="0" y="594764"/>
              </a:moveTo>
              <a:lnTo>
                <a:pt x="410143" y="594764"/>
              </a:lnTo>
              <a:lnTo>
                <a:pt x="410143" y="0"/>
              </a:lnTo>
              <a:lnTo>
                <a:pt x="820286" y="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32910" y="2226674"/>
        <a:ext cx="50660" cy="50660"/>
      </dsp:txXfrm>
    </dsp:sp>
    <dsp:sp modelId="{2C43C670-7A0C-4B57-9A57-CBC05DAB9B55}">
      <dsp:nvSpPr>
        <dsp:cNvPr id="0" name=""/>
        <dsp:cNvSpPr/>
      </dsp:nvSpPr>
      <dsp:spPr>
        <a:xfrm>
          <a:off x="1948097" y="1354960"/>
          <a:ext cx="820286" cy="1194426"/>
        </a:xfrm>
        <a:custGeom>
          <a:avLst/>
          <a:gdLst/>
          <a:ahLst/>
          <a:cxnLst/>
          <a:rect l="0" t="0" r="0" b="0"/>
          <a:pathLst>
            <a:path>
              <a:moveTo>
                <a:pt x="0" y="1194426"/>
              </a:moveTo>
              <a:lnTo>
                <a:pt x="410143" y="1194426"/>
              </a:lnTo>
              <a:lnTo>
                <a:pt x="410143" y="0"/>
              </a:lnTo>
              <a:lnTo>
                <a:pt x="820286" y="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22016" y="1915949"/>
        <a:ext cx="72448" cy="72448"/>
      </dsp:txXfrm>
    </dsp:sp>
    <dsp:sp modelId="{BC054FC3-C099-490A-96BC-7878DF9B11E0}">
      <dsp:nvSpPr>
        <dsp:cNvPr id="0" name=""/>
        <dsp:cNvSpPr/>
      </dsp:nvSpPr>
      <dsp:spPr>
        <a:xfrm rot="16200000">
          <a:off x="413499" y="1610070"/>
          <a:ext cx="1190563" cy="1878633"/>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PSC</a:t>
          </a:r>
        </a:p>
        <a:p>
          <a:pPr marL="0" lvl="0" indent="0" algn="ctr" defTabSz="711200">
            <a:lnSpc>
              <a:spcPct val="90000"/>
            </a:lnSpc>
            <a:spcBef>
              <a:spcPct val="0"/>
            </a:spcBef>
            <a:spcAft>
              <a:spcPct val="35000"/>
            </a:spcAft>
            <a:buNone/>
          </a:pPr>
          <a:r>
            <a:rPr lang="en-US" sz="1600" kern="1200" dirty="0"/>
            <a:t>Project Steering Committee</a:t>
          </a:r>
        </a:p>
      </dsp:txBody>
      <dsp:txXfrm>
        <a:off x="413499" y="1610070"/>
        <a:ext cx="1190563" cy="1878633"/>
      </dsp:txXfrm>
    </dsp:sp>
    <dsp:sp modelId="{A626FBF8-3E32-433C-85AD-C3C4A2A112FB}">
      <dsp:nvSpPr>
        <dsp:cNvPr id="0" name=""/>
        <dsp:cNvSpPr/>
      </dsp:nvSpPr>
      <dsp:spPr>
        <a:xfrm>
          <a:off x="2768383" y="1158232"/>
          <a:ext cx="2834030" cy="39345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DTIC</a:t>
          </a:r>
        </a:p>
      </dsp:txBody>
      <dsp:txXfrm>
        <a:off x="2768383" y="1158232"/>
        <a:ext cx="2834030" cy="393455"/>
      </dsp:txXfrm>
    </dsp:sp>
    <dsp:sp modelId="{C273F9D7-D697-4A3E-9726-76AA8D5010A1}">
      <dsp:nvSpPr>
        <dsp:cNvPr id="0" name=""/>
        <dsp:cNvSpPr/>
      </dsp:nvSpPr>
      <dsp:spPr>
        <a:xfrm>
          <a:off x="2768383" y="1745799"/>
          <a:ext cx="2844389" cy="41764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TIPS (NPC)</a:t>
          </a:r>
        </a:p>
      </dsp:txBody>
      <dsp:txXfrm>
        <a:off x="2768383" y="1745799"/>
        <a:ext cx="2844389" cy="417645"/>
      </dsp:txXfrm>
    </dsp:sp>
    <dsp:sp modelId="{FA466DA5-5547-4A74-B2C5-C42DE2F80B84}">
      <dsp:nvSpPr>
        <dsp:cNvPr id="0" name=""/>
        <dsp:cNvSpPr/>
      </dsp:nvSpPr>
      <dsp:spPr>
        <a:xfrm>
          <a:off x="2768383" y="2447012"/>
          <a:ext cx="2819064" cy="326445"/>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err="1"/>
            <a:t>TexFED</a:t>
          </a:r>
          <a:endParaRPr lang="en-US" sz="2100" kern="1200" dirty="0"/>
        </a:p>
      </dsp:txBody>
      <dsp:txXfrm>
        <a:off x="2768383" y="2447012"/>
        <a:ext cx="2819064" cy="326445"/>
      </dsp:txXfrm>
    </dsp:sp>
    <dsp:sp modelId="{1635EB99-35FE-4BF8-A6D6-2528208D19A2}">
      <dsp:nvSpPr>
        <dsp:cNvPr id="0" name=""/>
        <dsp:cNvSpPr/>
      </dsp:nvSpPr>
      <dsp:spPr>
        <a:xfrm>
          <a:off x="2768383" y="2946876"/>
          <a:ext cx="2819032" cy="339862"/>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DFFE</a:t>
          </a:r>
        </a:p>
      </dsp:txBody>
      <dsp:txXfrm>
        <a:off x="2768383" y="2946876"/>
        <a:ext cx="2819032" cy="339862"/>
      </dsp:txXfrm>
    </dsp:sp>
    <dsp:sp modelId="{2D0D3001-F758-4288-9FE5-4A7D2C673940}">
      <dsp:nvSpPr>
        <dsp:cNvPr id="0" name=""/>
        <dsp:cNvSpPr/>
      </dsp:nvSpPr>
      <dsp:spPr>
        <a:xfrm>
          <a:off x="2768478" y="3615461"/>
          <a:ext cx="2844389" cy="417083"/>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DSI</a:t>
          </a:r>
        </a:p>
      </dsp:txBody>
      <dsp:txXfrm>
        <a:off x="2768478" y="3615461"/>
        <a:ext cx="2844389" cy="417083"/>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EF5B69-1230-426B-90AA-99BB8F234439}" type="datetimeFigureOut">
              <a:rPr lang="en-ZA" smtClean="0"/>
              <a:t>2024/11/15</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5A05C1-9964-4175-BCED-E497D6612364}" type="slidenum">
              <a:rPr lang="en-ZA" smtClean="0"/>
              <a:t>‹#›</a:t>
            </a:fld>
            <a:endParaRPr lang="en-ZA"/>
          </a:p>
        </p:txBody>
      </p:sp>
    </p:spTree>
    <p:extLst>
      <p:ext uri="{BB962C8B-B14F-4D97-AF65-F5344CB8AC3E}">
        <p14:creationId xmlns:p14="http://schemas.microsoft.com/office/powerpoint/2010/main" val="2351930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E3A928-1F60-466C-B673-9CC058E539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646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E3A928-1F60-466C-B673-9CC058E539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4477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F5E6A-8C69-BBC2-B1D3-6D3D8E027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EB94A3-28F4-9386-BDCA-F9577A75B2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8F503A-8977-F7AC-70BF-D844DBC6790C}"/>
              </a:ext>
            </a:extLst>
          </p:cNvPr>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339AFF82-DB85-9502-004A-A00CC5152E03}"/>
              </a:ext>
            </a:extLst>
          </p:cNvPr>
          <p:cNvSpPr>
            <a:spLocks noGrp="1"/>
          </p:cNvSpPr>
          <p:nvPr>
            <p:ph type="sldNum" sz="quarter" idx="5"/>
          </p:nvPr>
        </p:nvSpPr>
        <p:spPr/>
        <p:txBody>
          <a:bodyPr/>
          <a:lstStyle/>
          <a:p>
            <a:fld id="{A3E3A928-1F60-466C-B673-9CC058E539B6}" type="slidenum">
              <a:rPr lang="en-GB" smtClean="0"/>
              <a:t>7</a:t>
            </a:fld>
            <a:endParaRPr lang="en-GB"/>
          </a:p>
        </p:txBody>
      </p:sp>
    </p:spTree>
    <p:extLst>
      <p:ext uri="{BB962C8B-B14F-4D97-AF65-F5344CB8AC3E}">
        <p14:creationId xmlns:p14="http://schemas.microsoft.com/office/powerpoint/2010/main" val="753670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AE251-1929-6A01-5F2F-191AAC45CF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9C7E38-1B8D-6428-7D88-FA64FFEC15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C4435-ECB1-985B-B5DF-B9D359E7A87B}"/>
              </a:ext>
            </a:extLst>
          </p:cNvPr>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5C0905CB-D4BE-E1E5-2ADB-E92A3D7E2F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E3A928-1F60-466C-B673-9CC058E539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1879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B42DE-8FE6-1B0E-E9B3-E5E00008FA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975540-4BF4-CE63-132A-4D9C6BCDEC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35F6F-0257-5149-7EF7-08F1724B96A5}"/>
              </a:ext>
            </a:extLst>
          </p:cNvPr>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B6B1E0E3-A454-1F1F-8B68-79BA70B35D05}"/>
              </a:ext>
            </a:extLst>
          </p:cNvPr>
          <p:cNvSpPr>
            <a:spLocks noGrp="1"/>
          </p:cNvSpPr>
          <p:nvPr>
            <p:ph type="sldNum" sz="quarter" idx="5"/>
          </p:nvPr>
        </p:nvSpPr>
        <p:spPr/>
        <p:txBody>
          <a:bodyPr/>
          <a:lstStyle/>
          <a:p>
            <a:fld id="{A3E3A928-1F60-466C-B673-9CC058E539B6}" type="slidenum">
              <a:rPr lang="en-GB" smtClean="0"/>
              <a:t>10</a:t>
            </a:fld>
            <a:endParaRPr lang="en-GB"/>
          </a:p>
        </p:txBody>
      </p:sp>
    </p:spTree>
    <p:extLst>
      <p:ext uri="{BB962C8B-B14F-4D97-AF65-F5344CB8AC3E}">
        <p14:creationId xmlns:p14="http://schemas.microsoft.com/office/powerpoint/2010/main" val="541325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8B331-B766-0073-BF9F-0088BDE19A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F24FDA-F2E3-C60A-9E42-A8326AB8DC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9B45D2-D05C-F591-40D1-94FD902D61BC}"/>
              </a:ext>
            </a:extLst>
          </p:cNvPr>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00918E11-AA2B-ED7B-E72B-29014D037977}"/>
              </a:ext>
            </a:extLst>
          </p:cNvPr>
          <p:cNvSpPr>
            <a:spLocks noGrp="1"/>
          </p:cNvSpPr>
          <p:nvPr>
            <p:ph type="sldNum" sz="quarter" idx="5"/>
          </p:nvPr>
        </p:nvSpPr>
        <p:spPr/>
        <p:txBody>
          <a:bodyPr/>
          <a:lstStyle/>
          <a:p>
            <a:fld id="{A3E3A928-1F60-466C-B673-9CC058E539B6}" type="slidenum">
              <a:rPr lang="en-GB" smtClean="0"/>
              <a:t>11</a:t>
            </a:fld>
            <a:endParaRPr lang="en-GB"/>
          </a:p>
        </p:txBody>
      </p:sp>
    </p:spTree>
    <p:extLst>
      <p:ext uri="{BB962C8B-B14F-4D97-AF65-F5344CB8AC3E}">
        <p14:creationId xmlns:p14="http://schemas.microsoft.com/office/powerpoint/2010/main" val="1744922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E3A928-1F60-466C-B673-9CC058E539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491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C9615-5578-A56C-CBB8-C65025027C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F728A6-5BC1-E983-A37D-B5468929EF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48FA32-2BC1-4CDE-8E37-662BE3F163F3}"/>
              </a:ext>
            </a:extLst>
          </p:cNvPr>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644BB4DA-3C51-0140-8880-0150C62994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E3A928-1F60-466C-B673-9CC058E539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297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A3E3A928-1F60-466C-B673-9CC058E539B6}" type="slidenum">
              <a:rPr lang="en-GB" smtClean="0"/>
              <a:t>15</a:t>
            </a:fld>
            <a:endParaRPr lang="en-GB"/>
          </a:p>
        </p:txBody>
      </p:sp>
    </p:spTree>
    <p:extLst>
      <p:ext uri="{BB962C8B-B14F-4D97-AF65-F5344CB8AC3E}">
        <p14:creationId xmlns:p14="http://schemas.microsoft.com/office/powerpoint/2010/main" val="4054242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A3E3A928-1F60-466C-B673-9CC058E539B6}" type="slidenum">
              <a:rPr lang="en-GB" smtClean="0"/>
              <a:t>16</a:t>
            </a:fld>
            <a:endParaRPr lang="en-GB"/>
          </a:p>
        </p:txBody>
      </p:sp>
    </p:spTree>
    <p:extLst>
      <p:ext uri="{BB962C8B-B14F-4D97-AF65-F5344CB8AC3E}">
        <p14:creationId xmlns:p14="http://schemas.microsoft.com/office/powerpoint/2010/main" val="373259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A3E3A928-1F60-466C-B673-9CC058E539B6}" type="slidenum">
              <a:rPr lang="en-GB" smtClean="0"/>
              <a:t>17</a:t>
            </a:fld>
            <a:endParaRPr lang="en-GB"/>
          </a:p>
        </p:txBody>
      </p:sp>
    </p:spTree>
    <p:extLst>
      <p:ext uri="{BB962C8B-B14F-4D97-AF65-F5344CB8AC3E}">
        <p14:creationId xmlns:p14="http://schemas.microsoft.com/office/powerpoint/2010/main" val="1938722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A3E3A928-1F60-466C-B673-9CC058E539B6}" type="slidenum">
              <a:rPr lang="en-GB" smtClean="0"/>
              <a:t>18</a:t>
            </a:fld>
            <a:endParaRPr lang="en-GB"/>
          </a:p>
        </p:txBody>
      </p:sp>
    </p:spTree>
    <p:extLst>
      <p:ext uri="{BB962C8B-B14F-4D97-AF65-F5344CB8AC3E}">
        <p14:creationId xmlns:p14="http://schemas.microsoft.com/office/powerpoint/2010/main" val="3119583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A3E3A928-1F60-466C-B673-9CC058E539B6}" type="slidenum">
              <a:rPr lang="en-GB" smtClean="0"/>
              <a:t>19</a:t>
            </a:fld>
            <a:endParaRPr lang="en-GB"/>
          </a:p>
        </p:txBody>
      </p:sp>
    </p:spTree>
    <p:extLst>
      <p:ext uri="{BB962C8B-B14F-4D97-AF65-F5344CB8AC3E}">
        <p14:creationId xmlns:p14="http://schemas.microsoft.com/office/powerpoint/2010/main" val="1334087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A3E3A928-1F60-466C-B673-9CC058E539B6}" type="slidenum">
              <a:rPr lang="en-GB" smtClean="0"/>
              <a:t>20</a:t>
            </a:fld>
            <a:endParaRPr lang="en-GB"/>
          </a:p>
        </p:txBody>
      </p:sp>
    </p:spTree>
    <p:extLst>
      <p:ext uri="{BB962C8B-B14F-4D97-AF65-F5344CB8AC3E}">
        <p14:creationId xmlns:p14="http://schemas.microsoft.com/office/powerpoint/2010/main" val="3561474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DCF6E-E99A-3FFE-0BBD-49FC12EDCC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4BD95F-75CA-F7FD-0D95-60E94B9A78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147B85-EABB-FA49-4CA7-06F1E309BC0E}"/>
              </a:ext>
            </a:extLst>
          </p:cNvPr>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F449D864-BCD4-914C-A1F2-9C2D08EE8CFA}"/>
              </a:ext>
            </a:extLst>
          </p:cNvPr>
          <p:cNvSpPr>
            <a:spLocks noGrp="1"/>
          </p:cNvSpPr>
          <p:nvPr>
            <p:ph type="sldNum" sz="quarter" idx="5"/>
          </p:nvPr>
        </p:nvSpPr>
        <p:spPr/>
        <p:txBody>
          <a:bodyPr/>
          <a:lstStyle/>
          <a:p>
            <a:fld id="{A3E3A928-1F60-466C-B673-9CC058E539B6}" type="slidenum">
              <a:rPr lang="en-GB" smtClean="0"/>
              <a:t>21</a:t>
            </a:fld>
            <a:endParaRPr lang="en-GB"/>
          </a:p>
        </p:txBody>
      </p:sp>
    </p:spTree>
    <p:extLst>
      <p:ext uri="{BB962C8B-B14F-4D97-AF65-F5344CB8AC3E}">
        <p14:creationId xmlns:p14="http://schemas.microsoft.com/office/powerpoint/2010/main" val="2178369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E3A928-1F60-466C-B673-9CC058E539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6781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78FFD-21E0-2BDE-BB6F-81C27625C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33B55E-E3FE-C7B9-B3AB-1D488B4DFC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E5F9A3-8E22-D158-A3AC-80AAD1DBE350}"/>
              </a:ext>
            </a:extLst>
          </p:cNvPr>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091891EC-39E9-FF2C-C499-85F0BD99F9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E3A928-1F60-466C-B673-9CC058E539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0349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E3A928-1F60-466C-B673-9CC058E539B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2396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11F988-A8BB-43C2-852C-45763780467D}"/>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F67F9A2-DB05-4E27-A550-57E4AE99EF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502A3A44-276E-4AF0-8103-6677D6800B36}"/>
              </a:ext>
            </a:extLst>
          </p:cNvPr>
          <p:cNvSpPr>
            <a:spLocks noGrp="1"/>
          </p:cNvSpPr>
          <p:nvPr>
            <p:ph type="dt" sz="half" idx="10"/>
          </p:nvPr>
        </p:nvSpPr>
        <p:spPr/>
        <p:txBody>
          <a:bodyPr/>
          <a:lstStyle/>
          <a:p>
            <a:fld id="{A0EC5F7A-D5AD-4779-BD98-57BB160CC4DF}" type="datetimeFigureOut">
              <a:rPr lang="de-DE" smtClean="0"/>
              <a:t>15.11.2024</a:t>
            </a:fld>
            <a:endParaRPr lang="de-DE" dirty="0"/>
          </a:p>
        </p:txBody>
      </p:sp>
      <p:sp>
        <p:nvSpPr>
          <p:cNvPr id="5" name="Fußzeilenplatzhalter 4">
            <a:extLst>
              <a:ext uri="{FF2B5EF4-FFF2-40B4-BE49-F238E27FC236}">
                <a16:creationId xmlns:a16="http://schemas.microsoft.com/office/drawing/2014/main" id="{CD6DA25E-B17B-428E-A26B-C99C406F02CA}"/>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B9948D61-F5B3-43AF-BD5E-C44490BE4955}"/>
              </a:ext>
            </a:extLst>
          </p:cNvPr>
          <p:cNvSpPr>
            <a:spLocks noGrp="1"/>
          </p:cNvSpPr>
          <p:nvPr>
            <p:ph type="sldNum" sz="quarter" idx="12"/>
          </p:nvPr>
        </p:nvSpPr>
        <p:spPr/>
        <p:txBody>
          <a:bodyPr/>
          <a:lstStyle/>
          <a:p>
            <a:fld id="{87C6A5F1-E459-400F-BF4A-000EA0E364F2}" type="slidenum">
              <a:rPr lang="de-DE" smtClean="0"/>
              <a:t>‹#›</a:t>
            </a:fld>
            <a:endParaRPr lang="de-DE" dirty="0"/>
          </a:p>
        </p:txBody>
      </p:sp>
    </p:spTree>
    <p:extLst>
      <p:ext uri="{BB962C8B-B14F-4D97-AF65-F5344CB8AC3E}">
        <p14:creationId xmlns:p14="http://schemas.microsoft.com/office/powerpoint/2010/main" val="3187022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35AAB0-DDD8-499C-9540-FB7476F6857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E6859F0-65A0-4D09-A5F7-88FD49C5BB2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31966D3-8EDB-4FB0-8F24-7C8B93E27ECB}"/>
              </a:ext>
            </a:extLst>
          </p:cNvPr>
          <p:cNvSpPr>
            <a:spLocks noGrp="1"/>
          </p:cNvSpPr>
          <p:nvPr>
            <p:ph type="dt" sz="half" idx="10"/>
          </p:nvPr>
        </p:nvSpPr>
        <p:spPr/>
        <p:txBody>
          <a:bodyPr/>
          <a:lstStyle/>
          <a:p>
            <a:fld id="{A0EC5F7A-D5AD-4779-BD98-57BB160CC4DF}" type="datetimeFigureOut">
              <a:rPr lang="de-DE" smtClean="0"/>
              <a:t>15.11.2024</a:t>
            </a:fld>
            <a:endParaRPr lang="de-DE" dirty="0"/>
          </a:p>
        </p:txBody>
      </p:sp>
      <p:sp>
        <p:nvSpPr>
          <p:cNvPr id="5" name="Fußzeilenplatzhalter 4">
            <a:extLst>
              <a:ext uri="{FF2B5EF4-FFF2-40B4-BE49-F238E27FC236}">
                <a16:creationId xmlns:a16="http://schemas.microsoft.com/office/drawing/2014/main" id="{60CA058C-C063-45D2-B348-0328DE777FE6}"/>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17C7FDEA-7DEE-40FD-B3AE-B24044F41967}"/>
              </a:ext>
            </a:extLst>
          </p:cNvPr>
          <p:cNvSpPr>
            <a:spLocks noGrp="1"/>
          </p:cNvSpPr>
          <p:nvPr>
            <p:ph type="sldNum" sz="quarter" idx="12"/>
          </p:nvPr>
        </p:nvSpPr>
        <p:spPr/>
        <p:txBody>
          <a:bodyPr/>
          <a:lstStyle/>
          <a:p>
            <a:fld id="{87C6A5F1-E459-400F-BF4A-000EA0E364F2}" type="slidenum">
              <a:rPr lang="de-DE" smtClean="0"/>
              <a:t>‹#›</a:t>
            </a:fld>
            <a:endParaRPr lang="de-DE" dirty="0"/>
          </a:p>
        </p:txBody>
      </p:sp>
    </p:spTree>
    <p:extLst>
      <p:ext uri="{BB962C8B-B14F-4D97-AF65-F5344CB8AC3E}">
        <p14:creationId xmlns:p14="http://schemas.microsoft.com/office/powerpoint/2010/main" val="3002352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02B15F-CF3F-4C3E-AEC3-A94EE7BBEA0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04B7064-08E4-4314-9817-0A1020F952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865DE6E-3EB7-425B-B016-73CA86209285}"/>
              </a:ext>
            </a:extLst>
          </p:cNvPr>
          <p:cNvSpPr>
            <a:spLocks noGrp="1"/>
          </p:cNvSpPr>
          <p:nvPr>
            <p:ph type="dt" sz="half" idx="10"/>
          </p:nvPr>
        </p:nvSpPr>
        <p:spPr/>
        <p:txBody>
          <a:bodyPr/>
          <a:lstStyle/>
          <a:p>
            <a:fld id="{A0EC5F7A-D5AD-4779-BD98-57BB160CC4DF}" type="datetimeFigureOut">
              <a:rPr lang="de-DE" smtClean="0"/>
              <a:t>15.11.2024</a:t>
            </a:fld>
            <a:endParaRPr lang="de-DE" dirty="0"/>
          </a:p>
        </p:txBody>
      </p:sp>
      <p:sp>
        <p:nvSpPr>
          <p:cNvPr id="5" name="Fußzeilenplatzhalter 4">
            <a:extLst>
              <a:ext uri="{FF2B5EF4-FFF2-40B4-BE49-F238E27FC236}">
                <a16:creationId xmlns:a16="http://schemas.microsoft.com/office/drawing/2014/main" id="{28F9566C-0A29-477B-B101-B07488CF7127}"/>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8A8A3745-506A-4A2A-8B8D-6EBB9851F6C2}"/>
              </a:ext>
            </a:extLst>
          </p:cNvPr>
          <p:cNvSpPr>
            <a:spLocks noGrp="1"/>
          </p:cNvSpPr>
          <p:nvPr>
            <p:ph type="sldNum" sz="quarter" idx="12"/>
          </p:nvPr>
        </p:nvSpPr>
        <p:spPr/>
        <p:txBody>
          <a:bodyPr/>
          <a:lstStyle/>
          <a:p>
            <a:fld id="{87C6A5F1-E459-400F-BF4A-000EA0E364F2}" type="slidenum">
              <a:rPr lang="de-DE" smtClean="0"/>
              <a:t>‹#›</a:t>
            </a:fld>
            <a:endParaRPr lang="de-DE" dirty="0"/>
          </a:p>
        </p:txBody>
      </p:sp>
    </p:spTree>
    <p:extLst>
      <p:ext uri="{BB962C8B-B14F-4D97-AF65-F5344CB8AC3E}">
        <p14:creationId xmlns:p14="http://schemas.microsoft.com/office/powerpoint/2010/main" val="2803652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FAA55C-DCB2-4E64-AEBB-65B3474F521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97F3FAA-93E1-4CFF-A672-2A8D00C1750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48E2AE0-C657-44F3-A3E2-EC86FC7E9D80}"/>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A9CAEB4-8BE4-4328-A5BB-50475087C886}"/>
              </a:ext>
            </a:extLst>
          </p:cNvPr>
          <p:cNvSpPr>
            <a:spLocks noGrp="1"/>
          </p:cNvSpPr>
          <p:nvPr>
            <p:ph type="dt" sz="half" idx="10"/>
          </p:nvPr>
        </p:nvSpPr>
        <p:spPr/>
        <p:txBody>
          <a:bodyPr/>
          <a:lstStyle/>
          <a:p>
            <a:fld id="{A0EC5F7A-D5AD-4779-BD98-57BB160CC4DF}" type="datetimeFigureOut">
              <a:rPr lang="de-DE" smtClean="0"/>
              <a:t>15.11.2024</a:t>
            </a:fld>
            <a:endParaRPr lang="de-DE" dirty="0"/>
          </a:p>
        </p:txBody>
      </p:sp>
      <p:sp>
        <p:nvSpPr>
          <p:cNvPr id="6" name="Fußzeilenplatzhalter 5">
            <a:extLst>
              <a:ext uri="{FF2B5EF4-FFF2-40B4-BE49-F238E27FC236}">
                <a16:creationId xmlns:a16="http://schemas.microsoft.com/office/drawing/2014/main" id="{0FD94E84-FCE1-40C5-BA94-531616ED27FC}"/>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69619A63-5E02-4A01-9C99-3EC962690E5F}"/>
              </a:ext>
            </a:extLst>
          </p:cNvPr>
          <p:cNvSpPr>
            <a:spLocks noGrp="1"/>
          </p:cNvSpPr>
          <p:nvPr>
            <p:ph type="sldNum" sz="quarter" idx="12"/>
          </p:nvPr>
        </p:nvSpPr>
        <p:spPr/>
        <p:txBody>
          <a:bodyPr/>
          <a:lstStyle/>
          <a:p>
            <a:fld id="{87C6A5F1-E459-400F-BF4A-000EA0E364F2}" type="slidenum">
              <a:rPr lang="de-DE" smtClean="0"/>
              <a:t>‹#›</a:t>
            </a:fld>
            <a:endParaRPr lang="de-DE" dirty="0"/>
          </a:p>
        </p:txBody>
      </p:sp>
    </p:spTree>
    <p:extLst>
      <p:ext uri="{BB962C8B-B14F-4D97-AF65-F5344CB8AC3E}">
        <p14:creationId xmlns:p14="http://schemas.microsoft.com/office/powerpoint/2010/main" val="1615124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8B9E59-98B2-4486-8A9B-7017C1B3C861}"/>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E6F8FD5D-A46D-43CF-8A8C-76CB67992D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CB37DB8-87EE-47ED-9A17-11131056775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02AF0517-4B26-45D4-B66E-792D4A9ED4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E18171B1-CA18-4A0B-91AB-AA10CEC7316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D62C2644-9D30-425E-94B5-10BDD1AE4ED2}"/>
              </a:ext>
            </a:extLst>
          </p:cNvPr>
          <p:cNvSpPr>
            <a:spLocks noGrp="1"/>
          </p:cNvSpPr>
          <p:nvPr>
            <p:ph type="dt" sz="half" idx="10"/>
          </p:nvPr>
        </p:nvSpPr>
        <p:spPr/>
        <p:txBody>
          <a:bodyPr/>
          <a:lstStyle/>
          <a:p>
            <a:fld id="{A0EC5F7A-D5AD-4779-BD98-57BB160CC4DF}" type="datetimeFigureOut">
              <a:rPr lang="de-DE" smtClean="0"/>
              <a:t>15.11.2024</a:t>
            </a:fld>
            <a:endParaRPr lang="de-DE" dirty="0"/>
          </a:p>
        </p:txBody>
      </p:sp>
      <p:sp>
        <p:nvSpPr>
          <p:cNvPr id="8" name="Fußzeilenplatzhalter 7">
            <a:extLst>
              <a:ext uri="{FF2B5EF4-FFF2-40B4-BE49-F238E27FC236}">
                <a16:creationId xmlns:a16="http://schemas.microsoft.com/office/drawing/2014/main" id="{16EC4B03-4C48-4B23-8626-DABCB8282960}"/>
              </a:ext>
            </a:extLst>
          </p:cNvPr>
          <p:cNvSpPr>
            <a:spLocks noGrp="1"/>
          </p:cNvSpPr>
          <p:nvPr>
            <p:ph type="ftr" sz="quarter" idx="11"/>
          </p:nvPr>
        </p:nvSpPr>
        <p:spPr/>
        <p:txBody>
          <a:bodyPr/>
          <a:lstStyle/>
          <a:p>
            <a:endParaRPr lang="de-DE" dirty="0"/>
          </a:p>
        </p:txBody>
      </p:sp>
      <p:sp>
        <p:nvSpPr>
          <p:cNvPr id="9" name="Foliennummernplatzhalter 8">
            <a:extLst>
              <a:ext uri="{FF2B5EF4-FFF2-40B4-BE49-F238E27FC236}">
                <a16:creationId xmlns:a16="http://schemas.microsoft.com/office/drawing/2014/main" id="{892FE818-BC8A-420A-B41C-6943FECE5BEF}"/>
              </a:ext>
            </a:extLst>
          </p:cNvPr>
          <p:cNvSpPr>
            <a:spLocks noGrp="1"/>
          </p:cNvSpPr>
          <p:nvPr>
            <p:ph type="sldNum" sz="quarter" idx="12"/>
          </p:nvPr>
        </p:nvSpPr>
        <p:spPr/>
        <p:txBody>
          <a:bodyPr/>
          <a:lstStyle/>
          <a:p>
            <a:fld id="{87C6A5F1-E459-400F-BF4A-000EA0E364F2}" type="slidenum">
              <a:rPr lang="de-DE" smtClean="0"/>
              <a:t>‹#›</a:t>
            </a:fld>
            <a:endParaRPr lang="de-DE" dirty="0"/>
          </a:p>
        </p:txBody>
      </p:sp>
    </p:spTree>
    <p:extLst>
      <p:ext uri="{BB962C8B-B14F-4D97-AF65-F5344CB8AC3E}">
        <p14:creationId xmlns:p14="http://schemas.microsoft.com/office/powerpoint/2010/main" val="3165971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C354B3-CB06-4371-84FE-978D54221ED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D9ED367-A6E8-4BB7-BAD8-01355CCB3615}"/>
              </a:ext>
            </a:extLst>
          </p:cNvPr>
          <p:cNvSpPr>
            <a:spLocks noGrp="1"/>
          </p:cNvSpPr>
          <p:nvPr>
            <p:ph type="dt" sz="half" idx="10"/>
          </p:nvPr>
        </p:nvSpPr>
        <p:spPr/>
        <p:txBody>
          <a:bodyPr/>
          <a:lstStyle/>
          <a:p>
            <a:fld id="{A0EC5F7A-D5AD-4779-BD98-57BB160CC4DF}" type="datetimeFigureOut">
              <a:rPr lang="de-DE" smtClean="0"/>
              <a:t>15.11.2024</a:t>
            </a:fld>
            <a:endParaRPr lang="de-DE" dirty="0"/>
          </a:p>
        </p:txBody>
      </p:sp>
      <p:sp>
        <p:nvSpPr>
          <p:cNvPr id="4" name="Fußzeilenplatzhalter 3">
            <a:extLst>
              <a:ext uri="{FF2B5EF4-FFF2-40B4-BE49-F238E27FC236}">
                <a16:creationId xmlns:a16="http://schemas.microsoft.com/office/drawing/2014/main" id="{7CD5D68B-479A-4963-B2F9-1F4457692219}"/>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F86D5504-A59B-453F-A385-9F6709FDE96E}"/>
              </a:ext>
            </a:extLst>
          </p:cNvPr>
          <p:cNvSpPr>
            <a:spLocks noGrp="1"/>
          </p:cNvSpPr>
          <p:nvPr>
            <p:ph type="sldNum" sz="quarter" idx="12"/>
          </p:nvPr>
        </p:nvSpPr>
        <p:spPr/>
        <p:txBody>
          <a:bodyPr/>
          <a:lstStyle/>
          <a:p>
            <a:fld id="{87C6A5F1-E459-400F-BF4A-000EA0E364F2}" type="slidenum">
              <a:rPr lang="de-DE" smtClean="0"/>
              <a:t>‹#›</a:t>
            </a:fld>
            <a:endParaRPr lang="de-DE" dirty="0"/>
          </a:p>
        </p:txBody>
      </p:sp>
    </p:spTree>
    <p:extLst>
      <p:ext uri="{BB962C8B-B14F-4D97-AF65-F5344CB8AC3E}">
        <p14:creationId xmlns:p14="http://schemas.microsoft.com/office/powerpoint/2010/main" val="1326977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F69BA23-90BD-43F7-9017-2F62B5BB538D}"/>
              </a:ext>
            </a:extLst>
          </p:cNvPr>
          <p:cNvSpPr>
            <a:spLocks noGrp="1"/>
          </p:cNvSpPr>
          <p:nvPr>
            <p:ph type="dt" sz="half" idx="10"/>
          </p:nvPr>
        </p:nvSpPr>
        <p:spPr/>
        <p:txBody>
          <a:bodyPr/>
          <a:lstStyle/>
          <a:p>
            <a:fld id="{A0EC5F7A-D5AD-4779-BD98-57BB160CC4DF}" type="datetimeFigureOut">
              <a:rPr lang="de-DE" smtClean="0"/>
              <a:t>15.11.2024</a:t>
            </a:fld>
            <a:endParaRPr lang="de-DE" dirty="0"/>
          </a:p>
        </p:txBody>
      </p:sp>
      <p:sp>
        <p:nvSpPr>
          <p:cNvPr id="3" name="Fußzeilenplatzhalter 2">
            <a:extLst>
              <a:ext uri="{FF2B5EF4-FFF2-40B4-BE49-F238E27FC236}">
                <a16:creationId xmlns:a16="http://schemas.microsoft.com/office/drawing/2014/main" id="{053176F3-D8FD-454A-9729-D2B43C263585}"/>
              </a:ext>
            </a:extLst>
          </p:cNvPr>
          <p:cNvSpPr>
            <a:spLocks noGrp="1"/>
          </p:cNvSpPr>
          <p:nvPr>
            <p:ph type="ftr" sz="quarter" idx="11"/>
          </p:nvPr>
        </p:nvSpPr>
        <p:spPr/>
        <p:txBody>
          <a:bodyPr/>
          <a:lstStyle/>
          <a:p>
            <a:endParaRPr lang="de-DE" dirty="0"/>
          </a:p>
        </p:txBody>
      </p:sp>
      <p:sp>
        <p:nvSpPr>
          <p:cNvPr id="4" name="Foliennummernplatzhalter 3">
            <a:extLst>
              <a:ext uri="{FF2B5EF4-FFF2-40B4-BE49-F238E27FC236}">
                <a16:creationId xmlns:a16="http://schemas.microsoft.com/office/drawing/2014/main" id="{F54C373B-5D7A-4C82-BA98-2369C9618CF1}"/>
              </a:ext>
            </a:extLst>
          </p:cNvPr>
          <p:cNvSpPr>
            <a:spLocks noGrp="1"/>
          </p:cNvSpPr>
          <p:nvPr>
            <p:ph type="sldNum" sz="quarter" idx="12"/>
          </p:nvPr>
        </p:nvSpPr>
        <p:spPr/>
        <p:txBody>
          <a:bodyPr/>
          <a:lstStyle/>
          <a:p>
            <a:fld id="{87C6A5F1-E459-400F-BF4A-000EA0E364F2}" type="slidenum">
              <a:rPr lang="de-DE" smtClean="0"/>
              <a:t>‹#›</a:t>
            </a:fld>
            <a:endParaRPr lang="de-DE" dirty="0"/>
          </a:p>
        </p:txBody>
      </p:sp>
    </p:spTree>
    <p:extLst>
      <p:ext uri="{BB962C8B-B14F-4D97-AF65-F5344CB8AC3E}">
        <p14:creationId xmlns:p14="http://schemas.microsoft.com/office/powerpoint/2010/main" val="3912409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88F0CF-B3FE-4F98-8968-DFE896E64E2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7A3466B4-D8BE-4771-A953-A834E5D4D2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A4365355-F288-400E-8E4F-44F62C4F71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494B6A0-E956-46FA-9DA9-4BB9393BE02C}"/>
              </a:ext>
            </a:extLst>
          </p:cNvPr>
          <p:cNvSpPr>
            <a:spLocks noGrp="1"/>
          </p:cNvSpPr>
          <p:nvPr>
            <p:ph type="dt" sz="half" idx="10"/>
          </p:nvPr>
        </p:nvSpPr>
        <p:spPr/>
        <p:txBody>
          <a:bodyPr/>
          <a:lstStyle/>
          <a:p>
            <a:fld id="{A0EC5F7A-D5AD-4779-BD98-57BB160CC4DF}" type="datetimeFigureOut">
              <a:rPr lang="de-DE" smtClean="0"/>
              <a:t>15.11.2024</a:t>
            </a:fld>
            <a:endParaRPr lang="de-DE" dirty="0"/>
          </a:p>
        </p:txBody>
      </p:sp>
      <p:sp>
        <p:nvSpPr>
          <p:cNvPr id="6" name="Fußzeilenplatzhalter 5">
            <a:extLst>
              <a:ext uri="{FF2B5EF4-FFF2-40B4-BE49-F238E27FC236}">
                <a16:creationId xmlns:a16="http://schemas.microsoft.com/office/drawing/2014/main" id="{F6B34625-463C-4568-8569-1A8FB7C7FF20}"/>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C2F0FDC6-78E6-4F9A-93C5-CB2481B16D0F}"/>
              </a:ext>
            </a:extLst>
          </p:cNvPr>
          <p:cNvSpPr>
            <a:spLocks noGrp="1"/>
          </p:cNvSpPr>
          <p:nvPr>
            <p:ph type="sldNum" sz="quarter" idx="12"/>
          </p:nvPr>
        </p:nvSpPr>
        <p:spPr/>
        <p:txBody>
          <a:bodyPr/>
          <a:lstStyle/>
          <a:p>
            <a:fld id="{87C6A5F1-E459-400F-BF4A-000EA0E364F2}" type="slidenum">
              <a:rPr lang="de-DE" smtClean="0"/>
              <a:t>‹#›</a:t>
            </a:fld>
            <a:endParaRPr lang="de-DE" dirty="0"/>
          </a:p>
        </p:txBody>
      </p:sp>
    </p:spTree>
    <p:extLst>
      <p:ext uri="{BB962C8B-B14F-4D97-AF65-F5344CB8AC3E}">
        <p14:creationId xmlns:p14="http://schemas.microsoft.com/office/powerpoint/2010/main" val="2410307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AE1E23-F9B1-4B53-8AD3-8D89F5EE76C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1309364-A8FC-4327-B26C-F7D430B7F6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a:extLst>
              <a:ext uri="{FF2B5EF4-FFF2-40B4-BE49-F238E27FC236}">
                <a16:creationId xmlns:a16="http://schemas.microsoft.com/office/drawing/2014/main" id="{59F8FE09-4D92-4E96-8DBE-D1D1B2A2C6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842BA4F-3A7F-448B-8D36-2DF8559822B1}"/>
              </a:ext>
            </a:extLst>
          </p:cNvPr>
          <p:cNvSpPr>
            <a:spLocks noGrp="1"/>
          </p:cNvSpPr>
          <p:nvPr>
            <p:ph type="dt" sz="half" idx="10"/>
          </p:nvPr>
        </p:nvSpPr>
        <p:spPr/>
        <p:txBody>
          <a:bodyPr/>
          <a:lstStyle/>
          <a:p>
            <a:fld id="{A0EC5F7A-D5AD-4779-BD98-57BB160CC4DF}" type="datetimeFigureOut">
              <a:rPr lang="de-DE" smtClean="0"/>
              <a:t>15.11.2024</a:t>
            </a:fld>
            <a:endParaRPr lang="de-DE" dirty="0"/>
          </a:p>
        </p:txBody>
      </p:sp>
      <p:sp>
        <p:nvSpPr>
          <p:cNvPr id="6" name="Fußzeilenplatzhalter 5">
            <a:extLst>
              <a:ext uri="{FF2B5EF4-FFF2-40B4-BE49-F238E27FC236}">
                <a16:creationId xmlns:a16="http://schemas.microsoft.com/office/drawing/2014/main" id="{FBF34238-D555-4F18-8BD7-12B5F9BCA1C9}"/>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9F6BA466-8242-4BBC-AB64-C2F672CEFBD3}"/>
              </a:ext>
            </a:extLst>
          </p:cNvPr>
          <p:cNvSpPr>
            <a:spLocks noGrp="1"/>
          </p:cNvSpPr>
          <p:nvPr>
            <p:ph type="sldNum" sz="quarter" idx="12"/>
          </p:nvPr>
        </p:nvSpPr>
        <p:spPr/>
        <p:txBody>
          <a:bodyPr/>
          <a:lstStyle/>
          <a:p>
            <a:fld id="{87C6A5F1-E459-400F-BF4A-000EA0E364F2}" type="slidenum">
              <a:rPr lang="de-DE" smtClean="0"/>
              <a:t>‹#›</a:t>
            </a:fld>
            <a:endParaRPr lang="de-DE" dirty="0"/>
          </a:p>
        </p:txBody>
      </p:sp>
    </p:spTree>
    <p:extLst>
      <p:ext uri="{BB962C8B-B14F-4D97-AF65-F5344CB8AC3E}">
        <p14:creationId xmlns:p14="http://schemas.microsoft.com/office/powerpoint/2010/main" val="3412592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F3350-2118-4F03-8DC7-37372DD066D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949FC5BC-D02D-40C5-B157-50106714A6F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8D24000-34C3-4234-878E-31B897946D2D}"/>
              </a:ext>
            </a:extLst>
          </p:cNvPr>
          <p:cNvSpPr>
            <a:spLocks noGrp="1"/>
          </p:cNvSpPr>
          <p:nvPr>
            <p:ph type="dt" sz="half" idx="10"/>
          </p:nvPr>
        </p:nvSpPr>
        <p:spPr/>
        <p:txBody>
          <a:bodyPr/>
          <a:lstStyle/>
          <a:p>
            <a:fld id="{A0EC5F7A-D5AD-4779-BD98-57BB160CC4DF}" type="datetimeFigureOut">
              <a:rPr lang="de-DE" smtClean="0"/>
              <a:t>15.11.2024</a:t>
            </a:fld>
            <a:endParaRPr lang="de-DE" dirty="0"/>
          </a:p>
        </p:txBody>
      </p:sp>
      <p:sp>
        <p:nvSpPr>
          <p:cNvPr id="5" name="Fußzeilenplatzhalter 4">
            <a:extLst>
              <a:ext uri="{FF2B5EF4-FFF2-40B4-BE49-F238E27FC236}">
                <a16:creationId xmlns:a16="http://schemas.microsoft.com/office/drawing/2014/main" id="{E3373778-3C3B-4640-BFB6-76A780D50E81}"/>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071FFA6F-DB8E-42FE-B023-C9AB85E5EAF5}"/>
              </a:ext>
            </a:extLst>
          </p:cNvPr>
          <p:cNvSpPr>
            <a:spLocks noGrp="1"/>
          </p:cNvSpPr>
          <p:nvPr>
            <p:ph type="sldNum" sz="quarter" idx="12"/>
          </p:nvPr>
        </p:nvSpPr>
        <p:spPr/>
        <p:txBody>
          <a:bodyPr/>
          <a:lstStyle/>
          <a:p>
            <a:fld id="{87C6A5F1-E459-400F-BF4A-000EA0E364F2}" type="slidenum">
              <a:rPr lang="de-DE" smtClean="0"/>
              <a:t>‹#›</a:t>
            </a:fld>
            <a:endParaRPr lang="de-DE" dirty="0"/>
          </a:p>
        </p:txBody>
      </p:sp>
    </p:spTree>
    <p:extLst>
      <p:ext uri="{BB962C8B-B14F-4D97-AF65-F5344CB8AC3E}">
        <p14:creationId xmlns:p14="http://schemas.microsoft.com/office/powerpoint/2010/main" val="1927773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B9E4B83-D021-4E2D-B35F-3021C048B37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7BDB1E84-3A08-4BD9-A284-B457930DDFB3}"/>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E3548F6-0B14-4336-A13E-1F149A824C0D}"/>
              </a:ext>
            </a:extLst>
          </p:cNvPr>
          <p:cNvSpPr>
            <a:spLocks noGrp="1"/>
          </p:cNvSpPr>
          <p:nvPr>
            <p:ph type="dt" sz="half" idx="10"/>
          </p:nvPr>
        </p:nvSpPr>
        <p:spPr/>
        <p:txBody>
          <a:bodyPr/>
          <a:lstStyle/>
          <a:p>
            <a:fld id="{A0EC5F7A-D5AD-4779-BD98-57BB160CC4DF}" type="datetimeFigureOut">
              <a:rPr lang="de-DE" smtClean="0"/>
              <a:t>15.11.2024</a:t>
            </a:fld>
            <a:endParaRPr lang="de-DE" dirty="0"/>
          </a:p>
        </p:txBody>
      </p:sp>
      <p:sp>
        <p:nvSpPr>
          <p:cNvPr id="5" name="Fußzeilenplatzhalter 4">
            <a:extLst>
              <a:ext uri="{FF2B5EF4-FFF2-40B4-BE49-F238E27FC236}">
                <a16:creationId xmlns:a16="http://schemas.microsoft.com/office/drawing/2014/main" id="{0E9BFBD2-C9E8-4F84-A745-0B83CDEB76F5}"/>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1DD3E301-5F27-48A0-912B-34D7D9178B65}"/>
              </a:ext>
            </a:extLst>
          </p:cNvPr>
          <p:cNvSpPr>
            <a:spLocks noGrp="1"/>
          </p:cNvSpPr>
          <p:nvPr>
            <p:ph type="sldNum" sz="quarter" idx="12"/>
          </p:nvPr>
        </p:nvSpPr>
        <p:spPr/>
        <p:txBody>
          <a:bodyPr/>
          <a:lstStyle/>
          <a:p>
            <a:fld id="{87C6A5F1-E459-400F-BF4A-000EA0E364F2}" type="slidenum">
              <a:rPr lang="de-DE" smtClean="0"/>
              <a:t>‹#›</a:t>
            </a:fld>
            <a:endParaRPr lang="de-DE" dirty="0"/>
          </a:p>
        </p:txBody>
      </p:sp>
    </p:spTree>
    <p:extLst>
      <p:ext uri="{BB962C8B-B14F-4D97-AF65-F5344CB8AC3E}">
        <p14:creationId xmlns:p14="http://schemas.microsoft.com/office/powerpoint/2010/main" val="1507155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Holder 7"/>
          <p:cNvSpPr>
            <a:spLocks noGrp="1"/>
          </p:cNvSpPr>
          <p:nvPr>
            <p:ph type="sldNum" sz="quarter" idx="7"/>
          </p:nvPr>
        </p:nvSpPr>
        <p:spPr>
          <a:xfrm>
            <a:off x="11297532" y="6395830"/>
            <a:ext cx="602595" cy="342900"/>
          </a:xfrm>
          <a:prstGeom prst="rect">
            <a:avLst/>
          </a:prstGeom>
        </p:spPr>
        <p:txBody>
          <a:bodyPr lIns="0" tIns="0" rIns="0" bIns="0"/>
          <a:lstStyle>
            <a:lvl1pPr algn="r">
              <a:defRPr sz="1409">
                <a:solidFill>
                  <a:srgbClr val="FFFFFF"/>
                </a:solidFill>
              </a:defRPr>
            </a:lvl1pPr>
          </a:lstStyle>
          <a:p>
            <a:fld id="{B6F15528-21DE-4FAA-801E-634DDDAF4B2B}" type="slidenum">
              <a:rPr lang="en-US" smtClean="0"/>
              <a:pPr/>
              <a:t>‹#›</a:t>
            </a:fld>
            <a:endParaRPr lang="en-US" dirty="0"/>
          </a:p>
        </p:txBody>
      </p:sp>
      <p:sp>
        <p:nvSpPr>
          <p:cNvPr id="8" name="Content Placeholder 39"/>
          <p:cNvSpPr>
            <a:spLocks noGrp="1"/>
          </p:cNvSpPr>
          <p:nvPr>
            <p:ph sz="quarter" idx="10"/>
          </p:nvPr>
        </p:nvSpPr>
        <p:spPr>
          <a:xfrm>
            <a:off x="492017" y="1192696"/>
            <a:ext cx="11308038" cy="5098774"/>
          </a:xfrm>
          <a:prstGeom prst="rect">
            <a:avLst/>
          </a:prstGeom>
        </p:spPr>
        <p:txBody>
          <a:bodyPr vert="horz"/>
          <a:lstStyle>
            <a:lvl1pPr>
              <a:defRPr sz="1643">
                <a:solidFill>
                  <a:schemeClr val="tx2"/>
                </a:solidFill>
                <a:latin typeface="Century Gothic" panose="020B0502020202020204" pitchFamily="34" charset="0"/>
              </a:defRPr>
            </a:lvl1pPr>
            <a:lvl2pPr>
              <a:defRPr sz="1643">
                <a:solidFill>
                  <a:schemeClr val="tx2"/>
                </a:solidFill>
                <a:latin typeface="Century Gothic" panose="020B0502020202020204" pitchFamily="34" charset="0"/>
              </a:defRPr>
            </a:lvl2pPr>
            <a:lvl3pPr>
              <a:defRPr sz="1643">
                <a:solidFill>
                  <a:schemeClr val="tx2"/>
                </a:solidFill>
                <a:latin typeface="Century Gothic" panose="020B0502020202020204" pitchFamily="34" charset="0"/>
              </a:defRPr>
            </a:lvl3pPr>
            <a:lvl4pPr>
              <a:defRPr sz="1643">
                <a:solidFill>
                  <a:schemeClr val="tx2"/>
                </a:solidFill>
                <a:latin typeface="Century Gothic" panose="020B0502020202020204" pitchFamily="34" charset="0"/>
              </a:defRPr>
            </a:lvl4pPr>
            <a:lvl5pPr>
              <a:defRPr sz="1643">
                <a:solidFill>
                  <a:schemeClr val="tx2"/>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sz="quarter" idx="11"/>
          </p:nvPr>
        </p:nvSpPr>
        <p:spPr>
          <a:xfrm>
            <a:off x="291874" y="387626"/>
            <a:ext cx="10807683" cy="357809"/>
          </a:xfrm>
          <a:prstGeom prst="rect">
            <a:avLst/>
          </a:prstGeom>
        </p:spPr>
        <p:txBody>
          <a:bodyPr/>
          <a:lstStyle>
            <a:lvl1pPr marL="0" indent="0">
              <a:buNone/>
              <a:defRPr sz="2113" b="1">
                <a:solidFill>
                  <a:schemeClr val="bg1"/>
                </a:solidFill>
                <a:latin typeface="Century Gothic" panose="020B0502020202020204" pitchFamily="34" charset="0"/>
              </a:defRPr>
            </a:lvl1pPr>
          </a:lstStyle>
          <a:p>
            <a:endParaRPr lang="en-ZA" dirty="0"/>
          </a:p>
        </p:txBody>
      </p:sp>
    </p:spTree>
    <p:extLst>
      <p:ext uri="{BB962C8B-B14F-4D97-AF65-F5344CB8AC3E}">
        <p14:creationId xmlns:p14="http://schemas.microsoft.com/office/powerpoint/2010/main" val="3017017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E0793-8A82-4331-BD49-1C7405D22D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246CFF-844D-490E-8339-E2524E2535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7FE4E0-E82A-41C5-BA52-EA0B5E3C7EA1}"/>
              </a:ext>
            </a:extLst>
          </p:cNvPr>
          <p:cNvSpPr>
            <a:spLocks noGrp="1"/>
          </p:cNvSpPr>
          <p:nvPr>
            <p:ph type="dt" sz="half" idx="10"/>
          </p:nvPr>
        </p:nvSpPr>
        <p:spPr/>
        <p:txBody>
          <a:bodyPr/>
          <a:lstStyle/>
          <a:p>
            <a:fld id="{11136C01-8C9C-48E4-AAD6-112B2E67C9F6}" type="datetimeFigureOut">
              <a:rPr lang="en-US" smtClean="0"/>
              <a:t>11/15/2024</a:t>
            </a:fld>
            <a:endParaRPr lang="en-US"/>
          </a:p>
        </p:txBody>
      </p:sp>
      <p:sp>
        <p:nvSpPr>
          <p:cNvPr id="5" name="Footer Placeholder 4">
            <a:extLst>
              <a:ext uri="{FF2B5EF4-FFF2-40B4-BE49-F238E27FC236}">
                <a16:creationId xmlns:a16="http://schemas.microsoft.com/office/drawing/2014/main" id="{746ED1CF-C3AF-4320-8E09-152A3A248B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6ECA6D-F937-42AE-B3BB-094D067586D3}"/>
              </a:ext>
            </a:extLst>
          </p:cNvPr>
          <p:cNvSpPr>
            <a:spLocks noGrp="1"/>
          </p:cNvSpPr>
          <p:nvPr>
            <p:ph type="sldNum" sz="quarter" idx="12"/>
          </p:nvPr>
        </p:nvSpPr>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1226574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9EA82-4143-4631-AB5D-01C129DB0E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873B8D-A345-4B4F-88D6-D9D4CBD121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A3175B-6D56-4EF6-9DE3-7BE3D833A2E2}"/>
              </a:ext>
            </a:extLst>
          </p:cNvPr>
          <p:cNvSpPr>
            <a:spLocks noGrp="1"/>
          </p:cNvSpPr>
          <p:nvPr>
            <p:ph type="dt" sz="half" idx="10"/>
          </p:nvPr>
        </p:nvSpPr>
        <p:spPr/>
        <p:txBody>
          <a:bodyPr/>
          <a:lstStyle/>
          <a:p>
            <a:fld id="{11136C01-8C9C-48E4-AAD6-112B2E67C9F6}" type="datetimeFigureOut">
              <a:rPr lang="en-US" smtClean="0"/>
              <a:t>11/15/2024</a:t>
            </a:fld>
            <a:endParaRPr lang="en-US"/>
          </a:p>
        </p:txBody>
      </p:sp>
      <p:sp>
        <p:nvSpPr>
          <p:cNvPr id="5" name="Footer Placeholder 4">
            <a:extLst>
              <a:ext uri="{FF2B5EF4-FFF2-40B4-BE49-F238E27FC236}">
                <a16:creationId xmlns:a16="http://schemas.microsoft.com/office/drawing/2014/main" id="{87FC26DA-72DC-4314-9962-991B2DE3BA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D33764-DF9A-4419-8373-94EFF587594A}"/>
              </a:ext>
            </a:extLst>
          </p:cNvPr>
          <p:cNvSpPr>
            <a:spLocks noGrp="1"/>
          </p:cNvSpPr>
          <p:nvPr>
            <p:ph type="sldNum" sz="quarter" idx="12"/>
          </p:nvPr>
        </p:nvSpPr>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4055526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42C6A-AE49-4EF7-A1D4-25C93B9019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72863A-BCC2-4FCC-9A71-2AD4FEDD3E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DFDF44-3124-49B6-BA99-3120DAB82A32}"/>
              </a:ext>
            </a:extLst>
          </p:cNvPr>
          <p:cNvSpPr>
            <a:spLocks noGrp="1"/>
          </p:cNvSpPr>
          <p:nvPr>
            <p:ph type="dt" sz="half" idx="10"/>
          </p:nvPr>
        </p:nvSpPr>
        <p:spPr/>
        <p:txBody>
          <a:bodyPr/>
          <a:lstStyle/>
          <a:p>
            <a:fld id="{11136C01-8C9C-48E4-AAD6-112B2E67C9F6}" type="datetimeFigureOut">
              <a:rPr lang="en-US" smtClean="0"/>
              <a:t>11/15/2024</a:t>
            </a:fld>
            <a:endParaRPr lang="en-US"/>
          </a:p>
        </p:txBody>
      </p:sp>
      <p:sp>
        <p:nvSpPr>
          <p:cNvPr id="5" name="Footer Placeholder 4">
            <a:extLst>
              <a:ext uri="{FF2B5EF4-FFF2-40B4-BE49-F238E27FC236}">
                <a16:creationId xmlns:a16="http://schemas.microsoft.com/office/drawing/2014/main" id="{C6D65811-D87B-4C11-AFDE-FC219D764E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E07DD9-3201-4CD1-A5F9-7F25B53FF1D8}"/>
              </a:ext>
            </a:extLst>
          </p:cNvPr>
          <p:cNvSpPr>
            <a:spLocks noGrp="1"/>
          </p:cNvSpPr>
          <p:nvPr>
            <p:ph type="sldNum" sz="quarter" idx="12"/>
          </p:nvPr>
        </p:nvSpPr>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1916729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898A-5900-4205-96B5-B636E4935F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61A615-9DED-48FB-AAB1-3A384505FA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2575FB-38C7-41E8-A10B-DF48F8B256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0844F4-E0F8-4C49-91AB-860DBACAE385}"/>
              </a:ext>
            </a:extLst>
          </p:cNvPr>
          <p:cNvSpPr>
            <a:spLocks noGrp="1"/>
          </p:cNvSpPr>
          <p:nvPr>
            <p:ph type="dt" sz="half" idx="10"/>
          </p:nvPr>
        </p:nvSpPr>
        <p:spPr/>
        <p:txBody>
          <a:bodyPr/>
          <a:lstStyle/>
          <a:p>
            <a:fld id="{11136C01-8C9C-48E4-AAD6-112B2E67C9F6}" type="datetimeFigureOut">
              <a:rPr lang="en-US" smtClean="0"/>
              <a:t>11/15/2024</a:t>
            </a:fld>
            <a:endParaRPr lang="en-US"/>
          </a:p>
        </p:txBody>
      </p:sp>
      <p:sp>
        <p:nvSpPr>
          <p:cNvPr id="6" name="Footer Placeholder 5">
            <a:extLst>
              <a:ext uri="{FF2B5EF4-FFF2-40B4-BE49-F238E27FC236}">
                <a16:creationId xmlns:a16="http://schemas.microsoft.com/office/drawing/2014/main" id="{B3BB7AB8-0B77-442D-B062-EABE0035C5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9121EC-135D-4721-8AB2-0940CA82DEEE}"/>
              </a:ext>
            </a:extLst>
          </p:cNvPr>
          <p:cNvSpPr>
            <a:spLocks noGrp="1"/>
          </p:cNvSpPr>
          <p:nvPr>
            <p:ph type="sldNum" sz="quarter" idx="12"/>
          </p:nvPr>
        </p:nvSpPr>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1886155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9F135-CAE4-4A40-BFD1-69D238A85C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F36CB9-C41F-4714-955B-0CF47CFDC7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BCBC4B-6D31-486B-8DF5-CB7B894D36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B000FC-9CB5-44F9-9F4D-C0D4143421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BE00C1-30DC-460B-806D-603FCD5EB1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E65A2D-F0C8-4BD4-9AD5-A806690F184F}"/>
              </a:ext>
            </a:extLst>
          </p:cNvPr>
          <p:cNvSpPr>
            <a:spLocks noGrp="1"/>
          </p:cNvSpPr>
          <p:nvPr>
            <p:ph type="dt" sz="half" idx="10"/>
          </p:nvPr>
        </p:nvSpPr>
        <p:spPr/>
        <p:txBody>
          <a:bodyPr/>
          <a:lstStyle/>
          <a:p>
            <a:fld id="{11136C01-8C9C-48E4-AAD6-112B2E67C9F6}" type="datetimeFigureOut">
              <a:rPr lang="en-US" smtClean="0"/>
              <a:t>11/15/2024</a:t>
            </a:fld>
            <a:endParaRPr lang="en-US"/>
          </a:p>
        </p:txBody>
      </p:sp>
      <p:sp>
        <p:nvSpPr>
          <p:cNvPr id="8" name="Footer Placeholder 7">
            <a:extLst>
              <a:ext uri="{FF2B5EF4-FFF2-40B4-BE49-F238E27FC236}">
                <a16:creationId xmlns:a16="http://schemas.microsoft.com/office/drawing/2014/main" id="{52935290-B1D9-4822-9887-A470A0FA2D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B4CDE8-3DA1-4DCE-B298-378EF0F2162E}"/>
              </a:ext>
            </a:extLst>
          </p:cNvPr>
          <p:cNvSpPr>
            <a:spLocks noGrp="1"/>
          </p:cNvSpPr>
          <p:nvPr>
            <p:ph type="sldNum" sz="quarter" idx="12"/>
          </p:nvPr>
        </p:nvSpPr>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5569124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287F7-ABA9-4175-9375-018586C45D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9084FA-6E00-4A67-920E-4EAD2FAB2223}"/>
              </a:ext>
            </a:extLst>
          </p:cNvPr>
          <p:cNvSpPr>
            <a:spLocks noGrp="1"/>
          </p:cNvSpPr>
          <p:nvPr>
            <p:ph type="dt" sz="half" idx="10"/>
          </p:nvPr>
        </p:nvSpPr>
        <p:spPr/>
        <p:txBody>
          <a:bodyPr/>
          <a:lstStyle/>
          <a:p>
            <a:fld id="{11136C01-8C9C-48E4-AAD6-112B2E67C9F6}" type="datetimeFigureOut">
              <a:rPr lang="en-US" smtClean="0"/>
              <a:t>11/15/2024</a:t>
            </a:fld>
            <a:endParaRPr lang="en-US"/>
          </a:p>
        </p:txBody>
      </p:sp>
      <p:sp>
        <p:nvSpPr>
          <p:cNvPr id="4" name="Footer Placeholder 3">
            <a:extLst>
              <a:ext uri="{FF2B5EF4-FFF2-40B4-BE49-F238E27FC236}">
                <a16:creationId xmlns:a16="http://schemas.microsoft.com/office/drawing/2014/main" id="{29A3AC78-089D-45EA-B574-6CEFE47A79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69BBEC8-C0AC-46C3-8191-AAF78AC610F6}"/>
              </a:ext>
            </a:extLst>
          </p:cNvPr>
          <p:cNvSpPr>
            <a:spLocks noGrp="1"/>
          </p:cNvSpPr>
          <p:nvPr>
            <p:ph type="sldNum" sz="quarter" idx="12"/>
          </p:nvPr>
        </p:nvSpPr>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954213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7E8419-73A3-4EEF-86E1-D4CC13510335}"/>
              </a:ext>
            </a:extLst>
          </p:cNvPr>
          <p:cNvSpPr>
            <a:spLocks noGrp="1"/>
          </p:cNvSpPr>
          <p:nvPr>
            <p:ph type="dt" sz="half" idx="10"/>
          </p:nvPr>
        </p:nvSpPr>
        <p:spPr/>
        <p:txBody>
          <a:bodyPr/>
          <a:lstStyle/>
          <a:p>
            <a:fld id="{11136C01-8C9C-48E4-AAD6-112B2E67C9F6}" type="datetimeFigureOut">
              <a:rPr lang="en-US" smtClean="0"/>
              <a:t>11/15/2024</a:t>
            </a:fld>
            <a:endParaRPr lang="en-US"/>
          </a:p>
        </p:txBody>
      </p:sp>
      <p:sp>
        <p:nvSpPr>
          <p:cNvPr id="3" name="Footer Placeholder 2">
            <a:extLst>
              <a:ext uri="{FF2B5EF4-FFF2-40B4-BE49-F238E27FC236}">
                <a16:creationId xmlns:a16="http://schemas.microsoft.com/office/drawing/2014/main" id="{C49503C8-B75C-4DFE-92D3-4F223E3A2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3AF3E7-96E8-4133-A69E-875E54A46057}"/>
              </a:ext>
            </a:extLst>
          </p:cNvPr>
          <p:cNvSpPr>
            <a:spLocks noGrp="1"/>
          </p:cNvSpPr>
          <p:nvPr>
            <p:ph type="sldNum" sz="quarter" idx="12"/>
          </p:nvPr>
        </p:nvSpPr>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1851036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36C19-E4EB-453D-926F-5E2E8A1AF6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9E1B25-ABF1-41CD-A09E-EA015EDA6F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7D1F23-14A8-4C44-BD72-624C85FA88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E3042E-5433-44EE-87F4-C605F1BE3397}"/>
              </a:ext>
            </a:extLst>
          </p:cNvPr>
          <p:cNvSpPr>
            <a:spLocks noGrp="1"/>
          </p:cNvSpPr>
          <p:nvPr>
            <p:ph type="dt" sz="half" idx="10"/>
          </p:nvPr>
        </p:nvSpPr>
        <p:spPr/>
        <p:txBody>
          <a:bodyPr/>
          <a:lstStyle/>
          <a:p>
            <a:fld id="{11136C01-8C9C-48E4-AAD6-112B2E67C9F6}" type="datetimeFigureOut">
              <a:rPr lang="en-US" smtClean="0"/>
              <a:t>11/15/2024</a:t>
            </a:fld>
            <a:endParaRPr lang="en-US"/>
          </a:p>
        </p:txBody>
      </p:sp>
      <p:sp>
        <p:nvSpPr>
          <p:cNvPr id="6" name="Footer Placeholder 5">
            <a:extLst>
              <a:ext uri="{FF2B5EF4-FFF2-40B4-BE49-F238E27FC236}">
                <a16:creationId xmlns:a16="http://schemas.microsoft.com/office/drawing/2014/main" id="{F14D5C96-F846-4AAB-BDFD-D7AAC61742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7D50DE-52AF-4C9C-BE25-F7BDDEC6EA91}"/>
              </a:ext>
            </a:extLst>
          </p:cNvPr>
          <p:cNvSpPr>
            <a:spLocks noGrp="1"/>
          </p:cNvSpPr>
          <p:nvPr>
            <p:ph type="sldNum" sz="quarter" idx="12"/>
          </p:nvPr>
        </p:nvSpPr>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35103233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A22B4-C422-4DF0-A0F9-8D298F6071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709008-DC0E-4E0C-BC65-12BC251764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5F6040-AF2B-4142-8281-6991EB2029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2F5567-8FE1-440C-A17E-427C67EEE6FF}"/>
              </a:ext>
            </a:extLst>
          </p:cNvPr>
          <p:cNvSpPr>
            <a:spLocks noGrp="1"/>
          </p:cNvSpPr>
          <p:nvPr>
            <p:ph type="dt" sz="half" idx="10"/>
          </p:nvPr>
        </p:nvSpPr>
        <p:spPr/>
        <p:txBody>
          <a:bodyPr/>
          <a:lstStyle/>
          <a:p>
            <a:fld id="{11136C01-8C9C-48E4-AAD6-112B2E67C9F6}" type="datetimeFigureOut">
              <a:rPr lang="en-US" smtClean="0"/>
              <a:t>11/15/2024</a:t>
            </a:fld>
            <a:endParaRPr lang="en-US"/>
          </a:p>
        </p:txBody>
      </p:sp>
      <p:sp>
        <p:nvSpPr>
          <p:cNvPr id="6" name="Footer Placeholder 5">
            <a:extLst>
              <a:ext uri="{FF2B5EF4-FFF2-40B4-BE49-F238E27FC236}">
                <a16:creationId xmlns:a16="http://schemas.microsoft.com/office/drawing/2014/main" id="{445F25E9-762D-48DE-BCB5-5894247478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69A033-8741-4C58-BCD7-0EC60577155F}"/>
              </a:ext>
            </a:extLst>
          </p:cNvPr>
          <p:cNvSpPr>
            <a:spLocks noGrp="1"/>
          </p:cNvSpPr>
          <p:nvPr>
            <p:ph type="sldNum" sz="quarter" idx="12"/>
          </p:nvPr>
        </p:nvSpPr>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2405027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86801-9ABF-4008-9111-32A2846E19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F486B1-5580-4CB0-B58B-57D295AF0D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2573E1-59BE-438E-9227-E642AFF849D2}"/>
              </a:ext>
            </a:extLst>
          </p:cNvPr>
          <p:cNvSpPr>
            <a:spLocks noGrp="1"/>
          </p:cNvSpPr>
          <p:nvPr>
            <p:ph type="dt" sz="half" idx="10"/>
          </p:nvPr>
        </p:nvSpPr>
        <p:spPr/>
        <p:txBody>
          <a:bodyPr/>
          <a:lstStyle/>
          <a:p>
            <a:fld id="{11136C01-8C9C-48E4-AAD6-112B2E67C9F6}" type="datetimeFigureOut">
              <a:rPr lang="en-US" smtClean="0"/>
              <a:t>11/15/2024</a:t>
            </a:fld>
            <a:endParaRPr lang="en-US"/>
          </a:p>
        </p:txBody>
      </p:sp>
      <p:sp>
        <p:nvSpPr>
          <p:cNvPr id="5" name="Footer Placeholder 4">
            <a:extLst>
              <a:ext uri="{FF2B5EF4-FFF2-40B4-BE49-F238E27FC236}">
                <a16:creationId xmlns:a16="http://schemas.microsoft.com/office/drawing/2014/main" id="{2E978C32-53F4-42FE-945F-69DB646BD4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B2AC9E-D7EF-4E7B-BE56-1F17DAD2C04B}"/>
              </a:ext>
            </a:extLst>
          </p:cNvPr>
          <p:cNvSpPr>
            <a:spLocks noGrp="1"/>
          </p:cNvSpPr>
          <p:nvPr>
            <p:ph type="sldNum" sz="quarter" idx="12"/>
          </p:nvPr>
        </p:nvSpPr>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1205099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A45468-AD33-4E66-ACED-0299DF95B2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3E4FC9-9020-4B1C-BDA3-CB085BEE00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E16416-B6F0-4589-B1E3-3D1EA7D7D1FC}"/>
              </a:ext>
            </a:extLst>
          </p:cNvPr>
          <p:cNvSpPr>
            <a:spLocks noGrp="1"/>
          </p:cNvSpPr>
          <p:nvPr>
            <p:ph type="dt" sz="half" idx="10"/>
          </p:nvPr>
        </p:nvSpPr>
        <p:spPr/>
        <p:txBody>
          <a:bodyPr/>
          <a:lstStyle/>
          <a:p>
            <a:fld id="{11136C01-8C9C-48E4-AAD6-112B2E67C9F6}" type="datetimeFigureOut">
              <a:rPr lang="en-US" smtClean="0"/>
              <a:t>11/15/2024</a:t>
            </a:fld>
            <a:endParaRPr lang="en-US"/>
          </a:p>
        </p:txBody>
      </p:sp>
      <p:sp>
        <p:nvSpPr>
          <p:cNvPr id="5" name="Footer Placeholder 4">
            <a:extLst>
              <a:ext uri="{FF2B5EF4-FFF2-40B4-BE49-F238E27FC236}">
                <a16:creationId xmlns:a16="http://schemas.microsoft.com/office/drawing/2014/main" id="{075AB67B-71BC-4B1B-B16A-8AF7E5AA87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BBA75E-4F5F-464B-8713-287DA4360AF6}"/>
              </a:ext>
            </a:extLst>
          </p:cNvPr>
          <p:cNvSpPr>
            <a:spLocks noGrp="1"/>
          </p:cNvSpPr>
          <p:nvPr>
            <p:ph type="sldNum" sz="quarter" idx="12"/>
          </p:nvPr>
        </p:nvSpPr>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951165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E0793-8A82-4331-BD49-1C7405D22D9A}"/>
              </a:ext>
            </a:extLst>
          </p:cNvPr>
          <p:cNvSpPr>
            <a:spLocks noGrp="1"/>
          </p:cNvSpPr>
          <p:nvPr>
            <p:ph type="ctrTitle"/>
          </p:nvPr>
        </p:nvSpPr>
        <p:spPr>
          <a:xfrm>
            <a:off x="1524000" y="1122363"/>
            <a:ext cx="9144000" cy="2387600"/>
          </a:xfrm>
        </p:spPr>
        <p:txBody>
          <a:bodyPr anchor="b">
            <a:normAutofit/>
          </a:bodyPr>
          <a:lstStyle>
            <a:lvl1pPr algn="ctr" defTabSz="914400" rtl="0" eaLnBrk="1" latinLnBrk="0" hangingPunct="1">
              <a:lnSpc>
                <a:spcPct val="90000"/>
              </a:lnSpc>
              <a:spcBef>
                <a:spcPct val="0"/>
              </a:spcBef>
              <a:buNone/>
              <a:defRPr lang="en-US" sz="4400" b="1" i="1" kern="1200" dirty="0">
                <a:solidFill>
                  <a:schemeClr val="bg2">
                    <a:lumMod val="50000"/>
                  </a:schemeClr>
                </a:solidFill>
                <a:latin typeface="+mn-lt"/>
                <a:ea typeface="+mn-ea"/>
                <a:cs typeface="+mn-cs"/>
              </a:defRPr>
            </a:lvl1pPr>
          </a:lstStyle>
          <a:p>
            <a:r>
              <a:rPr lang="en-US" dirty="0"/>
              <a:t>Click to edit Master title style</a:t>
            </a:r>
          </a:p>
        </p:txBody>
      </p:sp>
      <p:sp>
        <p:nvSpPr>
          <p:cNvPr id="3" name="Subtitle 2">
            <a:extLst>
              <a:ext uri="{FF2B5EF4-FFF2-40B4-BE49-F238E27FC236}">
                <a16:creationId xmlns:a16="http://schemas.microsoft.com/office/drawing/2014/main" id="{47246CFF-844D-490E-8339-E2524E253589}"/>
              </a:ext>
            </a:extLst>
          </p:cNvPr>
          <p:cNvSpPr>
            <a:spLocks noGrp="1"/>
          </p:cNvSpPr>
          <p:nvPr>
            <p:ph type="subTitle" idx="1"/>
          </p:nvPr>
        </p:nvSpPr>
        <p:spPr>
          <a:xfrm>
            <a:off x="1524000" y="3710762"/>
            <a:ext cx="9144000" cy="154703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Gerader Verbinder 8">
            <a:extLst>
              <a:ext uri="{FF2B5EF4-FFF2-40B4-BE49-F238E27FC236}">
                <a16:creationId xmlns:a16="http://schemas.microsoft.com/office/drawing/2014/main" id="{5C7A5A38-C6ED-64E6-10D5-719D02548216}"/>
              </a:ext>
            </a:extLst>
          </p:cNvPr>
          <p:cNvCxnSpPr>
            <a:cxnSpLocks/>
          </p:cNvCxnSpPr>
          <p:nvPr userDrawn="1"/>
        </p:nvCxnSpPr>
        <p:spPr>
          <a:xfrm>
            <a:off x="1524000" y="3517811"/>
            <a:ext cx="9144000" cy="0"/>
          </a:xfrm>
          <a:prstGeom prst="line">
            <a:avLst/>
          </a:prstGeom>
          <a:ln w="28575">
            <a:solidFill>
              <a:srgbClr val="FFA100"/>
            </a:solidFill>
          </a:ln>
        </p:spPr>
        <p:style>
          <a:lnRef idx="1">
            <a:schemeClr val="accent1"/>
          </a:lnRef>
          <a:fillRef idx="0">
            <a:schemeClr val="accent1"/>
          </a:fillRef>
          <a:effectRef idx="0">
            <a:schemeClr val="accent1"/>
          </a:effectRef>
          <a:fontRef idx="minor">
            <a:schemeClr val="tx1"/>
          </a:fontRef>
        </p:style>
      </p:cxnSp>
      <p:pic>
        <p:nvPicPr>
          <p:cNvPr id="10" name="Grafik 11">
            <a:extLst>
              <a:ext uri="{FF2B5EF4-FFF2-40B4-BE49-F238E27FC236}">
                <a16:creationId xmlns:a16="http://schemas.microsoft.com/office/drawing/2014/main" id="{1F5735D3-8C00-9D75-FEC1-A933D0BC414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0908776" y="136831"/>
            <a:ext cx="1092836" cy="1198594"/>
          </a:xfrm>
          <a:prstGeom prst="rect">
            <a:avLst/>
          </a:prstGeom>
        </p:spPr>
      </p:pic>
      <p:sp>
        <p:nvSpPr>
          <p:cNvPr id="14" name="Rechteck 8">
            <a:extLst>
              <a:ext uri="{FF2B5EF4-FFF2-40B4-BE49-F238E27FC236}">
                <a16:creationId xmlns:a16="http://schemas.microsoft.com/office/drawing/2014/main" id="{5172E021-137C-7E36-E2C0-A698582C6970}"/>
              </a:ext>
            </a:extLst>
          </p:cNvPr>
          <p:cNvSpPr/>
          <p:nvPr userDrawn="1"/>
        </p:nvSpPr>
        <p:spPr>
          <a:xfrm>
            <a:off x="0" y="0"/>
            <a:ext cx="12191999" cy="6858000"/>
          </a:xfrm>
          <a:prstGeom prst="rect">
            <a:avLst/>
          </a:prstGeom>
          <a:noFill/>
          <a:ln w="38100">
            <a:solidFill>
              <a:srgbClr val="FFA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Slide Number Placeholder 5">
            <a:extLst>
              <a:ext uri="{FF2B5EF4-FFF2-40B4-BE49-F238E27FC236}">
                <a16:creationId xmlns:a16="http://schemas.microsoft.com/office/drawing/2014/main" id="{452E6188-5C0A-5FA6-FA91-B7278CFACCE9}"/>
              </a:ext>
            </a:extLst>
          </p:cNvPr>
          <p:cNvSpPr>
            <a:spLocks noGrp="1"/>
          </p:cNvSpPr>
          <p:nvPr>
            <p:ph type="sldNum" sz="quarter" idx="12"/>
          </p:nvPr>
        </p:nvSpPr>
        <p:spPr>
          <a:xfrm>
            <a:off x="11355567" y="6345753"/>
            <a:ext cx="552894" cy="365125"/>
          </a:xfrm>
          <a:prstGeom prst="rect">
            <a:avLst/>
          </a:prstGeom>
        </p:spPr>
        <p:txBody>
          <a:bodyPr/>
          <a:lstStyle>
            <a:lvl1pPr algn="ctr">
              <a:defRPr sz="1400" b="1">
                <a:solidFill>
                  <a:schemeClr val="bg2">
                    <a:lumMod val="25000"/>
                  </a:schemeClr>
                </a:solidFill>
              </a:defRPr>
            </a:lvl1pPr>
          </a:lstStyle>
          <a:p>
            <a:fld id="{36C5F5AD-D9E8-4449-ACBC-C6D8ECEED273}" type="slidenum">
              <a:rPr lang="en-US" smtClean="0"/>
              <a:pPr/>
              <a:t>‹#›</a:t>
            </a:fld>
            <a:endParaRPr lang="en-US" dirty="0"/>
          </a:p>
        </p:txBody>
      </p:sp>
      <p:pic>
        <p:nvPicPr>
          <p:cNvPr id="20" name="Picture 2" descr="Industrial Efficiency Logo">
            <a:extLst>
              <a:ext uri="{FF2B5EF4-FFF2-40B4-BE49-F238E27FC236}">
                <a16:creationId xmlns:a16="http://schemas.microsoft.com/office/drawing/2014/main" id="{CA7C2297-43DE-3949-B4EE-E419D3568938}"/>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006688" y="6073056"/>
            <a:ext cx="1408460" cy="54326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39CB98F2-3176-3E96-1E49-6B8A2462B756}"/>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9641130" y="5993290"/>
            <a:ext cx="893583" cy="793752"/>
          </a:xfrm>
          <a:prstGeom prst="rect">
            <a:avLst/>
          </a:prstGeom>
          <a:noFill/>
          <a:ln>
            <a:noFill/>
          </a:ln>
        </p:spPr>
      </p:pic>
      <p:pic>
        <p:nvPicPr>
          <p:cNvPr id="22" name="Picture 21">
            <a:extLst>
              <a:ext uri="{FF2B5EF4-FFF2-40B4-BE49-F238E27FC236}">
                <a16:creationId xmlns:a16="http://schemas.microsoft.com/office/drawing/2014/main" id="{CD6ADECD-16EC-6083-C894-C268FCAC68EE}"/>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5150548" y="5993290"/>
            <a:ext cx="631287" cy="749315"/>
          </a:xfrm>
          <a:prstGeom prst="rect">
            <a:avLst/>
          </a:prstGeom>
        </p:spPr>
      </p:pic>
      <p:pic>
        <p:nvPicPr>
          <p:cNvPr id="23" name="Picture 22" descr="Home | IPKEY">
            <a:extLst>
              <a:ext uri="{FF2B5EF4-FFF2-40B4-BE49-F238E27FC236}">
                <a16:creationId xmlns:a16="http://schemas.microsoft.com/office/drawing/2014/main" id="{8A248EC8-D0EF-CC6A-47BF-53FC97A50706}"/>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bwMode="auto">
          <a:xfrm>
            <a:off x="7638594" y="6058263"/>
            <a:ext cx="1783323" cy="6638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374287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8" name="Picture 2" descr="Industrial Efficiency Logo">
            <a:extLst>
              <a:ext uri="{FF2B5EF4-FFF2-40B4-BE49-F238E27FC236}">
                <a16:creationId xmlns:a16="http://schemas.microsoft.com/office/drawing/2014/main" id="{252A9F74-E0AC-9A81-CD67-5C04F5FEAD27}"/>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006688" y="6073056"/>
            <a:ext cx="1408460" cy="5432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339EA82-4143-4631-AB5D-01C129DB0E19}"/>
              </a:ext>
            </a:extLst>
          </p:cNvPr>
          <p:cNvSpPr>
            <a:spLocks noGrp="1"/>
          </p:cNvSpPr>
          <p:nvPr>
            <p:ph type="title"/>
          </p:nvPr>
        </p:nvSpPr>
        <p:spPr>
          <a:xfrm>
            <a:off x="187842" y="0"/>
            <a:ext cx="10515600" cy="1103001"/>
          </a:xfrm>
        </p:spPr>
        <p:txBody>
          <a:bodyPr>
            <a:normAutofit/>
          </a:bodyPr>
          <a:lstStyle>
            <a:lvl1pPr>
              <a:defRPr lang="en-US" sz="4400" b="0" i="1" kern="1200" dirty="0">
                <a:solidFill>
                  <a:schemeClr val="bg2">
                    <a:lumMod val="50000"/>
                  </a:schemeClr>
                </a:solidFill>
                <a:latin typeface="+mn-lt"/>
                <a:ea typeface="+mn-ea"/>
                <a:cs typeface="+mn-cs"/>
              </a:defRPr>
            </a:lvl1pPr>
          </a:lstStyle>
          <a:p>
            <a:r>
              <a:rPr lang="en-US" dirty="0"/>
              <a:t>Click to edit Master title style</a:t>
            </a:r>
          </a:p>
        </p:txBody>
      </p:sp>
      <p:sp>
        <p:nvSpPr>
          <p:cNvPr id="3" name="Content Placeholder 2">
            <a:extLst>
              <a:ext uri="{FF2B5EF4-FFF2-40B4-BE49-F238E27FC236}">
                <a16:creationId xmlns:a16="http://schemas.microsoft.com/office/drawing/2014/main" id="{53873B8D-A345-4B4F-88D6-D9D4CBD121C7}"/>
              </a:ext>
            </a:extLst>
          </p:cNvPr>
          <p:cNvSpPr>
            <a:spLocks noGrp="1"/>
          </p:cNvSpPr>
          <p:nvPr>
            <p:ph idx="1"/>
          </p:nvPr>
        </p:nvSpPr>
        <p:spPr>
          <a:xfrm>
            <a:off x="223284" y="1548176"/>
            <a:ext cx="10515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Gerader Verbinder 8">
            <a:extLst>
              <a:ext uri="{FF2B5EF4-FFF2-40B4-BE49-F238E27FC236}">
                <a16:creationId xmlns:a16="http://schemas.microsoft.com/office/drawing/2014/main" id="{9E54ABC0-F0CB-45AB-3A38-DC8699CF1109}"/>
              </a:ext>
            </a:extLst>
          </p:cNvPr>
          <p:cNvCxnSpPr>
            <a:cxnSpLocks/>
          </p:cNvCxnSpPr>
          <p:nvPr userDrawn="1"/>
        </p:nvCxnSpPr>
        <p:spPr>
          <a:xfrm>
            <a:off x="152400" y="1103001"/>
            <a:ext cx="10586484" cy="0"/>
          </a:xfrm>
          <a:prstGeom prst="line">
            <a:avLst/>
          </a:prstGeom>
          <a:ln w="28575">
            <a:solidFill>
              <a:srgbClr val="FFA100"/>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53D77224-0A11-A7C5-0E28-4BB4F5BAEC4B}"/>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9641130" y="5993290"/>
            <a:ext cx="893583" cy="793752"/>
          </a:xfrm>
          <a:prstGeom prst="rect">
            <a:avLst/>
          </a:prstGeom>
          <a:noFill/>
          <a:ln>
            <a:noFill/>
          </a:ln>
        </p:spPr>
      </p:pic>
      <p:pic>
        <p:nvPicPr>
          <p:cNvPr id="12" name="Picture 11">
            <a:extLst>
              <a:ext uri="{FF2B5EF4-FFF2-40B4-BE49-F238E27FC236}">
                <a16:creationId xmlns:a16="http://schemas.microsoft.com/office/drawing/2014/main" id="{5FCACC89-20AC-A588-1024-5FD9EB496340}"/>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5150548" y="5993290"/>
            <a:ext cx="631287" cy="749315"/>
          </a:xfrm>
          <a:prstGeom prst="rect">
            <a:avLst/>
          </a:prstGeom>
        </p:spPr>
      </p:pic>
      <p:pic>
        <p:nvPicPr>
          <p:cNvPr id="13" name="Grafik 11">
            <a:extLst>
              <a:ext uri="{FF2B5EF4-FFF2-40B4-BE49-F238E27FC236}">
                <a16:creationId xmlns:a16="http://schemas.microsoft.com/office/drawing/2014/main" id="{E6D8B372-9C3F-6396-F5AE-B1B88F557851}"/>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11085596" y="0"/>
            <a:ext cx="1092836" cy="1198594"/>
          </a:xfrm>
          <a:prstGeom prst="rect">
            <a:avLst/>
          </a:prstGeom>
        </p:spPr>
      </p:pic>
      <p:sp>
        <p:nvSpPr>
          <p:cNvPr id="15" name="Slide Number Placeholder 5">
            <a:extLst>
              <a:ext uri="{FF2B5EF4-FFF2-40B4-BE49-F238E27FC236}">
                <a16:creationId xmlns:a16="http://schemas.microsoft.com/office/drawing/2014/main" id="{74A764C8-A263-7BB0-29A1-C398317A196E}"/>
              </a:ext>
            </a:extLst>
          </p:cNvPr>
          <p:cNvSpPr>
            <a:spLocks noGrp="1"/>
          </p:cNvSpPr>
          <p:nvPr>
            <p:ph type="sldNum" sz="quarter" idx="12"/>
          </p:nvPr>
        </p:nvSpPr>
        <p:spPr>
          <a:xfrm>
            <a:off x="11355567" y="6345753"/>
            <a:ext cx="552894" cy="365125"/>
          </a:xfrm>
          <a:prstGeom prst="rect">
            <a:avLst/>
          </a:prstGeom>
        </p:spPr>
        <p:txBody>
          <a:bodyPr/>
          <a:lstStyle>
            <a:lvl1pPr algn="ctr">
              <a:defRPr sz="1400" b="1">
                <a:solidFill>
                  <a:schemeClr val="bg2">
                    <a:lumMod val="25000"/>
                  </a:schemeClr>
                </a:solidFill>
              </a:defRPr>
            </a:lvl1pPr>
          </a:lstStyle>
          <a:p>
            <a:fld id="{36C5F5AD-D9E8-4449-ACBC-C6D8ECEED273}" type="slidenum">
              <a:rPr lang="en-US" smtClean="0"/>
              <a:pPr/>
              <a:t>‹#›</a:t>
            </a:fld>
            <a:endParaRPr lang="en-US" dirty="0"/>
          </a:p>
        </p:txBody>
      </p:sp>
      <p:pic>
        <p:nvPicPr>
          <p:cNvPr id="16" name="Picture 15" descr="Home | IPKEY">
            <a:extLst>
              <a:ext uri="{FF2B5EF4-FFF2-40B4-BE49-F238E27FC236}">
                <a16:creationId xmlns:a16="http://schemas.microsoft.com/office/drawing/2014/main" id="{B2CDF8A4-D9EF-B4CA-2DBD-5E4838ABC918}"/>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bwMode="auto">
          <a:xfrm>
            <a:off x="7638594" y="6058263"/>
            <a:ext cx="1783323" cy="6638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826999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42C6A-AE49-4EF7-A1D4-25C93B901904}"/>
              </a:ext>
            </a:extLst>
          </p:cNvPr>
          <p:cNvSpPr>
            <a:spLocks noGrp="1"/>
          </p:cNvSpPr>
          <p:nvPr>
            <p:ph type="title"/>
          </p:nvPr>
        </p:nvSpPr>
        <p:spPr>
          <a:xfrm>
            <a:off x="831850" y="1709739"/>
            <a:ext cx="10515600" cy="2766710"/>
          </a:xfrm>
        </p:spPr>
        <p:txBody>
          <a:bodyPr anchor="b">
            <a:normAutofit/>
          </a:bodyPr>
          <a:lstStyle>
            <a:lvl1pPr algn="l" defTabSz="914400" rtl="0" eaLnBrk="1" latinLnBrk="0" hangingPunct="1">
              <a:lnSpc>
                <a:spcPct val="90000"/>
              </a:lnSpc>
              <a:spcBef>
                <a:spcPct val="0"/>
              </a:spcBef>
              <a:buNone/>
              <a:defRPr lang="en-US" sz="4400" b="0" i="1" kern="1200" dirty="0">
                <a:solidFill>
                  <a:schemeClr val="bg2">
                    <a:lumMod val="50000"/>
                  </a:schemeClr>
                </a:solidFill>
                <a:latin typeface="+mn-lt"/>
                <a:ea typeface="+mn-ea"/>
                <a:cs typeface="+mn-cs"/>
              </a:defRPr>
            </a:lvl1pPr>
          </a:lstStyle>
          <a:p>
            <a:r>
              <a:rPr lang="en-US" dirty="0"/>
              <a:t>Click to edit Master title style</a:t>
            </a:r>
          </a:p>
        </p:txBody>
      </p:sp>
      <p:sp>
        <p:nvSpPr>
          <p:cNvPr id="3" name="Text Placeholder 2">
            <a:extLst>
              <a:ext uri="{FF2B5EF4-FFF2-40B4-BE49-F238E27FC236}">
                <a16:creationId xmlns:a16="http://schemas.microsoft.com/office/drawing/2014/main" id="{7072863A-BCC2-4FCC-9A71-2AD4FEDD3E73}"/>
              </a:ext>
            </a:extLst>
          </p:cNvPr>
          <p:cNvSpPr>
            <a:spLocks noGrp="1"/>
          </p:cNvSpPr>
          <p:nvPr>
            <p:ph type="body" idx="1"/>
          </p:nvPr>
        </p:nvSpPr>
        <p:spPr>
          <a:xfrm>
            <a:off x="831850" y="4731488"/>
            <a:ext cx="10515600" cy="124575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cxnSp>
        <p:nvCxnSpPr>
          <p:cNvPr id="7" name="Gerader Verbinder 8">
            <a:extLst>
              <a:ext uri="{FF2B5EF4-FFF2-40B4-BE49-F238E27FC236}">
                <a16:creationId xmlns:a16="http://schemas.microsoft.com/office/drawing/2014/main" id="{5072E7B4-D2E1-24FE-239F-61DC8D9AECC7}"/>
              </a:ext>
            </a:extLst>
          </p:cNvPr>
          <p:cNvCxnSpPr>
            <a:cxnSpLocks/>
          </p:cNvCxnSpPr>
          <p:nvPr userDrawn="1"/>
        </p:nvCxnSpPr>
        <p:spPr>
          <a:xfrm>
            <a:off x="802758" y="4559690"/>
            <a:ext cx="10586484" cy="0"/>
          </a:xfrm>
          <a:prstGeom prst="line">
            <a:avLst/>
          </a:prstGeom>
          <a:ln w="28575">
            <a:solidFill>
              <a:srgbClr val="FFA100"/>
            </a:solidFill>
          </a:ln>
        </p:spPr>
        <p:style>
          <a:lnRef idx="1">
            <a:schemeClr val="accent1"/>
          </a:lnRef>
          <a:fillRef idx="0">
            <a:schemeClr val="accent1"/>
          </a:fillRef>
          <a:effectRef idx="0">
            <a:schemeClr val="accent1"/>
          </a:effectRef>
          <a:fontRef idx="minor">
            <a:schemeClr val="tx1"/>
          </a:fontRef>
        </p:style>
      </p:cxnSp>
      <p:pic>
        <p:nvPicPr>
          <p:cNvPr id="10" name="Grafik 11">
            <a:extLst>
              <a:ext uri="{FF2B5EF4-FFF2-40B4-BE49-F238E27FC236}">
                <a16:creationId xmlns:a16="http://schemas.microsoft.com/office/drawing/2014/main" id="{99536842-F8B8-70F6-C9E1-103A888383C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1099163" y="0"/>
            <a:ext cx="1092836" cy="1198594"/>
          </a:xfrm>
          <a:prstGeom prst="rect">
            <a:avLst/>
          </a:prstGeom>
        </p:spPr>
      </p:pic>
      <p:sp>
        <p:nvSpPr>
          <p:cNvPr id="13" name="Rechteck 8">
            <a:extLst>
              <a:ext uri="{FF2B5EF4-FFF2-40B4-BE49-F238E27FC236}">
                <a16:creationId xmlns:a16="http://schemas.microsoft.com/office/drawing/2014/main" id="{484FB2D7-2260-C624-17BE-ED90A7945A4F}"/>
              </a:ext>
            </a:extLst>
          </p:cNvPr>
          <p:cNvSpPr/>
          <p:nvPr userDrawn="1"/>
        </p:nvSpPr>
        <p:spPr>
          <a:xfrm>
            <a:off x="0" y="0"/>
            <a:ext cx="12191999" cy="6858000"/>
          </a:xfrm>
          <a:prstGeom prst="rect">
            <a:avLst/>
          </a:prstGeom>
          <a:noFill/>
          <a:ln w="38100">
            <a:solidFill>
              <a:srgbClr val="FFA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Slide Number Placeholder 5">
            <a:extLst>
              <a:ext uri="{FF2B5EF4-FFF2-40B4-BE49-F238E27FC236}">
                <a16:creationId xmlns:a16="http://schemas.microsoft.com/office/drawing/2014/main" id="{EAC482B8-682D-87CD-2E37-1995E5EF82DD}"/>
              </a:ext>
            </a:extLst>
          </p:cNvPr>
          <p:cNvSpPr>
            <a:spLocks noGrp="1"/>
          </p:cNvSpPr>
          <p:nvPr>
            <p:ph type="sldNum" sz="quarter" idx="12"/>
          </p:nvPr>
        </p:nvSpPr>
        <p:spPr>
          <a:xfrm>
            <a:off x="11355567" y="6345753"/>
            <a:ext cx="552894" cy="365125"/>
          </a:xfrm>
          <a:prstGeom prst="rect">
            <a:avLst/>
          </a:prstGeom>
        </p:spPr>
        <p:txBody>
          <a:bodyPr/>
          <a:lstStyle>
            <a:lvl1pPr algn="ctr">
              <a:defRPr sz="1400" b="1">
                <a:solidFill>
                  <a:schemeClr val="bg2">
                    <a:lumMod val="25000"/>
                  </a:schemeClr>
                </a:solidFill>
              </a:defRPr>
            </a:lvl1pPr>
          </a:lstStyle>
          <a:p>
            <a:fld id="{36C5F5AD-D9E8-4449-ACBC-C6D8ECEED273}" type="slidenum">
              <a:rPr lang="en-US" smtClean="0"/>
              <a:pPr/>
              <a:t>‹#›</a:t>
            </a:fld>
            <a:endParaRPr lang="en-US" dirty="0"/>
          </a:p>
        </p:txBody>
      </p:sp>
      <p:pic>
        <p:nvPicPr>
          <p:cNvPr id="19" name="Picture 2" descr="Industrial Efficiency Logo">
            <a:extLst>
              <a:ext uri="{FF2B5EF4-FFF2-40B4-BE49-F238E27FC236}">
                <a16:creationId xmlns:a16="http://schemas.microsoft.com/office/drawing/2014/main" id="{88424C5D-9CE6-35F4-A31E-C053D1514C8C}"/>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006688" y="6073056"/>
            <a:ext cx="1408460" cy="5432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F5C6BBF6-2B14-31B4-7C4F-2E0F69677AB4}"/>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9641130" y="5993290"/>
            <a:ext cx="893583" cy="793752"/>
          </a:xfrm>
          <a:prstGeom prst="rect">
            <a:avLst/>
          </a:prstGeom>
          <a:noFill/>
          <a:ln>
            <a:noFill/>
          </a:ln>
        </p:spPr>
      </p:pic>
      <p:pic>
        <p:nvPicPr>
          <p:cNvPr id="21" name="Picture 20">
            <a:extLst>
              <a:ext uri="{FF2B5EF4-FFF2-40B4-BE49-F238E27FC236}">
                <a16:creationId xmlns:a16="http://schemas.microsoft.com/office/drawing/2014/main" id="{D08568AB-1A95-A9F6-6B08-3910DA833B77}"/>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5150548" y="5993290"/>
            <a:ext cx="631287" cy="749315"/>
          </a:xfrm>
          <a:prstGeom prst="rect">
            <a:avLst/>
          </a:prstGeom>
        </p:spPr>
      </p:pic>
      <p:pic>
        <p:nvPicPr>
          <p:cNvPr id="22" name="Picture 21" descr="Home | IPKEY">
            <a:extLst>
              <a:ext uri="{FF2B5EF4-FFF2-40B4-BE49-F238E27FC236}">
                <a16:creationId xmlns:a16="http://schemas.microsoft.com/office/drawing/2014/main" id="{EF7BD6C8-EFDE-B162-AB27-0454443323D3}"/>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bwMode="auto">
          <a:xfrm>
            <a:off x="7638594" y="6058263"/>
            <a:ext cx="1783323" cy="6638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594137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898A-5900-4205-96B5-B636E4935F1D}"/>
              </a:ext>
            </a:extLst>
          </p:cNvPr>
          <p:cNvSpPr>
            <a:spLocks noGrp="1"/>
          </p:cNvSpPr>
          <p:nvPr>
            <p:ph type="title"/>
          </p:nvPr>
        </p:nvSpPr>
        <p:spPr>
          <a:xfrm>
            <a:off x="187842" y="30506"/>
            <a:ext cx="10515600" cy="107249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661A615-9DED-48FB-AAB1-3A384505FA12}"/>
              </a:ext>
            </a:extLst>
          </p:cNvPr>
          <p:cNvSpPr>
            <a:spLocks noGrp="1"/>
          </p:cNvSpPr>
          <p:nvPr>
            <p:ph sz="half" idx="1"/>
          </p:nvPr>
        </p:nvSpPr>
        <p:spPr>
          <a:xfrm>
            <a:off x="187842" y="155563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2575FB-38C7-41E8-A10B-DF48F8B25688}"/>
              </a:ext>
            </a:extLst>
          </p:cNvPr>
          <p:cNvSpPr>
            <a:spLocks noGrp="1"/>
          </p:cNvSpPr>
          <p:nvPr>
            <p:ph sz="half" idx="2"/>
          </p:nvPr>
        </p:nvSpPr>
        <p:spPr>
          <a:xfrm>
            <a:off x="5521842" y="155563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Gerader Verbinder 8">
            <a:extLst>
              <a:ext uri="{FF2B5EF4-FFF2-40B4-BE49-F238E27FC236}">
                <a16:creationId xmlns:a16="http://schemas.microsoft.com/office/drawing/2014/main" id="{4C8532BD-F5D3-23B3-E6C3-8BD5EE074023}"/>
              </a:ext>
            </a:extLst>
          </p:cNvPr>
          <p:cNvCxnSpPr>
            <a:cxnSpLocks/>
          </p:cNvCxnSpPr>
          <p:nvPr userDrawn="1"/>
        </p:nvCxnSpPr>
        <p:spPr>
          <a:xfrm>
            <a:off x="152400" y="1103001"/>
            <a:ext cx="10586484" cy="0"/>
          </a:xfrm>
          <a:prstGeom prst="line">
            <a:avLst/>
          </a:prstGeom>
          <a:ln w="28575">
            <a:solidFill>
              <a:srgbClr val="FFA100"/>
            </a:solidFill>
          </a:ln>
        </p:spPr>
        <p:style>
          <a:lnRef idx="1">
            <a:schemeClr val="accent1"/>
          </a:lnRef>
          <a:fillRef idx="0">
            <a:schemeClr val="accent1"/>
          </a:fillRef>
          <a:effectRef idx="0">
            <a:schemeClr val="accent1"/>
          </a:effectRef>
          <a:fontRef idx="minor">
            <a:schemeClr val="tx1"/>
          </a:fontRef>
        </p:style>
      </p:cxnSp>
      <p:pic>
        <p:nvPicPr>
          <p:cNvPr id="11" name="Grafik 11">
            <a:extLst>
              <a:ext uri="{FF2B5EF4-FFF2-40B4-BE49-F238E27FC236}">
                <a16:creationId xmlns:a16="http://schemas.microsoft.com/office/drawing/2014/main" id="{9AA1E735-A162-C5A7-606D-5EF4697353B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1099164" y="0"/>
            <a:ext cx="1092836" cy="1198594"/>
          </a:xfrm>
          <a:prstGeom prst="rect">
            <a:avLst/>
          </a:prstGeom>
        </p:spPr>
      </p:pic>
      <p:sp>
        <p:nvSpPr>
          <p:cNvPr id="16" name="Slide Number Placeholder 5">
            <a:extLst>
              <a:ext uri="{FF2B5EF4-FFF2-40B4-BE49-F238E27FC236}">
                <a16:creationId xmlns:a16="http://schemas.microsoft.com/office/drawing/2014/main" id="{6DE1C155-E7D4-5A49-CF29-A07058F1E4DA}"/>
              </a:ext>
            </a:extLst>
          </p:cNvPr>
          <p:cNvSpPr>
            <a:spLocks noGrp="1"/>
          </p:cNvSpPr>
          <p:nvPr>
            <p:ph type="sldNum" sz="quarter" idx="12"/>
          </p:nvPr>
        </p:nvSpPr>
        <p:spPr>
          <a:xfrm>
            <a:off x="11355567" y="6345753"/>
            <a:ext cx="552894" cy="365125"/>
          </a:xfrm>
          <a:prstGeom prst="rect">
            <a:avLst/>
          </a:prstGeom>
        </p:spPr>
        <p:txBody>
          <a:bodyPr/>
          <a:lstStyle>
            <a:lvl1pPr algn="ctr">
              <a:defRPr sz="1400" b="1">
                <a:solidFill>
                  <a:schemeClr val="bg2">
                    <a:lumMod val="25000"/>
                  </a:schemeClr>
                </a:solidFill>
              </a:defRPr>
            </a:lvl1pPr>
          </a:lstStyle>
          <a:p>
            <a:fld id="{36C5F5AD-D9E8-4449-ACBC-C6D8ECEED273}" type="slidenum">
              <a:rPr lang="en-US" smtClean="0"/>
              <a:pPr/>
              <a:t>‹#›</a:t>
            </a:fld>
            <a:endParaRPr lang="en-US" dirty="0"/>
          </a:p>
        </p:txBody>
      </p:sp>
      <p:pic>
        <p:nvPicPr>
          <p:cNvPr id="19" name="Picture 2" descr="Industrial Efficiency Logo">
            <a:extLst>
              <a:ext uri="{FF2B5EF4-FFF2-40B4-BE49-F238E27FC236}">
                <a16:creationId xmlns:a16="http://schemas.microsoft.com/office/drawing/2014/main" id="{BCB44BCD-8D58-47AC-A95B-F4141B230654}"/>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006688" y="6073056"/>
            <a:ext cx="1408460" cy="5432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1871709E-7A3E-4A06-C13E-701ECCA4C633}"/>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9641130" y="5993290"/>
            <a:ext cx="893583" cy="793752"/>
          </a:xfrm>
          <a:prstGeom prst="rect">
            <a:avLst/>
          </a:prstGeom>
          <a:noFill/>
          <a:ln>
            <a:noFill/>
          </a:ln>
        </p:spPr>
      </p:pic>
      <p:pic>
        <p:nvPicPr>
          <p:cNvPr id="21" name="Picture 20">
            <a:extLst>
              <a:ext uri="{FF2B5EF4-FFF2-40B4-BE49-F238E27FC236}">
                <a16:creationId xmlns:a16="http://schemas.microsoft.com/office/drawing/2014/main" id="{B0DF3F45-CCC1-09CE-A5A6-ABAFD6B8DEF9}"/>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5150548" y="5993290"/>
            <a:ext cx="631287" cy="749315"/>
          </a:xfrm>
          <a:prstGeom prst="rect">
            <a:avLst/>
          </a:prstGeom>
        </p:spPr>
      </p:pic>
      <p:pic>
        <p:nvPicPr>
          <p:cNvPr id="22" name="Picture 21" descr="Home | IPKEY">
            <a:extLst>
              <a:ext uri="{FF2B5EF4-FFF2-40B4-BE49-F238E27FC236}">
                <a16:creationId xmlns:a16="http://schemas.microsoft.com/office/drawing/2014/main" id="{3A186970-6239-6562-0499-AF64678C4F8F}"/>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bwMode="auto">
          <a:xfrm>
            <a:off x="7638594" y="6058263"/>
            <a:ext cx="1783323" cy="6638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789253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9F135-CAE4-4A40-BFD1-69D238A85C0F}"/>
              </a:ext>
            </a:extLst>
          </p:cNvPr>
          <p:cNvSpPr>
            <a:spLocks noGrp="1"/>
          </p:cNvSpPr>
          <p:nvPr>
            <p:ph type="title"/>
          </p:nvPr>
        </p:nvSpPr>
        <p:spPr>
          <a:xfrm>
            <a:off x="152400" y="5556"/>
            <a:ext cx="10515600" cy="1097446"/>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F36CB9-C41F-4714-955B-0CF47CFDC7FB}"/>
              </a:ext>
            </a:extLst>
          </p:cNvPr>
          <p:cNvSpPr>
            <a:spLocks noGrp="1"/>
          </p:cNvSpPr>
          <p:nvPr>
            <p:ph type="body" idx="1"/>
          </p:nvPr>
        </p:nvSpPr>
        <p:spPr>
          <a:xfrm>
            <a:off x="223284" y="1376535"/>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BCBC4B-6D31-486B-8DF5-CB7B894D36B9}"/>
              </a:ext>
            </a:extLst>
          </p:cNvPr>
          <p:cNvSpPr>
            <a:spLocks noGrp="1"/>
          </p:cNvSpPr>
          <p:nvPr>
            <p:ph sz="half" idx="2"/>
          </p:nvPr>
        </p:nvSpPr>
        <p:spPr>
          <a:xfrm>
            <a:off x="223284" y="220044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B000FC-9CB5-44F9-9F4D-C0D41434216A}"/>
              </a:ext>
            </a:extLst>
          </p:cNvPr>
          <p:cNvSpPr>
            <a:spLocks noGrp="1"/>
          </p:cNvSpPr>
          <p:nvPr>
            <p:ph type="body" sz="quarter" idx="3"/>
          </p:nvPr>
        </p:nvSpPr>
        <p:spPr>
          <a:xfrm>
            <a:off x="5555696" y="1376535"/>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BE00C1-30DC-460B-806D-603FCD5EB1E1}"/>
              </a:ext>
            </a:extLst>
          </p:cNvPr>
          <p:cNvSpPr>
            <a:spLocks noGrp="1"/>
          </p:cNvSpPr>
          <p:nvPr>
            <p:ph sz="quarter" idx="4"/>
          </p:nvPr>
        </p:nvSpPr>
        <p:spPr>
          <a:xfrm>
            <a:off x="5555696" y="220044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fik 11">
            <a:extLst>
              <a:ext uri="{FF2B5EF4-FFF2-40B4-BE49-F238E27FC236}">
                <a16:creationId xmlns:a16="http://schemas.microsoft.com/office/drawing/2014/main" id="{6482BB63-D86F-9FC1-CEA0-420E46CE6BC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1099164" y="0"/>
            <a:ext cx="1092836" cy="1198594"/>
          </a:xfrm>
          <a:prstGeom prst="rect">
            <a:avLst/>
          </a:prstGeom>
        </p:spPr>
      </p:pic>
      <p:cxnSp>
        <p:nvCxnSpPr>
          <p:cNvPr id="11" name="Gerader Verbinder 8">
            <a:extLst>
              <a:ext uri="{FF2B5EF4-FFF2-40B4-BE49-F238E27FC236}">
                <a16:creationId xmlns:a16="http://schemas.microsoft.com/office/drawing/2014/main" id="{28D59C76-8748-1D0F-D853-B92D5AA6D115}"/>
              </a:ext>
            </a:extLst>
          </p:cNvPr>
          <p:cNvCxnSpPr>
            <a:cxnSpLocks/>
          </p:cNvCxnSpPr>
          <p:nvPr userDrawn="1"/>
        </p:nvCxnSpPr>
        <p:spPr>
          <a:xfrm>
            <a:off x="152400" y="1103001"/>
            <a:ext cx="10586484" cy="0"/>
          </a:xfrm>
          <a:prstGeom prst="line">
            <a:avLst/>
          </a:prstGeom>
          <a:ln w="28575">
            <a:solidFill>
              <a:srgbClr val="FFA100"/>
            </a:solidFill>
          </a:ln>
        </p:spPr>
        <p:style>
          <a:lnRef idx="1">
            <a:schemeClr val="accent1"/>
          </a:lnRef>
          <a:fillRef idx="0">
            <a:schemeClr val="accent1"/>
          </a:fillRef>
          <a:effectRef idx="0">
            <a:schemeClr val="accent1"/>
          </a:effectRef>
          <a:fontRef idx="minor">
            <a:schemeClr val="tx1"/>
          </a:fontRef>
        </p:style>
      </p:cxnSp>
      <p:sp>
        <p:nvSpPr>
          <p:cNvPr id="14" name="Slide Number Placeholder 5">
            <a:extLst>
              <a:ext uri="{FF2B5EF4-FFF2-40B4-BE49-F238E27FC236}">
                <a16:creationId xmlns:a16="http://schemas.microsoft.com/office/drawing/2014/main" id="{3C4B3E3F-4EFB-3F8C-1AC1-F5111DF768F0}"/>
              </a:ext>
            </a:extLst>
          </p:cNvPr>
          <p:cNvSpPr>
            <a:spLocks noGrp="1"/>
          </p:cNvSpPr>
          <p:nvPr>
            <p:ph type="sldNum" sz="quarter" idx="12"/>
          </p:nvPr>
        </p:nvSpPr>
        <p:spPr>
          <a:xfrm>
            <a:off x="11355567" y="6345753"/>
            <a:ext cx="552894" cy="365125"/>
          </a:xfrm>
          <a:prstGeom prst="rect">
            <a:avLst/>
          </a:prstGeom>
        </p:spPr>
        <p:txBody>
          <a:bodyPr/>
          <a:lstStyle>
            <a:lvl1pPr algn="ctr">
              <a:defRPr sz="1400" b="1">
                <a:solidFill>
                  <a:schemeClr val="bg2">
                    <a:lumMod val="25000"/>
                  </a:schemeClr>
                </a:solidFill>
              </a:defRPr>
            </a:lvl1pPr>
          </a:lstStyle>
          <a:p>
            <a:fld id="{36C5F5AD-D9E8-4449-ACBC-C6D8ECEED273}" type="slidenum">
              <a:rPr lang="en-US" smtClean="0"/>
              <a:pPr/>
              <a:t>‹#›</a:t>
            </a:fld>
            <a:endParaRPr lang="en-US" dirty="0"/>
          </a:p>
        </p:txBody>
      </p:sp>
      <p:pic>
        <p:nvPicPr>
          <p:cNvPr id="17" name="Picture 2" descr="Industrial Efficiency Logo">
            <a:extLst>
              <a:ext uri="{FF2B5EF4-FFF2-40B4-BE49-F238E27FC236}">
                <a16:creationId xmlns:a16="http://schemas.microsoft.com/office/drawing/2014/main" id="{A8BD1479-604C-857D-8B03-50A91C74B1B0}"/>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006688" y="6073056"/>
            <a:ext cx="1408460" cy="54326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79DD5BD3-8CA9-EE6E-E840-673DD8D99904}"/>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9641130" y="5993290"/>
            <a:ext cx="893583" cy="793752"/>
          </a:xfrm>
          <a:prstGeom prst="rect">
            <a:avLst/>
          </a:prstGeom>
          <a:noFill/>
          <a:ln>
            <a:noFill/>
          </a:ln>
        </p:spPr>
      </p:pic>
      <p:pic>
        <p:nvPicPr>
          <p:cNvPr id="19" name="Picture 18">
            <a:extLst>
              <a:ext uri="{FF2B5EF4-FFF2-40B4-BE49-F238E27FC236}">
                <a16:creationId xmlns:a16="http://schemas.microsoft.com/office/drawing/2014/main" id="{57C430F6-CE50-263F-2EDB-2269E225552C}"/>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5150548" y="5993290"/>
            <a:ext cx="631287" cy="749315"/>
          </a:xfrm>
          <a:prstGeom prst="rect">
            <a:avLst/>
          </a:prstGeom>
        </p:spPr>
      </p:pic>
      <p:pic>
        <p:nvPicPr>
          <p:cNvPr id="20" name="Picture 19" descr="Home | IPKEY">
            <a:extLst>
              <a:ext uri="{FF2B5EF4-FFF2-40B4-BE49-F238E27FC236}">
                <a16:creationId xmlns:a16="http://schemas.microsoft.com/office/drawing/2014/main" id="{98BC410C-28CA-CCB8-1808-B7FCDCE07471}"/>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bwMode="auto">
          <a:xfrm>
            <a:off x="7638594" y="6058263"/>
            <a:ext cx="1783323" cy="6638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565980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287F7-ABA9-4175-9375-018586C45D6A}"/>
              </a:ext>
            </a:extLst>
          </p:cNvPr>
          <p:cNvSpPr>
            <a:spLocks noGrp="1"/>
          </p:cNvSpPr>
          <p:nvPr>
            <p:ph type="title"/>
          </p:nvPr>
        </p:nvSpPr>
        <p:spPr>
          <a:xfrm>
            <a:off x="152400" y="1"/>
            <a:ext cx="10515600" cy="1103000"/>
          </a:xfrm>
        </p:spPr>
        <p:txBody>
          <a:bodyPr/>
          <a:lstStyle/>
          <a:p>
            <a:r>
              <a:rPr lang="en-US" dirty="0"/>
              <a:t>Click to edit Master title style</a:t>
            </a:r>
          </a:p>
        </p:txBody>
      </p:sp>
      <p:cxnSp>
        <p:nvCxnSpPr>
          <p:cNvPr id="6" name="Gerader Verbinder 8">
            <a:extLst>
              <a:ext uri="{FF2B5EF4-FFF2-40B4-BE49-F238E27FC236}">
                <a16:creationId xmlns:a16="http://schemas.microsoft.com/office/drawing/2014/main" id="{47787F0E-0D67-BA20-E761-A393B0C0243C}"/>
              </a:ext>
            </a:extLst>
          </p:cNvPr>
          <p:cNvCxnSpPr>
            <a:cxnSpLocks/>
          </p:cNvCxnSpPr>
          <p:nvPr userDrawn="1"/>
        </p:nvCxnSpPr>
        <p:spPr>
          <a:xfrm>
            <a:off x="152400" y="1103001"/>
            <a:ext cx="10586484" cy="0"/>
          </a:xfrm>
          <a:prstGeom prst="line">
            <a:avLst/>
          </a:prstGeom>
          <a:ln w="28575">
            <a:solidFill>
              <a:srgbClr val="FFA100"/>
            </a:solidFill>
          </a:ln>
        </p:spPr>
        <p:style>
          <a:lnRef idx="1">
            <a:schemeClr val="accent1"/>
          </a:lnRef>
          <a:fillRef idx="0">
            <a:schemeClr val="accent1"/>
          </a:fillRef>
          <a:effectRef idx="0">
            <a:schemeClr val="accent1"/>
          </a:effectRef>
          <a:fontRef idx="minor">
            <a:schemeClr val="tx1"/>
          </a:fontRef>
        </p:style>
      </p:cxnSp>
      <p:pic>
        <p:nvPicPr>
          <p:cNvPr id="9" name="Grafik 11">
            <a:extLst>
              <a:ext uri="{FF2B5EF4-FFF2-40B4-BE49-F238E27FC236}">
                <a16:creationId xmlns:a16="http://schemas.microsoft.com/office/drawing/2014/main" id="{B383E3F7-DD72-F267-D65D-5121B5FFC26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1085596" y="0"/>
            <a:ext cx="1092836" cy="1198594"/>
          </a:xfrm>
          <a:prstGeom prst="rect">
            <a:avLst/>
          </a:prstGeom>
        </p:spPr>
      </p:pic>
      <p:sp>
        <p:nvSpPr>
          <p:cNvPr id="14" name="Slide Number Placeholder 5">
            <a:extLst>
              <a:ext uri="{FF2B5EF4-FFF2-40B4-BE49-F238E27FC236}">
                <a16:creationId xmlns:a16="http://schemas.microsoft.com/office/drawing/2014/main" id="{55B523D4-2D5C-3E85-D3C3-1646FBBD95C1}"/>
              </a:ext>
            </a:extLst>
          </p:cNvPr>
          <p:cNvSpPr>
            <a:spLocks noGrp="1"/>
          </p:cNvSpPr>
          <p:nvPr>
            <p:ph type="sldNum" sz="quarter" idx="12"/>
          </p:nvPr>
        </p:nvSpPr>
        <p:spPr>
          <a:xfrm>
            <a:off x="11355567" y="6345753"/>
            <a:ext cx="552894" cy="365125"/>
          </a:xfrm>
          <a:prstGeom prst="rect">
            <a:avLst/>
          </a:prstGeom>
        </p:spPr>
        <p:txBody>
          <a:bodyPr/>
          <a:lstStyle>
            <a:lvl1pPr algn="ctr">
              <a:defRPr sz="1400" b="1">
                <a:solidFill>
                  <a:schemeClr val="bg2">
                    <a:lumMod val="25000"/>
                  </a:schemeClr>
                </a:solidFill>
              </a:defRPr>
            </a:lvl1pPr>
          </a:lstStyle>
          <a:p>
            <a:fld id="{36C5F5AD-D9E8-4449-ACBC-C6D8ECEED273}" type="slidenum">
              <a:rPr lang="en-US" smtClean="0"/>
              <a:pPr/>
              <a:t>‹#›</a:t>
            </a:fld>
            <a:endParaRPr lang="en-US" dirty="0"/>
          </a:p>
        </p:txBody>
      </p:sp>
      <p:pic>
        <p:nvPicPr>
          <p:cNvPr id="17" name="Picture 2" descr="Industrial Efficiency Logo">
            <a:extLst>
              <a:ext uri="{FF2B5EF4-FFF2-40B4-BE49-F238E27FC236}">
                <a16:creationId xmlns:a16="http://schemas.microsoft.com/office/drawing/2014/main" id="{AB3BE2A5-8B5B-0D9F-79FB-49B516C60730}"/>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006688" y="6073056"/>
            <a:ext cx="1408460" cy="54326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FFFC133E-9AFE-5133-530D-964F25B9AD38}"/>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9641130" y="5993290"/>
            <a:ext cx="893583" cy="793752"/>
          </a:xfrm>
          <a:prstGeom prst="rect">
            <a:avLst/>
          </a:prstGeom>
          <a:noFill/>
          <a:ln>
            <a:noFill/>
          </a:ln>
        </p:spPr>
      </p:pic>
      <p:pic>
        <p:nvPicPr>
          <p:cNvPr id="19" name="Picture 18">
            <a:extLst>
              <a:ext uri="{FF2B5EF4-FFF2-40B4-BE49-F238E27FC236}">
                <a16:creationId xmlns:a16="http://schemas.microsoft.com/office/drawing/2014/main" id="{A35FFF58-FC7E-8576-1E8D-C8E8A25740D6}"/>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5150548" y="5993290"/>
            <a:ext cx="631287" cy="749315"/>
          </a:xfrm>
          <a:prstGeom prst="rect">
            <a:avLst/>
          </a:prstGeom>
        </p:spPr>
      </p:pic>
      <p:pic>
        <p:nvPicPr>
          <p:cNvPr id="20" name="Picture 19" descr="Home | IPKEY">
            <a:extLst>
              <a:ext uri="{FF2B5EF4-FFF2-40B4-BE49-F238E27FC236}">
                <a16:creationId xmlns:a16="http://schemas.microsoft.com/office/drawing/2014/main" id="{A0D64621-8781-776C-8DC3-3A090655BC8A}"/>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bwMode="auto">
          <a:xfrm>
            <a:off x="7638594" y="6058263"/>
            <a:ext cx="1783323" cy="6638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08167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Grafik 11">
            <a:extLst>
              <a:ext uri="{FF2B5EF4-FFF2-40B4-BE49-F238E27FC236}">
                <a16:creationId xmlns:a16="http://schemas.microsoft.com/office/drawing/2014/main" id="{2848B4D5-F952-D90C-D4E3-36EC25007BC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1085596" y="0"/>
            <a:ext cx="1092836" cy="1198594"/>
          </a:xfrm>
          <a:prstGeom prst="rect">
            <a:avLst/>
          </a:prstGeom>
        </p:spPr>
      </p:pic>
      <p:sp>
        <p:nvSpPr>
          <p:cNvPr id="12" name="Title 1">
            <a:extLst>
              <a:ext uri="{FF2B5EF4-FFF2-40B4-BE49-F238E27FC236}">
                <a16:creationId xmlns:a16="http://schemas.microsoft.com/office/drawing/2014/main" id="{46435319-DB5A-5037-A79E-F913695C9356}"/>
              </a:ext>
            </a:extLst>
          </p:cNvPr>
          <p:cNvSpPr>
            <a:spLocks noGrp="1"/>
          </p:cNvSpPr>
          <p:nvPr>
            <p:ph type="title"/>
          </p:nvPr>
        </p:nvSpPr>
        <p:spPr>
          <a:xfrm>
            <a:off x="152400" y="1"/>
            <a:ext cx="10515600" cy="1103000"/>
          </a:xfrm>
        </p:spPr>
        <p:txBody>
          <a:bodyPr/>
          <a:lstStyle/>
          <a:p>
            <a:r>
              <a:rPr lang="en-US" dirty="0"/>
              <a:t>Click to edit Master title style</a:t>
            </a:r>
          </a:p>
        </p:txBody>
      </p:sp>
      <p:cxnSp>
        <p:nvCxnSpPr>
          <p:cNvPr id="13" name="Gerader Verbinder 8">
            <a:extLst>
              <a:ext uri="{FF2B5EF4-FFF2-40B4-BE49-F238E27FC236}">
                <a16:creationId xmlns:a16="http://schemas.microsoft.com/office/drawing/2014/main" id="{F8B0C16A-78D7-2B18-2B9F-7769434351BE}"/>
              </a:ext>
            </a:extLst>
          </p:cNvPr>
          <p:cNvCxnSpPr>
            <a:cxnSpLocks/>
          </p:cNvCxnSpPr>
          <p:nvPr userDrawn="1"/>
        </p:nvCxnSpPr>
        <p:spPr>
          <a:xfrm>
            <a:off x="152400" y="1103001"/>
            <a:ext cx="10586484" cy="0"/>
          </a:xfrm>
          <a:prstGeom prst="line">
            <a:avLst/>
          </a:prstGeom>
          <a:ln w="28575">
            <a:solidFill>
              <a:srgbClr val="FFA100"/>
            </a:solidFill>
          </a:ln>
        </p:spPr>
        <p:style>
          <a:lnRef idx="1">
            <a:schemeClr val="accent1"/>
          </a:lnRef>
          <a:fillRef idx="0">
            <a:schemeClr val="accent1"/>
          </a:fillRef>
          <a:effectRef idx="0">
            <a:schemeClr val="accent1"/>
          </a:effectRef>
          <a:fontRef idx="minor">
            <a:schemeClr val="tx1"/>
          </a:fontRef>
        </p:style>
      </p:cxnSp>
      <p:sp>
        <p:nvSpPr>
          <p:cNvPr id="16" name="Slide Number Placeholder 5">
            <a:extLst>
              <a:ext uri="{FF2B5EF4-FFF2-40B4-BE49-F238E27FC236}">
                <a16:creationId xmlns:a16="http://schemas.microsoft.com/office/drawing/2014/main" id="{7201BE1F-D63B-CCF4-5057-1C70AF2C5B6E}"/>
              </a:ext>
            </a:extLst>
          </p:cNvPr>
          <p:cNvSpPr>
            <a:spLocks noGrp="1"/>
          </p:cNvSpPr>
          <p:nvPr>
            <p:ph type="sldNum" sz="quarter" idx="12"/>
          </p:nvPr>
        </p:nvSpPr>
        <p:spPr>
          <a:xfrm>
            <a:off x="11355567" y="6345753"/>
            <a:ext cx="552894" cy="365125"/>
          </a:xfrm>
          <a:prstGeom prst="rect">
            <a:avLst/>
          </a:prstGeom>
        </p:spPr>
        <p:txBody>
          <a:bodyPr/>
          <a:lstStyle>
            <a:lvl1pPr algn="ctr">
              <a:defRPr sz="1400" b="1">
                <a:solidFill>
                  <a:schemeClr val="bg2">
                    <a:lumMod val="25000"/>
                  </a:schemeClr>
                </a:solidFill>
              </a:defRPr>
            </a:lvl1pPr>
          </a:lstStyle>
          <a:p>
            <a:fld id="{36C5F5AD-D9E8-4449-ACBC-C6D8ECEED273}" type="slidenum">
              <a:rPr lang="en-US" smtClean="0"/>
              <a:pPr/>
              <a:t>‹#›</a:t>
            </a:fld>
            <a:endParaRPr lang="en-US" dirty="0"/>
          </a:p>
        </p:txBody>
      </p:sp>
    </p:spTree>
    <p:extLst>
      <p:ext uri="{BB962C8B-B14F-4D97-AF65-F5344CB8AC3E}">
        <p14:creationId xmlns:p14="http://schemas.microsoft.com/office/powerpoint/2010/main" val="20948820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8" name="Grafik 11">
            <a:extLst>
              <a:ext uri="{FF2B5EF4-FFF2-40B4-BE49-F238E27FC236}">
                <a16:creationId xmlns:a16="http://schemas.microsoft.com/office/drawing/2014/main" id="{2848B4D5-F952-D90C-D4E3-36EC25007BC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1099164" y="0"/>
            <a:ext cx="1092836" cy="1198594"/>
          </a:xfrm>
          <a:prstGeom prst="rect">
            <a:avLst/>
          </a:prstGeom>
        </p:spPr>
      </p:pic>
      <p:sp>
        <p:nvSpPr>
          <p:cNvPr id="11" name="Rechteck 8">
            <a:extLst>
              <a:ext uri="{FF2B5EF4-FFF2-40B4-BE49-F238E27FC236}">
                <a16:creationId xmlns:a16="http://schemas.microsoft.com/office/drawing/2014/main" id="{8CF89201-01BF-4F7B-A80A-232DDDEBEFA0}"/>
              </a:ext>
            </a:extLst>
          </p:cNvPr>
          <p:cNvSpPr/>
          <p:nvPr userDrawn="1"/>
        </p:nvSpPr>
        <p:spPr>
          <a:xfrm>
            <a:off x="0" y="0"/>
            <a:ext cx="12192000" cy="6858000"/>
          </a:xfrm>
          <a:prstGeom prst="rect">
            <a:avLst/>
          </a:prstGeom>
          <a:noFill/>
          <a:ln w="38100">
            <a:solidFill>
              <a:srgbClr val="FFA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itle 1">
            <a:extLst>
              <a:ext uri="{FF2B5EF4-FFF2-40B4-BE49-F238E27FC236}">
                <a16:creationId xmlns:a16="http://schemas.microsoft.com/office/drawing/2014/main" id="{46435319-DB5A-5037-A79E-F913695C9356}"/>
              </a:ext>
            </a:extLst>
          </p:cNvPr>
          <p:cNvSpPr>
            <a:spLocks noGrp="1"/>
          </p:cNvSpPr>
          <p:nvPr>
            <p:ph type="title"/>
          </p:nvPr>
        </p:nvSpPr>
        <p:spPr>
          <a:xfrm>
            <a:off x="152400" y="1"/>
            <a:ext cx="10515600" cy="1103000"/>
          </a:xfrm>
        </p:spPr>
        <p:txBody>
          <a:bodyPr/>
          <a:lstStyle/>
          <a:p>
            <a:r>
              <a:rPr lang="en-US" dirty="0"/>
              <a:t>Click to edit Master title style</a:t>
            </a:r>
          </a:p>
        </p:txBody>
      </p:sp>
      <p:sp>
        <p:nvSpPr>
          <p:cNvPr id="4" name="Slide Number Placeholder 5">
            <a:extLst>
              <a:ext uri="{FF2B5EF4-FFF2-40B4-BE49-F238E27FC236}">
                <a16:creationId xmlns:a16="http://schemas.microsoft.com/office/drawing/2014/main" id="{1644C4F6-1F8B-F31A-4F68-C7B3C33B56C7}"/>
              </a:ext>
            </a:extLst>
          </p:cNvPr>
          <p:cNvSpPr>
            <a:spLocks noGrp="1"/>
          </p:cNvSpPr>
          <p:nvPr>
            <p:ph type="sldNum" sz="quarter" idx="12"/>
          </p:nvPr>
        </p:nvSpPr>
        <p:spPr>
          <a:xfrm>
            <a:off x="11355567" y="6345753"/>
            <a:ext cx="552894" cy="365125"/>
          </a:xfrm>
          <a:prstGeom prst="rect">
            <a:avLst/>
          </a:prstGeom>
        </p:spPr>
        <p:txBody>
          <a:bodyPr/>
          <a:lstStyle>
            <a:lvl1pPr algn="ctr">
              <a:defRPr sz="1400" b="1">
                <a:solidFill>
                  <a:schemeClr val="bg2">
                    <a:lumMod val="25000"/>
                  </a:schemeClr>
                </a:solidFill>
              </a:defRPr>
            </a:lvl1pPr>
          </a:lstStyle>
          <a:p>
            <a:fld id="{36C5F5AD-D9E8-4449-ACBC-C6D8ECEED273}" type="slidenum">
              <a:rPr lang="en-US" smtClean="0"/>
              <a:pPr/>
              <a:t>‹#›</a:t>
            </a:fld>
            <a:endParaRPr lang="en-US" dirty="0"/>
          </a:p>
        </p:txBody>
      </p:sp>
    </p:spTree>
    <p:extLst>
      <p:ext uri="{BB962C8B-B14F-4D97-AF65-F5344CB8AC3E}">
        <p14:creationId xmlns:p14="http://schemas.microsoft.com/office/powerpoint/2010/main" val="8411054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36C19-E4EB-453D-926F-5E2E8A1AF6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9E1B25-ABF1-41CD-A09E-EA015EDA6F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7D1F23-14A8-4C44-BD72-624C85FA88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E3042E-5433-44EE-87F4-C605F1BE339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14D5C96-F846-4AAB-BDFD-D7AAC61742B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87D50DE-52AF-4C9C-BE25-F7BDDEC6EA91}"/>
              </a:ext>
            </a:extLst>
          </p:cNvPr>
          <p:cNvSpPr>
            <a:spLocks noGrp="1"/>
          </p:cNvSpPr>
          <p:nvPr>
            <p:ph type="sldNum" sz="quarter" idx="12"/>
          </p:nvPr>
        </p:nvSpPr>
        <p:spPr>
          <a:xfrm>
            <a:off x="8610600" y="6356350"/>
            <a:ext cx="2743200" cy="365125"/>
          </a:xfrm>
          <a:prstGeom prst="rect">
            <a:avLst/>
          </a:prstGeom>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13734874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A22B4-C422-4DF0-A0F9-8D298F6071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709008-DC0E-4E0C-BC65-12BC251764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5F6040-AF2B-4142-8281-6991EB2029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2F5567-8FE1-440C-A17E-427C67EEE6F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445F25E9-762D-48DE-BCB5-58942474782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569A033-8741-4C58-BCD7-0EC60577155F}"/>
              </a:ext>
            </a:extLst>
          </p:cNvPr>
          <p:cNvSpPr>
            <a:spLocks noGrp="1"/>
          </p:cNvSpPr>
          <p:nvPr>
            <p:ph type="sldNum" sz="quarter" idx="12"/>
          </p:nvPr>
        </p:nvSpPr>
        <p:spPr>
          <a:xfrm>
            <a:off x="8610600" y="6356350"/>
            <a:ext cx="2743200" cy="365125"/>
          </a:xfrm>
          <a:prstGeom prst="rect">
            <a:avLst/>
          </a:prstGeom>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7783965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86801-9ABF-4008-9111-32A2846E19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F486B1-5580-4CB0-B58B-57D295AF0D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2573E1-59BE-438E-9227-E642AFF849D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E978C32-53F4-42FE-945F-69DB646BD4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AB2AC9E-D7EF-4E7B-BE56-1F17DAD2C04B}"/>
              </a:ext>
            </a:extLst>
          </p:cNvPr>
          <p:cNvSpPr>
            <a:spLocks noGrp="1"/>
          </p:cNvSpPr>
          <p:nvPr>
            <p:ph type="sldNum" sz="quarter" idx="12"/>
          </p:nvPr>
        </p:nvSpPr>
        <p:spPr>
          <a:xfrm>
            <a:off x="8610600" y="6356350"/>
            <a:ext cx="2743200" cy="365125"/>
          </a:xfrm>
          <a:prstGeom prst="rect">
            <a:avLst/>
          </a:prstGeom>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2419414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A45468-AD33-4E66-ACED-0299DF95B2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3E4FC9-9020-4B1C-BDA3-CB085BEE00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E16416-B6F0-4589-B1E3-3D1EA7D7D1F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075AB67B-71BC-4B1B-B16A-8AF7E5AA871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7BBA75E-4F5F-464B-8713-287DA4360AF6}"/>
              </a:ext>
            </a:extLst>
          </p:cNvPr>
          <p:cNvSpPr>
            <a:spLocks noGrp="1"/>
          </p:cNvSpPr>
          <p:nvPr>
            <p:ph type="sldNum" sz="quarter" idx="12"/>
          </p:nvPr>
        </p:nvSpPr>
        <p:spPr>
          <a:xfrm>
            <a:off x="8610600" y="6356350"/>
            <a:ext cx="2743200" cy="365125"/>
          </a:xfrm>
          <a:prstGeom prst="rect">
            <a:avLst/>
          </a:prstGeom>
        </p:spPr>
        <p:txBody>
          <a:bodyPr/>
          <a:lstStyle/>
          <a:p>
            <a:fld id="{36C5F5AD-D9E8-4449-ACBC-C6D8ECEED273}" type="slidenum">
              <a:rPr lang="en-US" smtClean="0"/>
              <a:t>‹#›</a:t>
            </a:fld>
            <a:endParaRPr lang="en-US"/>
          </a:p>
        </p:txBody>
      </p:sp>
    </p:spTree>
    <p:extLst>
      <p:ext uri="{BB962C8B-B14F-4D97-AF65-F5344CB8AC3E}">
        <p14:creationId xmlns:p14="http://schemas.microsoft.com/office/powerpoint/2010/main" val="3448909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7A4967E-362B-4488-8D87-3CBBF18BCB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55C1AD00-B996-46C8-AB2E-3FE78748B9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2AEC231-B326-43E4-99E4-CADACEA2B1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EC5F7A-D5AD-4779-BD98-57BB160CC4DF}" type="datetimeFigureOut">
              <a:rPr lang="de-DE" smtClean="0"/>
              <a:t>15.11.2024</a:t>
            </a:fld>
            <a:endParaRPr lang="de-DE" dirty="0"/>
          </a:p>
        </p:txBody>
      </p:sp>
      <p:sp>
        <p:nvSpPr>
          <p:cNvPr id="5" name="Fußzeilenplatzhalter 4">
            <a:extLst>
              <a:ext uri="{FF2B5EF4-FFF2-40B4-BE49-F238E27FC236}">
                <a16:creationId xmlns:a16="http://schemas.microsoft.com/office/drawing/2014/main" id="{3782AA2A-A015-4FC6-813D-BDD28C060D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Foliennummernplatzhalter 5">
            <a:extLst>
              <a:ext uri="{FF2B5EF4-FFF2-40B4-BE49-F238E27FC236}">
                <a16:creationId xmlns:a16="http://schemas.microsoft.com/office/drawing/2014/main" id="{29A53A87-20DF-40DF-9ABF-1B0759C61F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C6A5F1-E459-400F-BF4A-000EA0E364F2}" type="slidenum">
              <a:rPr lang="de-DE" smtClean="0"/>
              <a:t>‹#›</a:t>
            </a:fld>
            <a:endParaRPr lang="de-DE" dirty="0"/>
          </a:p>
        </p:txBody>
      </p:sp>
    </p:spTree>
    <p:extLst>
      <p:ext uri="{BB962C8B-B14F-4D97-AF65-F5344CB8AC3E}">
        <p14:creationId xmlns:p14="http://schemas.microsoft.com/office/powerpoint/2010/main" val="412101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363C69-9A54-44C4-934E-32A2BEA771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8778E3-EF5A-49E0-B6C3-D902DB28F0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E13C93-F336-4ED5-AC96-8E23AEAD43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136C01-8C9C-48E4-AAD6-112B2E67C9F6}" type="datetimeFigureOut">
              <a:rPr lang="en-US" smtClean="0"/>
              <a:t>11/15/2024</a:t>
            </a:fld>
            <a:endParaRPr lang="en-US"/>
          </a:p>
        </p:txBody>
      </p:sp>
      <p:sp>
        <p:nvSpPr>
          <p:cNvPr id="5" name="Footer Placeholder 4">
            <a:extLst>
              <a:ext uri="{FF2B5EF4-FFF2-40B4-BE49-F238E27FC236}">
                <a16:creationId xmlns:a16="http://schemas.microsoft.com/office/drawing/2014/main" id="{13FA3CDE-1B76-43B2-87F0-309CA75E09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C64480-C948-428C-97FD-998817B239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C5F5AD-D9E8-4449-ACBC-C6D8ECEED273}" type="slidenum">
              <a:rPr lang="en-US" smtClean="0"/>
              <a:t>‹#›</a:t>
            </a:fld>
            <a:endParaRPr lang="en-US"/>
          </a:p>
        </p:txBody>
      </p:sp>
    </p:spTree>
    <p:extLst>
      <p:ext uri="{BB962C8B-B14F-4D97-AF65-F5344CB8AC3E}">
        <p14:creationId xmlns:p14="http://schemas.microsoft.com/office/powerpoint/2010/main" val="91362287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363C69-9A54-44C4-934E-32A2BEA771A3}"/>
              </a:ext>
            </a:extLst>
          </p:cNvPr>
          <p:cNvSpPr>
            <a:spLocks noGrp="1"/>
          </p:cNvSpPr>
          <p:nvPr>
            <p:ph type="title"/>
          </p:nvPr>
        </p:nvSpPr>
        <p:spPr>
          <a:xfrm>
            <a:off x="370368" y="152474"/>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48778E3-EF5A-49E0-B6C3-D902DB28F0CC}"/>
              </a:ext>
            </a:extLst>
          </p:cNvPr>
          <p:cNvSpPr>
            <a:spLocks noGrp="1"/>
          </p:cNvSpPr>
          <p:nvPr>
            <p:ph type="body" idx="1"/>
          </p:nvPr>
        </p:nvSpPr>
        <p:spPr>
          <a:xfrm>
            <a:off x="370368" y="1719299"/>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789488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l" defTabSz="914400" rtl="0" eaLnBrk="1" latinLnBrk="0" hangingPunct="1">
        <a:lnSpc>
          <a:spcPct val="90000"/>
        </a:lnSpc>
        <a:spcBef>
          <a:spcPct val="0"/>
        </a:spcBef>
        <a:buNone/>
        <a:defRPr lang="en-US" sz="4400" b="0" i="1" kern="1200">
          <a:solidFill>
            <a:schemeClr val="bg2">
              <a:lumMod val="50000"/>
            </a:schemeClr>
          </a:solidFill>
          <a:latin typeface="+mn-lt"/>
          <a:ea typeface="+mn-ea"/>
          <a:cs typeface="+mn-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Layout" Target="../diagrams/layout1.xml"/><Relationship Id="rId7" Type="http://schemas.openxmlformats.org/officeDocument/2006/relationships/image" Target="../media/image9.jpe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15.jpeg"/><Relationship Id="rId7"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5.jpeg"/><Relationship Id="rId7"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31.JP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5.jpeg"/><Relationship Id="rId7"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7.jpg"/><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15.jpeg"/><Relationship Id="rId7" Type="http://schemas.openxmlformats.org/officeDocument/2006/relationships/image" Target="../media/image41.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4.jpeg"/><Relationship Id="rId7"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hyperlink" Target="http://www.unep.org/intex" TargetMode="Externa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F27E4FAD-3E66-4239-A9FB-42DFD834F7EE}"/>
              </a:ext>
            </a:extLst>
          </p:cNvPr>
          <p:cNvSpPr/>
          <p:nvPr/>
        </p:nvSpPr>
        <p:spPr>
          <a:xfrm>
            <a:off x="0" y="1438711"/>
            <a:ext cx="12211050" cy="4089162"/>
          </a:xfrm>
          <a:prstGeom prst="rect">
            <a:avLst/>
          </a:prstGeom>
          <a:solidFill>
            <a:srgbClr val="FFA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4378072E-FDC9-446A-B94B-A9DB455AA989}"/>
              </a:ext>
            </a:extLst>
          </p:cNvPr>
          <p:cNvSpPr>
            <a:spLocks noGrp="1"/>
          </p:cNvSpPr>
          <p:nvPr>
            <p:ph type="title"/>
          </p:nvPr>
        </p:nvSpPr>
        <p:spPr>
          <a:xfrm>
            <a:off x="815221" y="2003726"/>
            <a:ext cx="10515600" cy="1325563"/>
          </a:xfrm>
        </p:spPr>
        <p:txBody>
          <a:bodyPr>
            <a:normAutofit fontScale="90000"/>
          </a:bodyPr>
          <a:lstStyle/>
          <a:p>
            <a:pPr algn="ctr"/>
            <a:r>
              <a:rPr lang="de-DE" dirty="0">
                <a:solidFill>
                  <a:schemeClr val="bg1"/>
                </a:solidFill>
              </a:rPr>
              <a:t>In</a:t>
            </a:r>
            <a:r>
              <a:rPr lang="de-DE" dirty="0">
                <a:solidFill>
                  <a:schemeClr val="bg2">
                    <a:lumMod val="50000"/>
                  </a:schemeClr>
                </a:solidFill>
              </a:rPr>
              <a:t>Tex Project</a:t>
            </a:r>
            <a:br>
              <a:rPr lang="de-DE" dirty="0">
                <a:solidFill>
                  <a:schemeClr val="bg2">
                    <a:lumMod val="50000"/>
                  </a:schemeClr>
                </a:solidFill>
              </a:rPr>
            </a:br>
            <a:r>
              <a:rPr lang="de-DE" dirty="0">
                <a:solidFill>
                  <a:schemeClr val="bg2">
                    <a:lumMod val="50000"/>
                  </a:schemeClr>
                </a:solidFill>
              </a:rPr>
              <a:t>Eco-innovative Business Practices and  Economic Models in the Textile Value chain</a:t>
            </a:r>
            <a:endParaRPr lang="de-DE" dirty="0">
              <a:solidFill>
                <a:schemeClr val="bg1"/>
              </a:solidFill>
            </a:endParaRPr>
          </a:p>
        </p:txBody>
      </p:sp>
      <p:pic>
        <p:nvPicPr>
          <p:cNvPr id="12" name="Grafik 11">
            <a:extLst>
              <a:ext uri="{FF2B5EF4-FFF2-40B4-BE49-F238E27FC236}">
                <a16:creationId xmlns:a16="http://schemas.microsoft.com/office/drawing/2014/main" id="{6E946974-C76E-4DF1-A1BD-6FB3AE2B92C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1014056" y="117222"/>
            <a:ext cx="1092836" cy="1198594"/>
          </a:xfrm>
          <a:prstGeom prst="rect">
            <a:avLst/>
          </a:prstGeom>
        </p:spPr>
      </p:pic>
      <p:sp>
        <p:nvSpPr>
          <p:cNvPr id="23" name="Freihandform: Form 22">
            <a:extLst>
              <a:ext uri="{FF2B5EF4-FFF2-40B4-BE49-F238E27FC236}">
                <a16:creationId xmlns:a16="http://schemas.microsoft.com/office/drawing/2014/main" id="{B5B727A4-9363-4B7E-BBF2-E19D42B757CD}"/>
              </a:ext>
            </a:extLst>
          </p:cNvPr>
          <p:cNvSpPr/>
          <p:nvPr/>
        </p:nvSpPr>
        <p:spPr>
          <a:xfrm>
            <a:off x="4048126" y="-24280"/>
            <a:ext cx="8143875" cy="4034305"/>
          </a:xfrm>
          <a:custGeom>
            <a:avLst/>
            <a:gdLst>
              <a:gd name="connsiteX0" fmla="*/ 0 w 6286500"/>
              <a:gd name="connsiteY0" fmla="*/ 0 h 3286125"/>
              <a:gd name="connsiteX1" fmla="*/ 2381250 w 6286500"/>
              <a:gd name="connsiteY1" fmla="*/ 857250 h 3286125"/>
              <a:gd name="connsiteX2" fmla="*/ 4019550 w 6286500"/>
              <a:gd name="connsiteY2" fmla="*/ 2228850 h 3286125"/>
              <a:gd name="connsiteX3" fmla="*/ 6286500 w 6286500"/>
              <a:gd name="connsiteY3" fmla="*/ 3286125 h 3286125"/>
            </a:gdLst>
            <a:ahLst/>
            <a:cxnLst>
              <a:cxn ang="0">
                <a:pos x="connsiteX0" y="connsiteY0"/>
              </a:cxn>
              <a:cxn ang="0">
                <a:pos x="connsiteX1" y="connsiteY1"/>
              </a:cxn>
              <a:cxn ang="0">
                <a:pos x="connsiteX2" y="connsiteY2"/>
              </a:cxn>
              <a:cxn ang="0">
                <a:pos x="connsiteX3" y="connsiteY3"/>
              </a:cxn>
            </a:cxnLst>
            <a:rect l="l" t="t" r="r" b="b"/>
            <a:pathLst>
              <a:path w="6286500" h="3286125">
                <a:moveTo>
                  <a:pt x="0" y="0"/>
                </a:moveTo>
                <a:cubicBezTo>
                  <a:pt x="855662" y="242887"/>
                  <a:pt x="1711325" y="485775"/>
                  <a:pt x="2381250" y="857250"/>
                </a:cubicBezTo>
                <a:cubicBezTo>
                  <a:pt x="3051175" y="1228725"/>
                  <a:pt x="3368675" y="1824038"/>
                  <a:pt x="4019550" y="2228850"/>
                </a:cubicBezTo>
                <a:cubicBezTo>
                  <a:pt x="4670425" y="2633662"/>
                  <a:pt x="5478462" y="2959893"/>
                  <a:pt x="6286500" y="3286125"/>
                </a:cubicBezTo>
              </a:path>
            </a:pathLst>
          </a:custGeom>
          <a:noFill/>
          <a:ln w="47625">
            <a:solidFill>
              <a:srgbClr val="737373">
                <a:alpha val="5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Freihandform: Form 23">
            <a:extLst>
              <a:ext uri="{FF2B5EF4-FFF2-40B4-BE49-F238E27FC236}">
                <a16:creationId xmlns:a16="http://schemas.microsoft.com/office/drawing/2014/main" id="{D4099B77-9C7F-4337-AD2C-32A0F69F9DAE}"/>
              </a:ext>
            </a:extLst>
          </p:cNvPr>
          <p:cNvSpPr/>
          <p:nvPr/>
        </p:nvSpPr>
        <p:spPr>
          <a:xfrm>
            <a:off x="0" y="2164080"/>
            <a:ext cx="8904606" cy="4693920"/>
          </a:xfrm>
          <a:custGeom>
            <a:avLst/>
            <a:gdLst>
              <a:gd name="connsiteX0" fmla="*/ 0 w 6286500"/>
              <a:gd name="connsiteY0" fmla="*/ 0 h 3286125"/>
              <a:gd name="connsiteX1" fmla="*/ 2381250 w 6286500"/>
              <a:gd name="connsiteY1" fmla="*/ 857250 h 3286125"/>
              <a:gd name="connsiteX2" fmla="*/ 4019550 w 6286500"/>
              <a:gd name="connsiteY2" fmla="*/ 2228850 h 3286125"/>
              <a:gd name="connsiteX3" fmla="*/ 6286500 w 6286500"/>
              <a:gd name="connsiteY3" fmla="*/ 3286125 h 3286125"/>
            </a:gdLst>
            <a:ahLst/>
            <a:cxnLst>
              <a:cxn ang="0">
                <a:pos x="connsiteX0" y="connsiteY0"/>
              </a:cxn>
              <a:cxn ang="0">
                <a:pos x="connsiteX1" y="connsiteY1"/>
              </a:cxn>
              <a:cxn ang="0">
                <a:pos x="connsiteX2" y="connsiteY2"/>
              </a:cxn>
              <a:cxn ang="0">
                <a:pos x="connsiteX3" y="connsiteY3"/>
              </a:cxn>
            </a:cxnLst>
            <a:rect l="l" t="t" r="r" b="b"/>
            <a:pathLst>
              <a:path w="6286500" h="3286125">
                <a:moveTo>
                  <a:pt x="0" y="0"/>
                </a:moveTo>
                <a:cubicBezTo>
                  <a:pt x="855662" y="242887"/>
                  <a:pt x="1711325" y="485775"/>
                  <a:pt x="2381250" y="857250"/>
                </a:cubicBezTo>
                <a:cubicBezTo>
                  <a:pt x="3051175" y="1228725"/>
                  <a:pt x="3368675" y="1824038"/>
                  <a:pt x="4019550" y="2228850"/>
                </a:cubicBezTo>
                <a:cubicBezTo>
                  <a:pt x="4670425" y="2633662"/>
                  <a:pt x="5478462" y="2959893"/>
                  <a:pt x="6286500" y="3286125"/>
                </a:cubicBezTo>
              </a:path>
            </a:pathLst>
          </a:custGeom>
          <a:noFill/>
          <a:ln>
            <a:solidFill>
              <a:srgbClr val="7373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Freihandform: Form 24">
            <a:extLst>
              <a:ext uri="{FF2B5EF4-FFF2-40B4-BE49-F238E27FC236}">
                <a16:creationId xmlns:a16="http://schemas.microsoft.com/office/drawing/2014/main" id="{98FCF59D-03F3-4C30-BF25-5AEE86D8A770}"/>
              </a:ext>
            </a:extLst>
          </p:cNvPr>
          <p:cNvSpPr/>
          <p:nvPr/>
        </p:nvSpPr>
        <p:spPr>
          <a:xfrm>
            <a:off x="0" y="2819400"/>
            <a:ext cx="9212580" cy="4038600"/>
          </a:xfrm>
          <a:custGeom>
            <a:avLst/>
            <a:gdLst>
              <a:gd name="connsiteX0" fmla="*/ 0 w 6286500"/>
              <a:gd name="connsiteY0" fmla="*/ 0 h 3286125"/>
              <a:gd name="connsiteX1" fmla="*/ 2381250 w 6286500"/>
              <a:gd name="connsiteY1" fmla="*/ 857250 h 3286125"/>
              <a:gd name="connsiteX2" fmla="*/ 4019550 w 6286500"/>
              <a:gd name="connsiteY2" fmla="*/ 2228850 h 3286125"/>
              <a:gd name="connsiteX3" fmla="*/ 6286500 w 6286500"/>
              <a:gd name="connsiteY3" fmla="*/ 3286125 h 3286125"/>
            </a:gdLst>
            <a:ahLst/>
            <a:cxnLst>
              <a:cxn ang="0">
                <a:pos x="connsiteX0" y="connsiteY0"/>
              </a:cxn>
              <a:cxn ang="0">
                <a:pos x="connsiteX1" y="connsiteY1"/>
              </a:cxn>
              <a:cxn ang="0">
                <a:pos x="connsiteX2" y="connsiteY2"/>
              </a:cxn>
              <a:cxn ang="0">
                <a:pos x="connsiteX3" y="connsiteY3"/>
              </a:cxn>
            </a:cxnLst>
            <a:rect l="l" t="t" r="r" b="b"/>
            <a:pathLst>
              <a:path w="6286500" h="3286125">
                <a:moveTo>
                  <a:pt x="0" y="0"/>
                </a:moveTo>
                <a:cubicBezTo>
                  <a:pt x="855662" y="242887"/>
                  <a:pt x="1711325" y="485775"/>
                  <a:pt x="2381250" y="857250"/>
                </a:cubicBezTo>
                <a:cubicBezTo>
                  <a:pt x="3051175" y="1228725"/>
                  <a:pt x="3368675" y="1824038"/>
                  <a:pt x="4019550" y="2228850"/>
                </a:cubicBezTo>
                <a:cubicBezTo>
                  <a:pt x="4670425" y="2633662"/>
                  <a:pt x="5478462" y="2959893"/>
                  <a:pt x="6286500" y="3286125"/>
                </a:cubicBezTo>
              </a:path>
            </a:pathLst>
          </a:custGeom>
          <a:noFill/>
          <a:ln w="47625">
            <a:solidFill>
              <a:srgbClr val="737373">
                <a:alpha val="51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Freihandform: Form 25">
            <a:extLst>
              <a:ext uri="{FF2B5EF4-FFF2-40B4-BE49-F238E27FC236}">
                <a16:creationId xmlns:a16="http://schemas.microsoft.com/office/drawing/2014/main" id="{D1AF8551-85AF-4438-BF0F-84732A138E41}"/>
              </a:ext>
            </a:extLst>
          </p:cNvPr>
          <p:cNvSpPr/>
          <p:nvPr/>
        </p:nvSpPr>
        <p:spPr>
          <a:xfrm>
            <a:off x="3084949" y="-12358"/>
            <a:ext cx="9107051" cy="3715678"/>
          </a:xfrm>
          <a:custGeom>
            <a:avLst/>
            <a:gdLst>
              <a:gd name="connsiteX0" fmla="*/ 0 w 6286500"/>
              <a:gd name="connsiteY0" fmla="*/ 0 h 3286125"/>
              <a:gd name="connsiteX1" fmla="*/ 2381250 w 6286500"/>
              <a:gd name="connsiteY1" fmla="*/ 857250 h 3286125"/>
              <a:gd name="connsiteX2" fmla="*/ 4019550 w 6286500"/>
              <a:gd name="connsiteY2" fmla="*/ 2228850 h 3286125"/>
              <a:gd name="connsiteX3" fmla="*/ 6286500 w 6286500"/>
              <a:gd name="connsiteY3" fmla="*/ 3286125 h 3286125"/>
            </a:gdLst>
            <a:ahLst/>
            <a:cxnLst>
              <a:cxn ang="0">
                <a:pos x="connsiteX0" y="connsiteY0"/>
              </a:cxn>
              <a:cxn ang="0">
                <a:pos x="connsiteX1" y="connsiteY1"/>
              </a:cxn>
              <a:cxn ang="0">
                <a:pos x="connsiteX2" y="connsiteY2"/>
              </a:cxn>
              <a:cxn ang="0">
                <a:pos x="connsiteX3" y="connsiteY3"/>
              </a:cxn>
            </a:cxnLst>
            <a:rect l="l" t="t" r="r" b="b"/>
            <a:pathLst>
              <a:path w="6286500" h="3286125">
                <a:moveTo>
                  <a:pt x="0" y="0"/>
                </a:moveTo>
                <a:cubicBezTo>
                  <a:pt x="855662" y="242887"/>
                  <a:pt x="1711325" y="485775"/>
                  <a:pt x="2381250" y="857250"/>
                </a:cubicBezTo>
                <a:cubicBezTo>
                  <a:pt x="3051175" y="1228725"/>
                  <a:pt x="3368675" y="1824038"/>
                  <a:pt x="4019550" y="2228850"/>
                </a:cubicBezTo>
                <a:cubicBezTo>
                  <a:pt x="4670425" y="2633662"/>
                  <a:pt x="5478462" y="2959893"/>
                  <a:pt x="6286500" y="3286125"/>
                </a:cubicBezTo>
              </a:path>
            </a:pathLst>
          </a:custGeom>
          <a:noFill/>
          <a:ln>
            <a:solidFill>
              <a:srgbClr val="7373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Freihandform: Form 26">
            <a:extLst>
              <a:ext uri="{FF2B5EF4-FFF2-40B4-BE49-F238E27FC236}">
                <a16:creationId xmlns:a16="http://schemas.microsoft.com/office/drawing/2014/main" id="{A3027602-0E2C-4F82-B07A-91922BD2F2B5}"/>
              </a:ext>
            </a:extLst>
          </p:cNvPr>
          <p:cNvSpPr/>
          <p:nvPr/>
        </p:nvSpPr>
        <p:spPr>
          <a:xfrm>
            <a:off x="4933950" y="-12359"/>
            <a:ext cx="7307579" cy="4412908"/>
          </a:xfrm>
          <a:custGeom>
            <a:avLst/>
            <a:gdLst>
              <a:gd name="connsiteX0" fmla="*/ 0 w 6286500"/>
              <a:gd name="connsiteY0" fmla="*/ 0 h 3286125"/>
              <a:gd name="connsiteX1" fmla="*/ 2381250 w 6286500"/>
              <a:gd name="connsiteY1" fmla="*/ 857250 h 3286125"/>
              <a:gd name="connsiteX2" fmla="*/ 4019550 w 6286500"/>
              <a:gd name="connsiteY2" fmla="*/ 2228850 h 3286125"/>
              <a:gd name="connsiteX3" fmla="*/ 6286500 w 6286500"/>
              <a:gd name="connsiteY3" fmla="*/ 3286125 h 3286125"/>
            </a:gdLst>
            <a:ahLst/>
            <a:cxnLst>
              <a:cxn ang="0">
                <a:pos x="connsiteX0" y="connsiteY0"/>
              </a:cxn>
              <a:cxn ang="0">
                <a:pos x="connsiteX1" y="connsiteY1"/>
              </a:cxn>
              <a:cxn ang="0">
                <a:pos x="connsiteX2" y="connsiteY2"/>
              </a:cxn>
              <a:cxn ang="0">
                <a:pos x="connsiteX3" y="connsiteY3"/>
              </a:cxn>
            </a:cxnLst>
            <a:rect l="l" t="t" r="r" b="b"/>
            <a:pathLst>
              <a:path w="6286500" h="3286125">
                <a:moveTo>
                  <a:pt x="0" y="0"/>
                </a:moveTo>
                <a:cubicBezTo>
                  <a:pt x="855662" y="242887"/>
                  <a:pt x="1711325" y="485775"/>
                  <a:pt x="2381250" y="857250"/>
                </a:cubicBezTo>
                <a:cubicBezTo>
                  <a:pt x="3051175" y="1228725"/>
                  <a:pt x="3368675" y="1824038"/>
                  <a:pt x="4019550" y="2228850"/>
                </a:cubicBezTo>
                <a:cubicBezTo>
                  <a:pt x="4670425" y="2633662"/>
                  <a:pt x="5478462" y="2959893"/>
                  <a:pt x="6286500" y="3286125"/>
                </a:cubicBezTo>
              </a:path>
            </a:pathLst>
          </a:custGeom>
          <a:noFill/>
          <a:ln>
            <a:solidFill>
              <a:srgbClr val="7373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8" name="Freihandform: Form 27">
            <a:extLst>
              <a:ext uri="{FF2B5EF4-FFF2-40B4-BE49-F238E27FC236}">
                <a16:creationId xmlns:a16="http://schemas.microsoft.com/office/drawing/2014/main" id="{1D761D62-B132-4903-908D-B90F87AC32A1}"/>
              </a:ext>
            </a:extLst>
          </p:cNvPr>
          <p:cNvSpPr/>
          <p:nvPr/>
        </p:nvSpPr>
        <p:spPr>
          <a:xfrm>
            <a:off x="0" y="2428876"/>
            <a:ext cx="8143875" cy="4417203"/>
          </a:xfrm>
          <a:custGeom>
            <a:avLst/>
            <a:gdLst>
              <a:gd name="connsiteX0" fmla="*/ 0 w 6286500"/>
              <a:gd name="connsiteY0" fmla="*/ 0 h 3286125"/>
              <a:gd name="connsiteX1" fmla="*/ 2381250 w 6286500"/>
              <a:gd name="connsiteY1" fmla="*/ 857250 h 3286125"/>
              <a:gd name="connsiteX2" fmla="*/ 4019550 w 6286500"/>
              <a:gd name="connsiteY2" fmla="*/ 2228850 h 3286125"/>
              <a:gd name="connsiteX3" fmla="*/ 6286500 w 6286500"/>
              <a:gd name="connsiteY3" fmla="*/ 3286125 h 3286125"/>
            </a:gdLst>
            <a:ahLst/>
            <a:cxnLst>
              <a:cxn ang="0">
                <a:pos x="connsiteX0" y="connsiteY0"/>
              </a:cxn>
              <a:cxn ang="0">
                <a:pos x="connsiteX1" y="connsiteY1"/>
              </a:cxn>
              <a:cxn ang="0">
                <a:pos x="connsiteX2" y="connsiteY2"/>
              </a:cxn>
              <a:cxn ang="0">
                <a:pos x="connsiteX3" y="connsiteY3"/>
              </a:cxn>
            </a:cxnLst>
            <a:rect l="l" t="t" r="r" b="b"/>
            <a:pathLst>
              <a:path w="6286500" h="3286125">
                <a:moveTo>
                  <a:pt x="0" y="0"/>
                </a:moveTo>
                <a:cubicBezTo>
                  <a:pt x="855662" y="242887"/>
                  <a:pt x="1711325" y="485775"/>
                  <a:pt x="2381250" y="857250"/>
                </a:cubicBezTo>
                <a:cubicBezTo>
                  <a:pt x="3051175" y="1228725"/>
                  <a:pt x="3368675" y="1824038"/>
                  <a:pt x="4019550" y="2228850"/>
                </a:cubicBezTo>
                <a:cubicBezTo>
                  <a:pt x="4670425" y="2633662"/>
                  <a:pt x="5478462" y="2959893"/>
                  <a:pt x="6286500" y="3286125"/>
                </a:cubicBezTo>
              </a:path>
            </a:pathLst>
          </a:custGeom>
          <a:noFill/>
          <a:ln>
            <a:solidFill>
              <a:srgbClr val="7373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FD31BAA4-8C0F-46CC-B2FC-0BD9D9DF93A0}"/>
              </a:ext>
            </a:extLst>
          </p:cNvPr>
          <p:cNvSpPr txBox="1"/>
          <p:nvPr/>
        </p:nvSpPr>
        <p:spPr>
          <a:xfrm>
            <a:off x="3369674" y="3464446"/>
            <a:ext cx="6887391" cy="1938992"/>
          </a:xfrm>
          <a:prstGeom prst="rect">
            <a:avLst/>
          </a:prstGeom>
          <a:noFill/>
        </p:spPr>
        <p:txBody>
          <a:bodyPr wrap="square" lIns="91440" tIns="45720" rIns="91440" bIns="45720" rtlCol="0" anchor="t">
            <a:spAutoFit/>
          </a:bodyPr>
          <a:lstStyle/>
          <a:p>
            <a:pPr algn="ctr"/>
            <a:r>
              <a:rPr lang="de-DE" sz="2400" i="1" dirty="0">
                <a:solidFill>
                  <a:schemeClr val="bg1"/>
                </a:solidFill>
              </a:rPr>
              <a:t>Regional Inception Workshop</a:t>
            </a:r>
          </a:p>
          <a:p>
            <a:pPr algn="ctr"/>
            <a:r>
              <a:rPr lang="de-DE" sz="2400" i="1" dirty="0">
                <a:solidFill>
                  <a:schemeClr val="bg1"/>
                </a:solidFill>
              </a:rPr>
              <a:t>Circular Economy Project- Textile and Garment Sector</a:t>
            </a:r>
          </a:p>
          <a:p>
            <a:pPr algn="ctr"/>
            <a:r>
              <a:rPr lang="de-DE" sz="2400" i="1" dirty="0">
                <a:solidFill>
                  <a:schemeClr val="bg1"/>
                </a:solidFill>
              </a:rPr>
              <a:t>14 November 2024</a:t>
            </a:r>
          </a:p>
          <a:p>
            <a:pPr algn="ctr"/>
            <a:r>
              <a:rPr lang="de-DE" sz="2400" i="1" dirty="0">
                <a:solidFill>
                  <a:schemeClr val="bg1"/>
                </a:solidFill>
                <a:cs typeface="Calibri"/>
              </a:rPr>
              <a:t>Zubeida Zwavel – CARES</a:t>
            </a:r>
          </a:p>
          <a:p>
            <a:pPr algn="ctr"/>
            <a:r>
              <a:rPr lang="de-DE" sz="2400" i="1" dirty="0">
                <a:solidFill>
                  <a:schemeClr val="bg1"/>
                </a:solidFill>
                <a:cs typeface="Calibri"/>
              </a:rPr>
              <a:t>Maggie Mashau NPC-SA</a:t>
            </a:r>
          </a:p>
        </p:txBody>
      </p:sp>
      <p:pic>
        <p:nvPicPr>
          <p:cNvPr id="6" name="Picture 5" descr="Shape&#10;&#10;Description automatically generated">
            <a:extLst>
              <a:ext uri="{FF2B5EF4-FFF2-40B4-BE49-F238E27FC236}">
                <a16:creationId xmlns:a16="http://schemas.microsoft.com/office/drawing/2014/main" id="{739BC422-D233-4A47-9EAB-EBC187FF7BB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93380" y="5900417"/>
            <a:ext cx="874723" cy="886258"/>
          </a:xfrm>
          <a:prstGeom prst="rect">
            <a:avLst/>
          </a:prstGeom>
        </p:spPr>
      </p:pic>
      <p:pic>
        <p:nvPicPr>
          <p:cNvPr id="15" name="Picture 14">
            <a:extLst>
              <a:ext uri="{FF2B5EF4-FFF2-40B4-BE49-F238E27FC236}">
                <a16:creationId xmlns:a16="http://schemas.microsoft.com/office/drawing/2014/main" id="{82477CE2-F816-71FA-4C6F-F9B7B064ACD5}"/>
              </a:ext>
            </a:extLst>
          </p:cNvPr>
          <p:cNvPicPr/>
          <p:nvPr/>
        </p:nvPicPr>
        <p:blipFill>
          <a:blip r:embed="rId4" cstate="print">
            <a:extLst>
              <a:ext uri="{28A0092B-C50C-407E-A947-70E740481C1C}">
                <a14:useLocalDpi xmlns:a14="http://schemas.microsoft.com/office/drawing/2010/main"/>
              </a:ext>
            </a:extLst>
          </a:blip>
          <a:srcRect/>
          <a:stretch/>
        </p:blipFill>
        <p:spPr>
          <a:xfrm>
            <a:off x="230274" y="6002328"/>
            <a:ext cx="1192073" cy="682435"/>
          </a:xfrm>
          <a:prstGeom prst="rect">
            <a:avLst/>
          </a:prstGeom>
        </p:spPr>
      </p:pic>
    </p:spTree>
    <p:extLst>
      <p:ext uri="{BB962C8B-B14F-4D97-AF65-F5344CB8AC3E}">
        <p14:creationId xmlns:p14="http://schemas.microsoft.com/office/powerpoint/2010/main" val="3970913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BE70B009-DCFC-00AD-3D8D-0A276306853A}"/>
              </a:ext>
            </a:extLst>
          </p:cNvPr>
          <p:cNvSpPr>
            <a:spLocks noGrp="1"/>
          </p:cNvSpPr>
          <p:nvPr>
            <p:ph idx="1"/>
          </p:nvPr>
        </p:nvSpPr>
        <p:spPr>
          <a:xfrm>
            <a:off x="152400" y="1405731"/>
            <a:ext cx="10515600" cy="4351338"/>
          </a:xfrm>
        </p:spPr>
        <p:txBody>
          <a:bodyPr>
            <a:normAutofit/>
          </a:bodyPr>
          <a:lstStyle/>
          <a:p>
            <a:r>
              <a:rPr lang="en-US" dirty="0"/>
              <a:t>About the Project</a:t>
            </a:r>
          </a:p>
          <a:p>
            <a:r>
              <a:rPr lang="en-US" dirty="0"/>
              <a:t>Project Outputs and Highlights</a:t>
            </a:r>
          </a:p>
          <a:p>
            <a:r>
              <a:rPr lang="en-US" dirty="0"/>
              <a:t>Project Milestone</a:t>
            </a:r>
          </a:p>
          <a:p>
            <a:r>
              <a:rPr lang="en-US" dirty="0"/>
              <a:t>Phase II of the Project</a:t>
            </a:r>
          </a:p>
          <a:p>
            <a:endParaRPr lang="en-US" dirty="0"/>
          </a:p>
          <a:p>
            <a:pPr marL="0" indent="0">
              <a:buNone/>
            </a:pPr>
            <a:endParaRPr lang="en-US" dirty="0"/>
          </a:p>
        </p:txBody>
      </p:sp>
      <p:sp>
        <p:nvSpPr>
          <p:cNvPr id="10"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Gerader Verbinder 8">
            <a:extLst>
              <a:ext uri="{FF2B5EF4-FFF2-40B4-BE49-F238E27FC236}">
                <a16:creationId xmlns:a16="http://schemas.microsoft.com/office/drawing/2014/main" id="{7A3EA42B-429F-47D0-B494-181F06ECA4E7}"/>
              </a:ext>
            </a:extLst>
          </p:cNvPr>
          <p:cNvCxnSpPr>
            <a:cxnSpLocks/>
          </p:cNvCxnSpPr>
          <p:nvPr/>
        </p:nvCxnSpPr>
        <p:spPr>
          <a:xfrm>
            <a:off x="152400" y="1103001"/>
            <a:ext cx="10269255"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3" name="AutoShape 6" descr="Shelflife x Grasshoppers | Shelflife">
            <a:extLst>
              <a:ext uri="{FF2B5EF4-FFF2-40B4-BE49-F238E27FC236}">
                <a16:creationId xmlns:a16="http://schemas.microsoft.com/office/drawing/2014/main" id="{AF475FFB-0ACC-7179-F034-EF22C456967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itle 12">
            <a:extLst>
              <a:ext uri="{FF2B5EF4-FFF2-40B4-BE49-F238E27FC236}">
                <a16:creationId xmlns:a16="http://schemas.microsoft.com/office/drawing/2014/main" id="{A9F2A520-4C89-199F-3531-EB58438E239B}"/>
              </a:ext>
            </a:extLst>
          </p:cNvPr>
          <p:cNvSpPr>
            <a:spLocks noGrp="1"/>
          </p:cNvSpPr>
          <p:nvPr>
            <p:ph type="title"/>
          </p:nvPr>
        </p:nvSpPr>
        <p:spPr>
          <a:xfrm>
            <a:off x="152400" y="37649"/>
            <a:ext cx="10515600" cy="1103001"/>
          </a:xfrm>
        </p:spPr>
        <p:txBody>
          <a:bodyPr>
            <a:normAutofit/>
          </a:bodyPr>
          <a:lstStyle/>
          <a:p>
            <a:r>
              <a:rPr lang="en-US" sz="4400" b="0" dirty="0"/>
              <a:t>Presentation Outline</a:t>
            </a:r>
            <a:endParaRPr lang="en-ZA" sz="4400" b="0" dirty="0"/>
          </a:p>
        </p:txBody>
      </p:sp>
      <p:sp>
        <p:nvSpPr>
          <p:cNvPr id="12" name="Slide Number Placeholder 11">
            <a:extLst>
              <a:ext uri="{FF2B5EF4-FFF2-40B4-BE49-F238E27FC236}">
                <a16:creationId xmlns:a16="http://schemas.microsoft.com/office/drawing/2014/main" id="{05630695-B9E1-5198-F740-DE728685C60E}"/>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6C5F5AD-D9E8-4449-ACBC-C6D8ECEED273}" type="slidenum">
              <a:rPr kumimoji="0" lang="en-US" sz="1400" b="1" i="0" u="none" strike="noStrike" kern="1200" cap="none" spc="0" normalizeH="0" baseline="0" noProof="0" smtClean="0">
                <a:ln>
                  <a:noFill/>
                </a:ln>
                <a:solidFill>
                  <a:srgbClr val="E7E6E6">
                    <a:lumMod val="25000"/>
                  </a:srgb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400" b="1" i="0" u="none" strike="noStrike" kern="1200" cap="none" spc="0" normalizeH="0" baseline="0" noProof="0">
              <a:ln>
                <a:noFill/>
              </a:ln>
              <a:solidFill>
                <a:srgbClr val="E7E6E6">
                  <a:lumMod val="2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7500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FC1A07BC-4C65-41D6-A45F-BE5AA70557B4}"/>
              </a:ext>
            </a:extLst>
          </p:cNvPr>
          <p:cNvPicPr/>
          <p:nvPr/>
        </p:nvPicPr>
        <p:blipFill>
          <a:blip r:embed="rId2" cstate="print">
            <a:extLst>
              <a:ext uri="{28A0092B-C50C-407E-A947-70E740481C1C}">
                <a14:useLocalDpi xmlns:a14="http://schemas.microsoft.com/office/drawing/2010/main"/>
              </a:ext>
            </a:extLst>
          </a:blip>
          <a:stretch>
            <a:fillRect/>
          </a:stretch>
        </p:blipFill>
        <p:spPr>
          <a:xfrm>
            <a:off x="10952967" y="5607707"/>
            <a:ext cx="964970" cy="1117794"/>
          </a:xfrm>
          <a:prstGeom prst="rect">
            <a:avLst/>
          </a:prstGeom>
        </p:spPr>
      </p:pic>
      <p:sp>
        <p:nvSpPr>
          <p:cNvPr id="8" name="Rechteck 7">
            <a:extLst>
              <a:ext uri="{FF2B5EF4-FFF2-40B4-BE49-F238E27FC236}">
                <a16:creationId xmlns:a16="http://schemas.microsoft.com/office/drawing/2014/main" id="{42B84CB2-6D18-48BF-B0BE-9CAD1541D102}"/>
              </a:ext>
            </a:extLst>
          </p:cNvPr>
          <p:cNvSpPr/>
          <p:nvPr/>
        </p:nvSpPr>
        <p:spPr>
          <a:xfrm>
            <a:off x="0" y="0"/>
            <a:ext cx="12192000" cy="6858000"/>
          </a:xfrm>
          <a:prstGeom prst="rect">
            <a:avLst/>
          </a:prstGeom>
          <a:noFill/>
          <a:ln w="44450">
            <a:solidFill>
              <a:srgbClr val="7373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hteck 8">
            <a:extLst>
              <a:ext uri="{FF2B5EF4-FFF2-40B4-BE49-F238E27FC236}">
                <a16:creationId xmlns:a16="http://schemas.microsoft.com/office/drawing/2014/main" id="{8CF89201-01BF-4F7B-A80A-232DDDEBEFA0}"/>
              </a:ext>
            </a:extLst>
          </p:cNvPr>
          <p:cNvSpPr/>
          <p:nvPr/>
        </p:nvSpPr>
        <p:spPr>
          <a:xfrm>
            <a:off x="38501" y="38100"/>
            <a:ext cx="12113742" cy="6781399"/>
          </a:xfrm>
          <a:prstGeom prst="rect">
            <a:avLst/>
          </a:prstGeom>
          <a:noFill/>
          <a:ln w="38100">
            <a:solidFill>
              <a:srgbClr val="FFA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feld 9">
            <a:extLst>
              <a:ext uri="{FF2B5EF4-FFF2-40B4-BE49-F238E27FC236}">
                <a16:creationId xmlns:a16="http://schemas.microsoft.com/office/drawing/2014/main" id="{B8DFBAAE-6005-4744-86D6-6124ABD1D0B1}"/>
              </a:ext>
            </a:extLst>
          </p:cNvPr>
          <p:cNvSpPr txBox="1"/>
          <p:nvPr/>
        </p:nvSpPr>
        <p:spPr>
          <a:xfrm>
            <a:off x="239856" y="227167"/>
            <a:ext cx="611981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1"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About </a:t>
            </a:r>
            <a:r>
              <a:rPr kumimoji="0" lang="de-DE" sz="2800" b="1" i="1" u="none" strike="noStrike" kern="1200" cap="none" spc="0" normalizeH="0" baseline="0" noProof="0" dirty="0">
                <a:ln>
                  <a:noFill/>
                </a:ln>
                <a:solidFill>
                  <a:srgbClr val="FFA100"/>
                </a:solidFill>
                <a:effectLst/>
                <a:uLnTx/>
                <a:uFillTx/>
                <a:latin typeface="Calibri" panose="020F0502020204030204"/>
                <a:ea typeface="+mn-ea"/>
                <a:cs typeface="+mn-cs"/>
              </a:rPr>
              <a:t>In</a:t>
            </a:r>
            <a:r>
              <a:rPr kumimoji="0" lang="de-DE" sz="2800" b="1" i="1" u="none" strike="noStrike" kern="1200" cap="none" spc="0" normalizeH="0" baseline="0" noProof="0" dirty="0">
                <a:ln>
                  <a:noFill/>
                </a:ln>
                <a:solidFill>
                  <a:srgbClr val="737373"/>
                </a:solidFill>
                <a:effectLst/>
                <a:uLnTx/>
                <a:uFillTx/>
                <a:latin typeface="Calibri" panose="020F0502020204030204"/>
                <a:ea typeface="+mn-ea"/>
                <a:cs typeface="+mn-cs"/>
              </a:rPr>
              <a:t>Tex Project</a:t>
            </a:r>
            <a:endParaRPr kumimoji="0" lang="de-DE" sz="2800" b="1"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sp>
        <p:nvSpPr>
          <p:cNvPr id="13"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feld 1">
            <a:extLst>
              <a:ext uri="{FF2B5EF4-FFF2-40B4-BE49-F238E27FC236}">
                <a16:creationId xmlns:a16="http://schemas.microsoft.com/office/drawing/2014/main" id="{27B605B7-D1F1-41F8-B619-C04E17F57883}"/>
              </a:ext>
            </a:extLst>
          </p:cNvPr>
          <p:cNvSpPr txBox="1"/>
          <p:nvPr/>
        </p:nvSpPr>
        <p:spPr>
          <a:xfrm>
            <a:off x="228598" y="1500617"/>
            <a:ext cx="6234223" cy="4708981"/>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project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In</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novative Business Practices and Economic Models in the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Tex</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tile Value Chain"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InTex</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Three-year UNEP project funded by the European Union (EU).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Global time frame –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Sep 2021 to </a:t>
            </a:r>
            <a:r>
              <a:rPr lang="en-US" sz="2000" b="1" dirty="0">
                <a:solidFill>
                  <a:prstClr val="black"/>
                </a:solidFill>
                <a:latin typeface="Calibri" panose="020F0502020204030204"/>
              </a:rPr>
              <a:t>Nov</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 2024</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InTex</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project has five components. </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2 components have global reach, </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 components focus on national implementation in three countries in Africa: Kenya, South Africa, and Tunisia</a:t>
            </a:r>
          </a:p>
        </p:txBody>
      </p:sp>
      <p:pic>
        <p:nvPicPr>
          <p:cNvPr id="18" name="Picture 2" descr="Graph-InTex">
            <a:extLst>
              <a:ext uri="{FF2B5EF4-FFF2-40B4-BE49-F238E27FC236}">
                <a16:creationId xmlns:a16="http://schemas.microsoft.com/office/drawing/2014/main" id="{F2E8A190-1540-4AD6-8BEC-B3DC5DEF158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81348" y="1396225"/>
            <a:ext cx="4852367" cy="406514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130581" y="6052883"/>
            <a:ext cx="453542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2400" b="0" i="0" u="none" strike="noStrike" kern="1200" cap="none" spc="0" normalizeH="0" baseline="0" noProof="0" dirty="0">
                <a:ln>
                  <a:noFill/>
                </a:ln>
                <a:solidFill>
                  <a:srgbClr val="00B0F0"/>
                </a:solidFill>
                <a:effectLst/>
                <a:uLnTx/>
                <a:uFillTx/>
                <a:latin typeface="Calibri" panose="020F0502020204030204"/>
                <a:ea typeface="+mn-ea"/>
                <a:cs typeface="+mn-cs"/>
              </a:rPr>
              <a:t>https://www.unep.org/intex</a:t>
            </a:r>
          </a:p>
        </p:txBody>
      </p:sp>
    </p:spTree>
    <p:extLst>
      <p:ext uri="{BB962C8B-B14F-4D97-AF65-F5344CB8AC3E}">
        <p14:creationId xmlns:p14="http://schemas.microsoft.com/office/powerpoint/2010/main" val="3967960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FC1A07BC-4C65-41D6-A45F-BE5AA70557B4}"/>
              </a:ext>
            </a:extLst>
          </p:cNvPr>
          <p:cNvPicPr/>
          <p:nvPr/>
        </p:nvPicPr>
        <p:blipFill>
          <a:blip r:embed="rId2" cstate="print">
            <a:extLst>
              <a:ext uri="{28A0092B-C50C-407E-A947-70E740481C1C}">
                <a14:useLocalDpi xmlns:a14="http://schemas.microsoft.com/office/drawing/2010/main"/>
              </a:ext>
            </a:extLst>
          </a:blip>
          <a:stretch>
            <a:fillRect/>
          </a:stretch>
        </p:blipFill>
        <p:spPr>
          <a:xfrm>
            <a:off x="10954905" y="5466704"/>
            <a:ext cx="964970" cy="1117794"/>
          </a:xfrm>
          <a:prstGeom prst="rect">
            <a:avLst/>
          </a:prstGeom>
        </p:spPr>
      </p:pic>
      <p:sp>
        <p:nvSpPr>
          <p:cNvPr id="8" name="Rechteck 7">
            <a:extLst>
              <a:ext uri="{FF2B5EF4-FFF2-40B4-BE49-F238E27FC236}">
                <a16:creationId xmlns:a16="http://schemas.microsoft.com/office/drawing/2014/main" id="{42B84CB2-6D18-48BF-B0BE-9CAD1541D102}"/>
              </a:ext>
            </a:extLst>
          </p:cNvPr>
          <p:cNvSpPr/>
          <p:nvPr/>
        </p:nvSpPr>
        <p:spPr>
          <a:xfrm>
            <a:off x="0" y="0"/>
            <a:ext cx="12192000" cy="6858000"/>
          </a:xfrm>
          <a:prstGeom prst="rect">
            <a:avLst/>
          </a:prstGeom>
          <a:noFill/>
          <a:ln w="44450">
            <a:solidFill>
              <a:srgbClr val="7373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hteck 8">
            <a:extLst>
              <a:ext uri="{FF2B5EF4-FFF2-40B4-BE49-F238E27FC236}">
                <a16:creationId xmlns:a16="http://schemas.microsoft.com/office/drawing/2014/main" id="{8CF89201-01BF-4F7B-A80A-232DDDEBEFA0}"/>
              </a:ext>
            </a:extLst>
          </p:cNvPr>
          <p:cNvSpPr/>
          <p:nvPr/>
        </p:nvSpPr>
        <p:spPr>
          <a:xfrm>
            <a:off x="38501" y="38100"/>
            <a:ext cx="12113742" cy="6781399"/>
          </a:xfrm>
          <a:prstGeom prst="rect">
            <a:avLst/>
          </a:prstGeom>
          <a:noFill/>
          <a:ln w="38100">
            <a:solidFill>
              <a:srgbClr val="FFA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feld 9">
            <a:extLst>
              <a:ext uri="{FF2B5EF4-FFF2-40B4-BE49-F238E27FC236}">
                <a16:creationId xmlns:a16="http://schemas.microsoft.com/office/drawing/2014/main" id="{B8DFBAAE-6005-4744-86D6-6124ABD1D0B1}"/>
              </a:ext>
            </a:extLst>
          </p:cNvPr>
          <p:cNvSpPr txBox="1"/>
          <p:nvPr/>
        </p:nvSpPr>
        <p:spPr>
          <a:xfrm>
            <a:off x="239856" y="227167"/>
            <a:ext cx="611981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1" i="1" u="none" strike="noStrike" kern="1200" cap="none" spc="0" normalizeH="0" baseline="0" noProof="0" dirty="0">
                <a:ln>
                  <a:noFill/>
                </a:ln>
                <a:solidFill>
                  <a:srgbClr val="FFA100"/>
                </a:solidFill>
                <a:effectLst/>
                <a:uLnTx/>
                <a:uFillTx/>
                <a:latin typeface="Calibri" panose="020F0502020204030204"/>
                <a:ea typeface="+mn-ea"/>
                <a:cs typeface="+mn-cs"/>
              </a:rPr>
              <a:t>In</a:t>
            </a:r>
            <a:r>
              <a:rPr kumimoji="0" lang="de-DE" sz="2800" b="1" i="1" u="none" strike="noStrike" kern="1200" cap="none" spc="0" normalizeH="0" baseline="0" noProof="0" dirty="0">
                <a:ln>
                  <a:noFill/>
                </a:ln>
                <a:solidFill>
                  <a:srgbClr val="737373"/>
                </a:solidFill>
                <a:effectLst/>
                <a:uLnTx/>
                <a:uFillTx/>
                <a:latin typeface="Calibri" panose="020F0502020204030204"/>
                <a:ea typeface="+mn-ea"/>
                <a:cs typeface="+mn-cs"/>
              </a:rPr>
              <a:t>Tex</a:t>
            </a:r>
            <a:r>
              <a:rPr kumimoji="0" lang="de-DE" sz="2800" b="1"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 Partners </a:t>
            </a:r>
          </a:p>
        </p:txBody>
      </p:sp>
      <p:sp>
        <p:nvSpPr>
          <p:cNvPr id="13"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feld 1">
            <a:extLst>
              <a:ext uri="{FF2B5EF4-FFF2-40B4-BE49-F238E27FC236}">
                <a16:creationId xmlns:a16="http://schemas.microsoft.com/office/drawing/2014/main" id="{27B605B7-D1F1-41F8-B619-C04E17F57883}"/>
              </a:ext>
            </a:extLst>
          </p:cNvPr>
          <p:cNvSpPr txBox="1"/>
          <p:nvPr/>
        </p:nvSpPr>
        <p:spPr>
          <a:xfrm>
            <a:off x="1116632" y="1026226"/>
            <a:ext cx="384189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International implementor: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UN Environment Programme (UNEP)</a:t>
            </a:r>
          </a:p>
        </p:txBody>
      </p:sp>
      <p:sp>
        <p:nvSpPr>
          <p:cNvPr id="19" name="Textfeld 1">
            <a:extLst>
              <a:ext uri="{FF2B5EF4-FFF2-40B4-BE49-F238E27FC236}">
                <a16:creationId xmlns:a16="http://schemas.microsoft.com/office/drawing/2014/main" id="{6D90DA36-F4C2-480C-9874-8091210B88DC}"/>
              </a:ext>
            </a:extLst>
          </p:cNvPr>
          <p:cNvSpPr txBox="1"/>
          <p:nvPr/>
        </p:nvSpPr>
        <p:spPr>
          <a:xfrm>
            <a:off x="7389499" y="1011461"/>
            <a:ext cx="285356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International funder: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European Union (EU)</a:t>
            </a:r>
          </a:p>
        </p:txBody>
      </p:sp>
      <p:sp>
        <p:nvSpPr>
          <p:cNvPr id="20" name="Textfeld 1">
            <a:extLst>
              <a:ext uri="{FF2B5EF4-FFF2-40B4-BE49-F238E27FC236}">
                <a16:creationId xmlns:a16="http://schemas.microsoft.com/office/drawing/2014/main" id="{633FB8AB-D75A-45FF-BA9F-DAFE68A1E416}"/>
              </a:ext>
            </a:extLst>
          </p:cNvPr>
          <p:cNvSpPr txBox="1"/>
          <p:nvPr/>
        </p:nvSpPr>
        <p:spPr>
          <a:xfrm>
            <a:off x="-77759" y="3376325"/>
            <a:ext cx="6230679"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SA National Project Coordinators (PC)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National Cleaner Production Centre, South Africa (NCPC-SA)</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1" name="Grafik 5">
            <a:extLst>
              <a:ext uri="{FF2B5EF4-FFF2-40B4-BE49-F238E27FC236}">
                <a16:creationId xmlns:a16="http://schemas.microsoft.com/office/drawing/2014/main" id="{46A199E7-8EE9-46B0-92F7-60A904EDC597}"/>
              </a:ext>
            </a:extLst>
          </p:cNvPr>
          <p:cNvPicPr/>
          <p:nvPr/>
        </p:nvPicPr>
        <p:blipFill rotWithShape="1">
          <a:blip r:embed="rId3" cstate="print">
            <a:extLst>
              <a:ext uri="{28A0092B-C50C-407E-A947-70E740481C1C}">
                <a14:useLocalDpi xmlns:a14="http://schemas.microsoft.com/office/drawing/2010/main"/>
              </a:ext>
            </a:extLst>
          </a:blip>
          <a:srcRect t="13484" b="14905"/>
          <a:stretch/>
        </p:blipFill>
        <p:spPr bwMode="auto">
          <a:xfrm>
            <a:off x="2073279" y="1720972"/>
            <a:ext cx="1928605" cy="1381115"/>
          </a:xfrm>
          <a:prstGeom prst="rect">
            <a:avLst/>
          </a:prstGeom>
          <a:ln>
            <a:noFill/>
          </a:ln>
          <a:extLst>
            <a:ext uri="{53640926-AAD7-44D8-BBD7-CCE9431645EC}">
              <a14:shadowObscured xmlns:a14="http://schemas.microsoft.com/office/drawing/2010/main"/>
            </a:ext>
          </a:extLst>
        </p:spPr>
      </p:pic>
      <p:pic>
        <p:nvPicPr>
          <p:cNvPr id="22" name="Picture 2" descr="EU Countries - The Member States of the European Union">
            <a:extLst>
              <a:ext uri="{FF2B5EF4-FFF2-40B4-BE49-F238E27FC236}">
                <a16:creationId xmlns:a16="http://schemas.microsoft.com/office/drawing/2014/main" id="{38C3D1E8-DDDF-4911-9A74-EFF5D24DF04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965267" y="1782600"/>
            <a:ext cx="1693268" cy="1257857"/>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5763902" y="3290073"/>
            <a:ext cx="6096000" cy="92333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SA Technical Intermediary (TI)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Centre For African Resource Efficiency and Sustainability (CARES)</a:t>
            </a:r>
          </a:p>
        </p:txBody>
      </p:sp>
      <p:pic>
        <p:nvPicPr>
          <p:cNvPr id="2" name="Picture 1" descr="A blue and white logo&#10;&#10;Description automatically generated with low confidence">
            <a:extLst>
              <a:ext uri="{FF2B5EF4-FFF2-40B4-BE49-F238E27FC236}">
                <a16:creationId xmlns:a16="http://schemas.microsoft.com/office/drawing/2014/main" id="{6B02D2EF-339A-7ED6-5714-850F5AC9706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50119" y="4735306"/>
            <a:ext cx="2831592" cy="1090840"/>
          </a:xfrm>
          <a:prstGeom prst="rect">
            <a:avLst/>
          </a:prstGeom>
        </p:spPr>
      </p:pic>
      <p:pic>
        <p:nvPicPr>
          <p:cNvPr id="3" name="Picture 1">
            <a:extLst>
              <a:ext uri="{FF2B5EF4-FFF2-40B4-BE49-F238E27FC236}">
                <a16:creationId xmlns:a16="http://schemas.microsoft.com/office/drawing/2014/main" id="{633D1E32-06FF-51DD-E2D1-BBB516F4D707}"/>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284711" y="4627018"/>
            <a:ext cx="3238358" cy="1479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1071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42B84CB2-6D18-48BF-B0BE-9CAD1541D102}"/>
              </a:ext>
            </a:extLst>
          </p:cNvPr>
          <p:cNvSpPr/>
          <p:nvPr/>
        </p:nvSpPr>
        <p:spPr>
          <a:xfrm>
            <a:off x="0" y="0"/>
            <a:ext cx="12192000" cy="6858000"/>
          </a:xfrm>
          <a:prstGeom prst="rect">
            <a:avLst/>
          </a:prstGeom>
          <a:noFill/>
          <a:ln w="44450">
            <a:solidFill>
              <a:srgbClr val="7373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hteck 8">
            <a:extLst>
              <a:ext uri="{FF2B5EF4-FFF2-40B4-BE49-F238E27FC236}">
                <a16:creationId xmlns:a16="http://schemas.microsoft.com/office/drawing/2014/main" id="{8CF89201-01BF-4F7B-A80A-232DDDEBEFA0}"/>
              </a:ext>
            </a:extLst>
          </p:cNvPr>
          <p:cNvSpPr/>
          <p:nvPr/>
        </p:nvSpPr>
        <p:spPr>
          <a:xfrm>
            <a:off x="38501" y="38100"/>
            <a:ext cx="12113742" cy="6781399"/>
          </a:xfrm>
          <a:prstGeom prst="rect">
            <a:avLst/>
          </a:prstGeom>
          <a:noFill/>
          <a:ln w="38100">
            <a:solidFill>
              <a:srgbClr val="FFA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feld 11">
            <a:extLst>
              <a:ext uri="{FF2B5EF4-FFF2-40B4-BE49-F238E27FC236}">
                <a16:creationId xmlns:a16="http://schemas.microsoft.com/office/drawing/2014/main" id="{6F2B6321-B46B-4C39-9847-042A900B49FC}"/>
              </a:ext>
            </a:extLst>
          </p:cNvPr>
          <p:cNvSpPr txBox="1"/>
          <p:nvPr/>
        </p:nvSpPr>
        <p:spPr>
          <a:xfrm>
            <a:off x="272125" y="1030884"/>
            <a:ext cx="10619121"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1" u="none" strike="noStrike" kern="1200" cap="none" spc="0" normalizeH="0" baseline="0" noProof="0">
                <a:ln>
                  <a:noFill/>
                </a:ln>
                <a:solidFill>
                  <a:prstClr val="black"/>
                </a:solidFill>
                <a:effectLst/>
                <a:uLnTx/>
                <a:uFillTx/>
                <a:latin typeface="Calibri" panose="020F0502020204030204"/>
                <a:ea typeface="+mn-ea"/>
                <a:cs typeface="+mn-cs"/>
              </a:rPr>
              <a:t>Main text goes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3" name="Table 12"/>
          <p:cNvGraphicFramePr>
            <a:graphicFrameLocks noGrp="1"/>
          </p:cNvGraphicFramePr>
          <p:nvPr>
            <p:extLst>
              <p:ext uri="{D42A27DB-BD31-4B8C-83A1-F6EECF244321}">
                <p14:modId xmlns:p14="http://schemas.microsoft.com/office/powerpoint/2010/main" val="2418595970"/>
              </p:ext>
            </p:extLst>
          </p:nvPr>
        </p:nvGraphicFramePr>
        <p:xfrm>
          <a:off x="132080" y="1134606"/>
          <a:ext cx="11948159" cy="5611634"/>
        </p:xfrm>
        <a:graphic>
          <a:graphicData uri="http://schemas.openxmlformats.org/drawingml/2006/table">
            <a:tbl>
              <a:tblPr firstRow="1" bandRow="1">
                <a:tableStyleId>{00A15C55-8517-42AA-B614-E9B94910E393}</a:tableStyleId>
              </a:tblPr>
              <a:tblGrid>
                <a:gridCol w="3778712">
                  <a:extLst>
                    <a:ext uri="{9D8B030D-6E8A-4147-A177-3AD203B41FA5}">
                      <a16:colId xmlns:a16="http://schemas.microsoft.com/office/drawing/2014/main" val="20000"/>
                    </a:ext>
                  </a:extLst>
                </a:gridCol>
                <a:gridCol w="4105079">
                  <a:extLst>
                    <a:ext uri="{9D8B030D-6E8A-4147-A177-3AD203B41FA5}">
                      <a16:colId xmlns:a16="http://schemas.microsoft.com/office/drawing/2014/main" val="20001"/>
                    </a:ext>
                  </a:extLst>
                </a:gridCol>
                <a:gridCol w="4064368">
                  <a:extLst>
                    <a:ext uri="{9D8B030D-6E8A-4147-A177-3AD203B41FA5}">
                      <a16:colId xmlns:a16="http://schemas.microsoft.com/office/drawing/2014/main" val="20002"/>
                    </a:ext>
                  </a:extLst>
                </a:gridCol>
              </a:tblGrid>
              <a:tr h="735671">
                <a:tc>
                  <a:txBody>
                    <a:bodyPr/>
                    <a:lstStyle/>
                    <a:p>
                      <a:pPr algn="ctr"/>
                      <a:r>
                        <a:rPr lang="en-ZA" sz="2000" dirty="0"/>
                        <a:t>Eco-innovation</a:t>
                      </a:r>
                    </a:p>
                  </a:txBody>
                  <a:tcPr anchor="ctr">
                    <a:solidFill>
                      <a:srgbClr val="FFA100"/>
                    </a:solidFill>
                  </a:tcPr>
                </a:tc>
                <a:tc>
                  <a:txBody>
                    <a:bodyPr/>
                    <a:lstStyle/>
                    <a:p>
                      <a:pPr algn="ctr"/>
                      <a:r>
                        <a:rPr lang="en-US" sz="2000" dirty="0"/>
                        <a:t>Product Environmental Footprint (PEF) </a:t>
                      </a:r>
                      <a:endParaRPr lang="en-ZA" sz="2000" dirty="0"/>
                    </a:p>
                  </a:txBody>
                  <a:tcPr anchor="ctr">
                    <a:solidFill>
                      <a:srgbClr val="FFA100"/>
                    </a:solidFill>
                  </a:tcPr>
                </a:tc>
                <a:tc>
                  <a:txBody>
                    <a:bodyPr/>
                    <a:lstStyle/>
                    <a:p>
                      <a:pPr algn="ctr"/>
                      <a:r>
                        <a:rPr lang="en-ZA" sz="2000" dirty="0"/>
                        <a:t>Circularity </a:t>
                      </a:r>
                    </a:p>
                  </a:txBody>
                  <a:tcPr anchor="ctr">
                    <a:solidFill>
                      <a:srgbClr val="FFA100"/>
                    </a:solidFill>
                  </a:tcPr>
                </a:tc>
                <a:extLst>
                  <a:ext uri="{0D108BD9-81ED-4DB2-BD59-A6C34878D82A}">
                    <a16:rowId xmlns:a16="http://schemas.microsoft.com/office/drawing/2014/main" val="10000"/>
                  </a:ext>
                </a:extLst>
              </a:tr>
              <a:tr h="4875963">
                <a:tc>
                  <a:txBody>
                    <a:bodyPr/>
                    <a:lstStyle/>
                    <a:p>
                      <a:pPr algn="l">
                        <a:lnSpc>
                          <a:spcPct val="150000"/>
                        </a:lnSpc>
                      </a:pPr>
                      <a:r>
                        <a:rPr lang="en-US" sz="1400" dirty="0"/>
                        <a:t>UNEP's Eco-innovation approach guides SMEs in incorporating circularity and resilience into every aspect of their business strategy and underlying business models, operations, products, and processes to reduce the environmental and social impact of human activity. This results in an agile, reactive, and competitive company. </a:t>
                      </a:r>
                    </a:p>
                    <a:p>
                      <a:pPr algn="l">
                        <a:lnSpc>
                          <a:spcPct val="150000"/>
                        </a:lnSpc>
                      </a:pPr>
                      <a:endParaRPr lang="en-US" sz="1400" dirty="0"/>
                    </a:p>
                    <a:p>
                      <a:pPr algn="l">
                        <a:lnSpc>
                          <a:spcPct val="150000"/>
                        </a:lnSpc>
                      </a:pPr>
                      <a:r>
                        <a:rPr lang="en-US" sz="1400" dirty="0"/>
                        <a:t>http://unep.ecoinnovation.org/</a:t>
                      </a:r>
                      <a:endParaRPr lang="en-ZA" sz="1400" dirty="0"/>
                    </a:p>
                  </a:txBody>
                  <a:tcPr>
                    <a:solidFill>
                      <a:srgbClr val="FFDD9F"/>
                    </a:solidFill>
                  </a:tcPr>
                </a:tc>
                <a:tc>
                  <a:txBody>
                    <a:bodyPr/>
                    <a:lstStyle/>
                    <a:p>
                      <a:pPr algn="l">
                        <a:lnSpc>
                          <a:spcPct val="150000"/>
                        </a:lnSpc>
                      </a:pPr>
                      <a:r>
                        <a:rPr lang="en-US" sz="1400" dirty="0"/>
                        <a:t>The European Commission’s Product Environmental Footprint (PEF) measures the environmental performance of a good or service throughout its life cycle (from extraction of raw materials, through production and use, to final waste management). As it is a standardized methodology, SMEs can gain competitive advantage and credibility by using PEF, providing a robust way for consumers to compare the environmental footprint of their products</a:t>
                      </a:r>
                      <a:endParaRPr lang="en-ZA" sz="1400" dirty="0"/>
                    </a:p>
                  </a:txBody>
                  <a:tcPr>
                    <a:solidFill>
                      <a:srgbClr val="FFDD9F"/>
                    </a:solidFill>
                  </a:tcPr>
                </a:tc>
                <a:tc>
                  <a:txBody>
                    <a:bodyPr/>
                    <a:lstStyle/>
                    <a:p>
                      <a:pPr algn="l">
                        <a:lnSpc>
                          <a:spcPct val="150000"/>
                        </a:lnSpc>
                      </a:pPr>
                      <a:r>
                        <a:rPr lang="en-US" sz="1400" dirty="0"/>
                        <a:t>Circularity provides a model to transform the current economic system towards a sustainable future. As outlined in the UNEP circularity platform.</a:t>
                      </a:r>
                      <a:r>
                        <a:rPr lang="en-US" sz="1400" baseline="0" dirty="0"/>
                        <a:t> </a:t>
                      </a:r>
                      <a:endParaRPr lang="en-US" sz="1400" dirty="0"/>
                    </a:p>
                    <a:p>
                      <a:pPr algn="l">
                        <a:lnSpc>
                          <a:spcPct val="150000"/>
                        </a:lnSpc>
                      </a:pPr>
                      <a:r>
                        <a:rPr lang="en-US" sz="1400" dirty="0"/>
                        <a:t>(www.unep.org/circularity) circularity’s underlying objective is that materials should be kept at their highest possible value as they move and are retained within the value chain. Circularity builds on a guiding principle: ‘’Reduce by design’’, as well as value-retention processes: Refuse, Reduce, Reuse, Repair, Refurbish, Remanufacture, Repurpose and Recycle.</a:t>
                      </a:r>
                      <a:endParaRPr lang="en-ZA" sz="1400" dirty="0"/>
                    </a:p>
                  </a:txBody>
                  <a:tcPr>
                    <a:solidFill>
                      <a:srgbClr val="FFDD9F"/>
                    </a:solidFill>
                  </a:tcPr>
                </a:tc>
                <a:extLst>
                  <a:ext uri="{0D108BD9-81ED-4DB2-BD59-A6C34878D82A}">
                    <a16:rowId xmlns:a16="http://schemas.microsoft.com/office/drawing/2014/main" val="10001"/>
                  </a:ext>
                </a:extLst>
              </a:tr>
            </a:tbl>
          </a:graphicData>
        </a:graphic>
      </p:graphicFrame>
      <p:sp>
        <p:nvSpPr>
          <p:cNvPr id="16" name="Textfeld 10">
            <a:extLst>
              <a:ext uri="{FF2B5EF4-FFF2-40B4-BE49-F238E27FC236}">
                <a16:creationId xmlns:a16="http://schemas.microsoft.com/office/drawing/2014/main" id="{6763B551-B7F4-4C6E-A63B-C9489C2B86E5}"/>
              </a:ext>
            </a:extLst>
          </p:cNvPr>
          <p:cNvSpPr txBox="1"/>
          <p:nvPr/>
        </p:nvSpPr>
        <p:spPr>
          <a:xfrm>
            <a:off x="304800" y="280400"/>
            <a:ext cx="612321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1" i="1" u="none" strike="noStrike" kern="1200" cap="none" spc="0" normalizeH="0" baseline="0" noProof="0" dirty="0">
                <a:ln>
                  <a:noFill/>
                </a:ln>
                <a:solidFill>
                  <a:srgbClr val="FFA100"/>
                </a:solidFill>
                <a:effectLst/>
                <a:uLnTx/>
                <a:uFillTx/>
                <a:latin typeface="Calibri" panose="020F0502020204030204"/>
                <a:ea typeface="+mn-ea"/>
                <a:cs typeface="+mn-cs"/>
              </a:rPr>
              <a:t>In</a:t>
            </a:r>
            <a:r>
              <a:rPr kumimoji="0" lang="de-DE" sz="2800" b="1" i="1" u="none" strike="noStrike" kern="1200" cap="none" spc="0" normalizeH="0" baseline="0" noProof="0" dirty="0">
                <a:ln>
                  <a:noFill/>
                </a:ln>
                <a:solidFill>
                  <a:srgbClr val="737373"/>
                </a:solidFill>
                <a:effectLst/>
                <a:uLnTx/>
                <a:uFillTx/>
                <a:latin typeface="Calibri" panose="020F0502020204030204"/>
                <a:ea typeface="+mn-ea"/>
                <a:cs typeface="+mn-cs"/>
              </a:rPr>
              <a:t>Tex key concepts  </a:t>
            </a:r>
          </a:p>
        </p:txBody>
      </p:sp>
    </p:spTree>
    <p:extLst>
      <p:ext uri="{BB962C8B-B14F-4D97-AF65-F5344CB8AC3E}">
        <p14:creationId xmlns:p14="http://schemas.microsoft.com/office/powerpoint/2010/main" val="1901847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fik 5">
            <a:extLst>
              <a:ext uri="{FF2B5EF4-FFF2-40B4-BE49-F238E27FC236}">
                <a16:creationId xmlns:a16="http://schemas.microsoft.com/office/drawing/2014/main" id="{FC1A07BC-4C65-41D6-A45F-BE5AA70557B4}"/>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1260968"/>
          </a:xfrm>
          <a:prstGeom prst="rect">
            <a:avLst/>
          </a:prstGeom>
        </p:spPr>
      </p:pic>
      <p:cxnSp>
        <p:nvCxnSpPr>
          <p:cNvPr id="9" name="Gerader Verbinder 8">
            <a:extLst>
              <a:ext uri="{FF2B5EF4-FFF2-40B4-BE49-F238E27FC236}">
                <a16:creationId xmlns:a16="http://schemas.microsoft.com/office/drawing/2014/main" id="{7A3EA42B-429F-47D0-B494-181F06ECA4E7}"/>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6763B551-B7F4-4C6E-A63B-C9489C2B86E5}"/>
              </a:ext>
            </a:extLst>
          </p:cNvPr>
          <p:cNvSpPr txBox="1"/>
          <p:nvPr/>
        </p:nvSpPr>
        <p:spPr>
          <a:xfrm>
            <a:off x="228598" y="301309"/>
            <a:ext cx="1008583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Project Output I: Policy Analysis And Recommendation</a:t>
            </a:r>
            <a:endParaRPr kumimoji="0" lang="de-DE" sz="28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pic>
        <p:nvPicPr>
          <p:cNvPr id="7" name="Picture 6" descr="Home | IPKEY">
            <a:extLst>
              <a:ext uri="{FF2B5EF4-FFF2-40B4-BE49-F238E27FC236}">
                <a16:creationId xmlns:a16="http://schemas.microsoft.com/office/drawing/2014/main" id="{7AFFB920-4626-6C29-BB91-598D6FC7E8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F006FD64-AA06-6D54-33B4-BAAD9A0779BC}"/>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graphicFrame>
        <p:nvGraphicFramePr>
          <p:cNvPr id="2" name="Table 1"/>
          <p:cNvGraphicFramePr>
            <a:graphicFrameLocks noGrp="1"/>
          </p:cNvGraphicFramePr>
          <p:nvPr>
            <p:extLst>
              <p:ext uri="{D42A27DB-BD31-4B8C-83A1-F6EECF244321}">
                <p14:modId xmlns:p14="http://schemas.microsoft.com/office/powerpoint/2010/main" val="1132863310"/>
              </p:ext>
            </p:extLst>
          </p:nvPr>
        </p:nvGraphicFramePr>
        <p:xfrm>
          <a:off x="71120" y="1455013"/>
          <a:ext cx="12120879" cy="5638800"/>
        </p:xfrm>
        <a:graphic>
          <a:graphicData uri="http://schemas.openxmlformats.org/drawingml/2006/table">
            <a:tbl>
              <a:tblPr firstRow="1" bandRow="1">
                <a:tableStyleId>{21E4AEA4-8DFA-4A89-87EB-49C32662AFE0}</a:tableStyleId>
              </a:tblPr>
              <a:tblGrid>
                <a:gridCol w="1739773">
                  <a:extLst>
                    <a:ext uri="{9D8B030D-6E8A-4147-A177-3AD203B41FA5}">
                      <a16:colId xmlns:a16="http://schemas.microsoft.com/office/drawing/2014/main" val="20000"/>
                    </a:ext>
                  </a:extLst>
                </a:gridCol>
                <a:gridCol w="3093275">
                  <a:extLst>
                    <a:ext uri="{9D8B030D-6E8A-4147-A177-3AD203B41FA5}">
                      <a16:colId xmlns:a16="http://schemas.microsoft.com/office/drawing/2014/main" val="20001"/>
                    </a:ext>
                  </a:extLst>
                </a:gridCol>
                <a:gridCol w="7287831">
                  <a:extLst>
                    <a:ext uri="{9D8B030D-6E8A-4147-A177-3AD203B41FA5}">
                      <a16:colId xmlns:a16="http://schemas.microsoft.com/office/drawing/2014/main" val="20002"/>
                    </a:ext>
                  </a:extLst>
                </a:gridCol>
              </a:tblGrid>
              <a:tr h="388209">
                <a:tc>
                  <a:txBody>
                    <a:bodyPr/>
                    <a:lstStyle/>
                    <a:p>
                      <a:r>
                        <a:rPr lang="en-ZA" sz="2000" b="1" dirty="0">
                          <a:latin typeface="Century Gothic" panose="020B0502020202020204" pitchFamily="34" charset="0"/>
                        </a:rPr>
                        <a:t>Outputs</a:t>
                      </a:r>
                    </a:p>
                  </a:txBody>
                  <a:tcPr/>
                </a:tc>
                <a:tc>
                  <a:txBody>
                    <a:bodyPr/>
                    <a:lstStyle/>
                    <a:p>
                      <a:r>
                        <a:rPr lang="en-ZA" sz="2000" dirty="0">
                          <a:latin typeface="Century Gothic" panose="020B0502020202020204" pitchFamily="34" charset="0"/>
                        </a:rPr>
                        <a:t>Deliverables</a:t>
                      </a:r>
                    </a:p>
                  </a:txBody>
                  <a:tcPr/>
                </a:tc>
                <a:tc>
                  <a:txBody>
                    <a:bodyPr/>
                    <a:lstStyle/>
                    <a:p>
                      <a:r>
                        <a:rPr lang="en-ZA" sz="2000" dirty="0">
                          <a:latin typeface="Century Gothic" panose="020B0502020202020204" pitchFamily="34" charset="0"/>
                        </a:rPr>
                        <a:t>Outcome</a:t>
                      </a:r>
                    </a:p>
                  </a:txBody>
                  <a:tcPr/>
                </a:tc>
                <a:extLst>
                  <a:ext uri="{0D108BD9-81ED-4DB2-BD59-A6C34878D82A}">
                    <a16:rowId xmlns:a16="http://schemas.microsoft.com/office/drawing/2014/main" val="10000"/>
                  </a:ext>
                </a:extLst>
              </a:tr>
              <a:tr h="445089">
                <a:tc gridSpan="2">
                  <a:txBody>
                    <a:bodyPr/>
                    <a:lstStyle/>
                    <a:p>
                      <a:r>
                        <a:rPr lang="en-ZA" sz="2000" b="1" dirty="0">
                          <a:latin typeface="Century Gothic" panose="020B0502020202020204" pitchFamily="34" charset="0"/>
                        </a:rPr>
                        <a:t>D I.1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entury Gothic" panose="020B0502020202020204" pitchFamily="34" charset="0"/>
                        </a:rPr>
                        <a:t>Establish Project Steering Committee  (PSC)</a:t>
                      </a:r>
                      <a:endParaRPr lang="en-ZA" sz="2000" dirty="0">
                        <a:latin typeface="Century Gothic" panose="020B0502020202020204" pitchFamily="34" charset="0"/>
                      </a:endParaRPr>
                    </a:p>
                    <a:p>
                      <a:endParaRPr lang="en-ZA" sz="2000" dirty="0">
                        <a:latin typeface="Century Gothic" panose="020B0502020202020204" pitchFamily="34" charset="0"/>
                      </a:endParaRPr>
                    </a:p>
                  </a:txBody>
                  <a:tcPr/>
                </a:tc>
                <a:tc hMerge="1">
                  <a:txBody>
                    <a:bodyPr/>
                    <a:lstStyle/>
                    <a:p>
                      <a:endParaRPr dirty="0"/>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aseline="0" dirty="0">
                          <a:latin typeface="Century Gothic" panose="020B0502020202020204" pitchFamily="34" charset="0"/>
                        </a:rPr>
                        <a:t>PSC was established and meet twice a year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aseline="0" dirty="0">
                          <a:latin typeface="Century Gothic" panose="020B0502020202020204" pitchFamily="34" charset="0"/>
                        </a:rPr>
                        <a:t>Made up of government department, Private sector (DTIC, DSI, DFFE, TIPS and </a:t>
                      </a:r>
                      <a:r>
                        <a:rPr lang="en-US" sz="2000" baseline="0" dirty="0" err="1">
                          <a:latin typeface="Century Gothic" panose="020B0502020202020204" pitchFamily="34" charset="0"/>
                        </a:rPr>
                        <a:t>TexFED</a:t>
                      </a:r>
                      <a:r>
                        <a:rPr lang="en-US" sz="2000" baseline="0" dirty="0">
                          <a:latin typeface="Century Gothic" panose="020B0502020202020204" pitchFamily="34" charset="0"/>
                        </a:rPr>
                        <a:t>)</a:t>
                      </a:r>
                    </a:p>
                  </a:txBody>
                  <a:tcPr/>
                </a:tc>
                <a:extLst>
                  <a:ext uri="{0D108BD9-81ED-4DB2-BD59-A6C34878D82A}">
                    <a16:rowId xmlns:a16="http://schemas.microsoft.com/office/drawing/2014/main" val="10002"/>
                  </a:ext>
                </a:extLst>
              </a:tr>
              <a:tr h="388209">
                <a:tc gridSpan="2">
                  <a:txBody>
                    <a:bodyPr/>
                    <a:lstStyle/>
                    <a:p>
                      <a:r>
                        <a:rPr lang="en-ZA" sz="2000" b="1" dirty="0">
                          <a:latin typeface="Century Gothic" panose="020B0502020202020204" pitchFamily="34" charset="0"/>
                        </a:rPr>
                        <a:t>D I.2</a:t>
                      </a:r>
                    </a:p>
                    <a:p>
                      <a:r>
                        <a:rPr lang="en-ZA" sz="2000" dirty="0">
                          <a:latin typeface="Century Gothic" panose="020B0502020202020204" pitchFamily="34" charset="0"/>
                        </a:rPr>
                        <a:t>Policy training &amp; skills dev</a:t>
                      </a:r>
                    </a:p>
                  </a:txBody>
                  <a:tcPr/>
                </a:tc>
                <a:tc hMerge="1">
                  <a:txBody>
                    <a:bodyPr/>
                    <a:lstStyle/>
                    <a:p>
                      <a:endParaRPr dirty="0"/>
                    </a:p>
                  </a:txBody>
                  <a:tcPr/>
                </a:tc>
                <a:tc>
                  <a:txBody>
                    <a:bodyPr/>
                    <a:lstStyle/>
                    <a:p>
                      <a:pPr marL="342900" indent="-342900">
                        <a:buFont typeface="Arial" panose="020B0604020202020204" pitchFamily="34" charset="0"/>
                        <a:buChar char="•"/>
                      </a:pPr>
                      <a:r>
                        <a:rPr lang="en-ZA" sz="2000" dirty="0">
                          <a:latin typeface="Century Gothic" panose="020B0502020202020204" pitchFamily="34" charset="0"/>
                        </a:rPr>
                        <a:t>Training workshop was held 29 Sept 2022  Facilitated by UNEP internation Expert on Mainstreaming Eco-innovation and circularity in the textile policy instrument</a:t>
                      </a:r>
                    </a:p>
                  </a:txBody>
                  <a:tcPr/>
                </a:tc>
                <a:extLst>
                  <a:ext uri="{0D108BD9-81ED-4DB2-BD59-A6C34878D82A}">
                    <a16:rowId xmlns:a16="http://schemas.microsoft.com/office/drawing/2014/main" val="10003"/>
                  </a:ext>
                </a:extLst>
              </a:tr>
              <a:tr h="388209">
                <a:tc gridSpan="2">
                  <a:txBody>
                    <a:bodyPr/>
                    <a:lstStyle/>
                    <a:p>
                      <a:r>
                        <a:rPr lang="en-ZA" sz="2000" b="1" dirty="0">
                          <a:latin typeface="Century Gothic" panose="020B0502020202020204" pitchFamily="34" charset="0"/>
                        </a:rPr>
                        <a:t>D I.3</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2000" dirty="0">
                          <a:latin typeface="Century Gothic" panose="020B0502020202020204" pitchFamily="34" charset="0"/>
                        </a:rPr>
                        <a:t>Policy</a:t>
                      </a:r>
                      <a:r>
                        <a:rPr lang="en-ZA" sz="2000" baseline="0" dirty="0">
                          <a:latin typeface="Century Gothic" panose="020B0502020202020204" pitchFamily="34" charset="0"/>
                        </a:rPr>
                        <a:t> analysis and recommendations</a:t>
                      </a:r>
                      <a:endParaRPr lang="en-ZA" sz="2000" dirty="0">
                        <a:latin typeface="Century Gothic" panose="020B0502020202020204" pitchFamily="34" charset="0"/>
                      </a:endParaRPr>
                    </a:p>
                    <a:p>
                      <a:endParaRPr lang="en-ZA" sz="2000" dirty="0">
                        <a:latin typeface="Century Gothic" panose="020B0502020202020204" pitchFamily="34" charset="0"/>
                      </a:endParaRPr>
                    </a:p>
                  </a:txBody>
                  <a:tcPr/>
                </a:tc>
                <a:tc hMerge="1">
                  <a:txBody>
                    <a:bodyPr/>
                    <a:lstStyle/>
                    <a:p>
                      <a:endParaRPr dirty="0"/>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2000" dirty="0">
                          <a:latin typeface="Century Gothic" panose="020B0502020202020204" pitchFamily="34" charset="0"/>
                        </a:rPr>
                        <a:t>Policy quick scan final completed, available on NCPC-SA website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2000" dirty="0">
                          <a:latin typeface="Century Gothic" panose="020B0502020202020204" pitchFamily="34" charset="0"/>
                        </a:rPr>
                        <a:t>Policy recommendation were presented to DTIC, DFFE and DSI for validation</a:t>
                      </a:r>
                    </a:p>
                  </a:txBody>
                  <a:tcPr/>
                </a:tc>
                <a:extLst>
                  <a:ext uri="{0D108BD9-81ED-4DB2-BD59-A6C34878D82A}">
                    <a16:rowId xmlns:a16="http://schemas.microsoft.com/office/drawing/2014/main" val="393885419"/>
                  </a:ext>
                </a:extLst>
              </a:tr>
              <a:tr h="388209">
                <a:tc gridSpan="2">
                  <a:txBody>
                    <a:bodyPr/>
                    <a:lstStyle/>
                    <a:p>
                      <a:r>
                        <a:rPr lang="en-US" sz="2000" dirty="0">
                          <a:latin typeface="Century Gothic" panose="020B0502020202020204" pitchFamily="34" charset="0"/>
                        </a:rPr>
                        <a:t>Regular Dialogue between PSC and SMEs</a:t>
                      </a:r>
                      <a:endParaRPr lang="en-ZA" sz="2000" dirty="0">
                        <a:latin typeface="Century Gothic" panose="020B0502020202020204" pitchFamily="34" charset="0"/>
                      </a:endParaRPr>
                    </a:p>
                  </a:txBody>
                  <a:tcPr/>
                </a:tc>
                <a:tc hMerge="1">
                  <a:txBody>
                    <a:bodyPr/>
                    <a:lstStyle/>
                    <a:p>
                      <a:endParaRPr lang="en-ZA"/>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Century Gothic" panose="020B0502020202020204" pitchFamily="34" charset="0"/>
                        </a:rPr>
                        <a:t>To ensure SMEs experience and needs are considered in policy recommendations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Century Gothic" panose="020B0502020202020204" pitchFamily="34" charset="0"/>
                        </a:rPr>
                        <a:t>Two Roadshows were conducted in CT and DBN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ZA" sz="2000" dirty="0">
                        <a:latin typeface="Century Gothic" panose="020B0502020202020204" pitchFamily="34" charset="0"/>
                      </a:endParaRPr>
                    </a:p>
                  </a:txBody>
                  <a:tcPr/>
                </a:tc>
                <a:extLst>
                  <a:ext uri="{0D108BD9-81ED-4DB2-BD59-A6C34878D82A}">
                    <a16:rowId xmlns:a16="http://schemas.microsoft.com/office/drawing/2014/main" val="2202111204"/>
                  </a:ext>
                </a:extLst>
              </a:tr>
            </a:tbl>
          </a:graphicData>
        </a:graphic>
      </p:graphicFrame>
    </p:spTree>
    <p:extLst>
      <p:ext uri="{BB962C8B-B14F-4D97-AF65-F5344CB8AC3E}">
        <p14:creationId xmlns:p14="http://schemas.microsoft.com/office/powerpoint/2010/main" val="1466185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FB11B-5211-6D0A-9BA4-BEF522C3BFFD}"/>
            </a:ext>
          </a:extLst>
        </p:cNvPr>
        <p:cNvGrpSpPr/>
        <p:nvPr/>
      </p:nvGrpSpPr>
      <p:grpSpPr>
        <a:xfrm>
          <a:off x="0" y="0"/>
          <a:ext cx="0" cy="0"/>
          <a:chOff x="0" y="0"/>
          <a:chExt cx="0" cy="0"/>
        </a:xfrm>
      </p:grpSpPr>
      <p:sp>
        <p:nvSpPr>
          <p:cNvPr id="10" name="Rechteck 9">
            <a:extLst>
              <a:ext uri="{FF2B5EF4-FFF2-40B4-BE49-F238E27FC236}">
                <a16:creationId xmlns:a16="http://schemas.microsoft.com/office/drawing/2014/main" id="{F3272691-1A14-09E2-00B1-07156FE3592F}"/>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881C2067-A8EE-A320-FE91-90E895240008}"/>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1260968"/>
          </a:xfrm>
          <a:prstGeom prst="rect">
            <a:avLst/>
          </a:prstGeom>
        </p:spPr>
      </p:pic>
      <p:cxnSp>
        <p:nvCxnSpPr>
          <p:cNvPr id="9" name="Gerader Verbinder 8">
            <a:extLst>
              <a:ext uri="{FF2B5EF4-FFF2-40B4-BE49-F238E27FC236}">
                <a16:creationId xmlns:a16="http://schemas.microsoft.com/office/drawing/2014/main" id="{A4D17576-3C23-1A30-C69C-6C3EA310EAF8}"/>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D8A96D13-77B0-5FE3-636F-DEB143BB0A05}"/>
              </a:ext>
            </a:extLst>
          </p:cNvPr>
          <p:cNvSpPr txBox="1"/>
          <p:nvPr/>
        </p:nvSpPr>
        <p:spPr>
          <a:xfrm>
            <a:off x="228598" y="301309"/>
            <a:ext cx="10085834" cy="523220"/>
          </a:xfrm>
          <a:prstGeom prst="rect">
            <a:avLst/>
          </a:prstGeom>
          <a:noFill/>
        </p:spPr>
        <p:txBody>
          <a:bodyPr wrap="square">
            <a:spAutoFit/>
          </a:bodyPr>
          <a:lstStyle/>
          <a:p>
            <a:r>
              <a:rPr lang="en-GB" sz="2800" i="1" dirty="0">
                <a:solidFill>
                  <a:schemeClr val="bg2">
                    <a:lumMod val="50000"/>
                  </a:schemeClr>
                </a:solidFill>
              </a:rPr>
              <a:t>Policy Quick Scan and Recommendation Reports </a:t>
            </a:r>
            <a:endParaRPr lang="de-DE" sz="2800" i="1" dirty="0">
              <a:solidFill>
                <a:schemeClr val="bg2">
                  <a:lumMod val="50000"/>
                </a:schemeClr>
              </a:solidFill>
            </a:endParaRPr>
          </a:p>
        </p:txBody>
      </p:sp>
      <p:pic>
        <p:nvPicPr>
          <p:cNvPr id="7" name="Picture 6" descr="Home | IPKEY">
            <a:extLst>
              <a:ext uri="{FF2B5EF4-FFF2-40B4-BE49-F238E27FC236}">
                <a16:creationId xmlns:a16="http://schemas.microsoft.com/office/drawing/2014/main" id="{0B622FB4-2257-8CC1-47F9-C5A661B4B91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18917038-E722-D413-9D5F-E1A3FE0DEDE5}"/>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sp>
        <p:nvSpPr>
          <p:cNvPr id="3" name="Textfeld 1">
            <a:extLst>
              <a:ext uri="{FF2B5EF4-FFF2-40B4-BE49-F238E27FC236}">
                <a16:creationId xmlns:a16="http://schemas.microsoft.com/office/drawing/2014/main" id="{56B43DF1-44D5-794E-7D57-F3C436B6BF6B}"/>
              </a:ext>
            </a:extLst>
          </p:cNvPr>
          <p:cNvSpPr txBox="1"/>
          <p:nvPr/>
        </p:nvSpPr>
        <p:spPr>
          <a:xfrm>
            <a:off x="375920" y="920943"/>
            <a:ext cx="10619121" cy="6524863"/>
          </a:xfrm>
          <a:prstGeom prst="rect">
            <a:avLst/>
          </a:prstGeom>
          <a:noFill/>
        </p:spPr>
        <p:txBody>
          <a:bodyPr wrap="square" rtlCol="0">
            <a:spAutoFit/>
          </a:bodyPr>
          <a:lstStyle/>
          <a:p>
            <a:r>
              <a:rPr lang="en-ZA" sz="2000" b="1" dirty="0"/>
              <a:t>Policy Gap</a:t>
            </a:r>
            <a:endParaRPr lang="en-ZA"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No reference to circularity/ in Textiles Master Plan and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Lack of online policy knowledge Hub for ease access to SMEs that provide all </a:t>
            </a:r>
            <a:r>
              <a:rPr lang="en-US" sz="1400" b="1" dirty="0">
                <a:solidFill>
                  <a:prstClr val="black"/>
                </a:solidFill>
                <a:latin typeface="Calibri" panose="020F0502020204030204"/>
              </a:rPr>
              <a:t>textile policy actions and initiatives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Recommendation on actionable path to integrate sustainability (Circularity) in Master Plan</a:t>
            </a:r>
          </a:p>
          <a:p>
            <a:pPr marL="342900" indent="-342900">
              <a:buFont typeface="+mj-lt"/>
              <a:buAutoNum type="arabicPeriod"/>
            </a:pPr>
            <a:endParaRPr lang="en-ZA" dirty="0"/>
          </a:p>
          <a:p>
            <a:pPr marL="342900" indent="-342900">
              <a:buFont typeface="+mj-lt"/>
              <a:buAutoNum type="arabicPeriod"/>
            </a:pPr>
            <a:endParaRPr lang="en-ZA" dirty="0"/>
          </a:p>
          <a:p>
            <a:pPr marL="342900" indent="-342900">
              <a:buFont typeface="+mj-lt"/>
              <a:buAutoNum type="arabicPeriod"/>
            </a:pPr>
            <a:endParaRPr lang="en-ZA" dirty="0"/>
          </a:p>
          <a:p>
            <a:pPr marL="342900" indent="-342900">
              <a:buFont typeface="+mj-lt"/>
              <a:buAutoNum type="arabicPeriod"/>
            </a:pPr>
            <a:endParaRPr lang="en-ZA" dirty="0"/>
          </a:p>
          <a:p>
            <a:pPr marL="342900" indent="-342900">
              <a:buFont typeface="+mj-lt"/>
              <a:buAutoNum type="arabicPeriod"/>
            </a:pPr>
            <a:endParaRPr lang="en-ZA" dirty="0"/>
          </a:p>
          <a:p>
            <a:endParaRPr lang="en-ZA" sz="1800" baseline="0" dirty="0"/>
          </a:p>
          <a:p>
            <a:endParaRPr lang="en-ZA" sz="1800"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sz="1800" b="1" dirty="0"/>
          </a:p>
          <a:p>
            <a:endParaRPr lang="en-ZA" sz="1800" b="1" dirty="0"/>
          </a:p>
        </p:txBody>
      </p:sp>
      <p:pic>
        <p:nvPicPr>
          <p:cNvPr id="12" name="Picture 11" descr="A close-up of a brochure&#10;&#10;Description automatically generated with low confidence">
            <a:extLst>
              <a:ext uri="{FF2B5EF4-FFF2-40B4-BE49-F238E27FC236}">
                <a16:creationId xmlns:a16="http://schemas.microsoft.com/office/drawing/2014/main" id="{215968EC-5C5C-32F0-961B-4BCF98BF392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75920" y="2820640"/>
            <a:ext cx="4902376" cy="3272336"/>
          </a:xfrm>
          <a:prstGeom prst="rect">
            <a:avLst/>
          </a:prstGeom>
        </p:spPr>
      </p:pic>
      <p:pic>
        <p:nvPicPr>
          <p:cNvPr id="15" name="Picture 14">
            <a:extLst>
              <a:ext uri="{FF2B5EF4-FFF2-40B4-BE49-F238E27FC236}">
                <a16:creationId xmlns:a16="http://schemas.microsoft.com/office/drawing/2014/main" id="{CE70DDF3-DFFB-260E-DA82-FF47A9834620}"/>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5804452" y="2521258"/>
            <a:ext cx="4582422" cy="3959055"/>
          </a:xfrm>
          <a:prstGeom prst="rect">
            <a:avLst/>
          </a:prstGeom>
        </p:spPr>
      </p:pic>
    </p:spTree>
    <p:extLst>
      <p:ext uri="{BB962C8B-B14F-4D97-AF65-F5344CB8AC3E}">
        <p14:creationId xmlns:p14="http://schemas.microsoft.com/office/powerpoint/2010/main" val="361170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3D0AD-3010-B94D-AFDE-16E78E706115}"/>
            </a:ext>
          </a:extLst>
        </p:cNvPr>
        <p:cNvGrpSpPr/>
        <p:nvPr/>
      </p:nvGrpSpPr>
      <p:grpSpPr>
        <a:xfrm>
          <a:off x="0" y="0"/>
          <a:ext cx="0" cy="0"/>
          <a:chOff x="0" y="0"/>
          <a:chExt cx="0" cy="0"/>
        </a:xfrm>
      </p:grpSpPr>
      <p:sp>
        <p:nvSpPr>
          <p:cNvPr id="10" name="Rechteck 9">
            <a:extLst>
              <a:ext uri="{FF2B5EF4-FFF2-40B4-BE49-F238E27FC236}">
                <a16:creationId xmlns:a16="http://schemas.microsoft.com/office/drawing/2014/main" id="{A9191297-D07D-3EBC-95B3-333953F6DA95}"/>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fik 5">
            <a:extLst>
              <a:ext uri="{FF2B5EF4-FFF2-40B4-BE49-F238E27FC236}">
                <a16:creationId xmlns:a16="http://schemas.microsoft.com/office/drawing/2014/main" id="{38DF9667-8C50-7F7A-A7C3-64F6704F6493}"/>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858716"/>
          </a:xfrm>
          <a:prstGeom prst="rect">
            <a:avLst/>
          </a:prstGeom>
        </p:spPr>
      </p:pic>
      <p:cxnSp>
        <p:nvCxnSpPr>
          <p:cNvPr id="9" name="Gerader Verbinder 8">
            <a:extLst>
              <a:ext uri="{FF2B5EF4-FFF2-40B4-BE49-F238E27FC236}">
                <a16:creationId xmlns:a16="http://schemas.microsoft.com/office/drawing/2014/main" id="{6F1958E0-E75B-3658-109C-DDCD29CD5601}"/>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F7822E9A-23D5-E7D3-FE13-D337763A9024}"/>
              </a:ext>
            </a:extLst>
          </p:cNvPr>
          <p:cNvSpPr txBox="1"/>
          <p:nvPr/>
        </p:nvSpPr>
        <p:spPr>
          <a:xfrm>
            <a:off x="298932" y="382123"/>
            <a:ext cx="1008583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1" u="none" strike="noStrike" kern="1200" cap="none" spc="0" normalizeH="0" baseline="0" noProof="0" dirty="0">
                <a:ln>
                  <a:noFill/>
                </a:ln>
                <a:solidFill>
                  <a:schemeClr val="bg2">
                    <a:lumMod val="50000"/>
                  </a:schemeClr>
                </a:solidFill>
                <a:effectLst/>
                <a:uLnTx/>
                <a:uFillTx/>
                <a:ea typeface="+mn-ea"/>
                <a:cs typeface="+mn-cs"/>
              </a:rPr>
              <a:t>Highlights from Dialogue between PSC and SMEs</a:t>
            </a:r>
            <a:endParaRPr kumimoji="0" lang="de-DE" sz="2800" i="1" u="none" strike="noStrike" kern="1200" cap="none" spc="0" normalizeH="0" baseline="0" noProof="0" dirty="0">
              <a:ln>
                <a:noFill/>
              </a:ln>
              <a:solidFill>
                <a:schemeClr val="bg2">
                  <a:lumMod val="50000"/>
                </a:schemeClr>
              </a:solidFill>
              <a:effectLst/>
              <a:uLnTx/>
              <a:uFillTx/>
              <a:ea typeface="+mn-ea"/>
              <a:cs typeface="+mn-cs"/>
            </a:endParaRPr>
          </a:p>
        </p:txBody>
      </p:sp>
      <p:pic>
        <p:nvPicPr>
          <p:cNvPr id="7" name="Picture 6" descr="Home | IPKEY">
            <a:extLst>
              <a:ext uri="{FF2B5EF4-FFF2-40B4-BE49-F238E27FC236}">
                <a16:creationId xmlns:a16="http://schemas.microsoft.com/office/drawing/2014/main" id="{90FDA701-8E71-DE0F-4063-F6615E74612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45AC8B59-41AE-C62D-40B6-08C6F64BEC15}"/>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sp>
        <p:nvSpPr>
          <p:cNvPr id="3" name="Content Placeholder 2">
            <a:extLst>
              <a:ext uri="{FF2B5EF4-FFF2-40B4-BE49-F238E27FC236}">
                <a16:creationId xmlns:a16="http://schemas.microsoft.com/office/drawing/2014/main" id="{866E852F-E15E-7E2E-2148-3FB56A8CC2D8}"/>
              </a:ext>
            </a:extLst>
          </p:cNvPr>
          <p:cNvSpPr txBox="1">
            <a:spLocks/>
          </p:cNvSpPr>
          <p:nvPr/>
        </p:nvSpPr>
        <p:spPr>
          <a:xfrm>
            <a:off x="298932" y="1194624"/>
            <a:ext cx="11496828" cy="4982340"/>
          </a:xfrm>
          <a:prstGeom prst="rect">
            <a:avLst/>
          </a:prstGeom>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5000" b="1" dirty="0">
                <a:latin typeface="Century Gothic" panose="020B0502020202020204" pitchFamily="34" charset="0"/>
                <a:cs typeface="Calibri" panose="020F0502020204030204" pitchFamily="34" charset="0"/>
              </a:rPr>
              <a:t>Dialogue with SMEs highlighted </a:t>
            </a:r>
          </a:p>
          <a:p>
            <a:endParaRPr lang="en-US" sz="3600" dirty="0">
              <a:latin typeface="Century Gothic" panose="020B0502020202020204" pitchFamily="34" charset="0"/>
              <a:cs typeface="Calibri" panose="020F0502020204030204" pitchFamily="34" charset="0"/>
            </a:endParaRPr>
          </a:p>
          <a:p>
            <a:pPr marL="342900" indent="-342900" algn="just">
              <a:lnSpc>
                <a:spcPct val="107000"/>
              </a:lnSpc>
              <a:buFont typeface="Symbol" panose="05050102010706020507" pitchFamily="18" charset="2"/>
              <a:buChar char=""/>
            </a:pPr>
            <a:r>
              <a:rPr lang="en-ZA" sz="4200" dirty="0">
                <a:latin typeface="Century Gothic" panose="020B0502020202020204" pitchFamily="34" charset="0"/>
                <a:ea typeface="Calibri" panose="020F0502020204030204" pitchFamily="34" charset="0"/>
                <a:cs typeface="Calibri" panose="020F0502020204030204" pitchFamily="34" charset="0"/>
              </a:rPr>
              <a:t>Need for more incentives and </a:t>
            </a:r>
            <a:r>
              <a:rPr lang="en-ZA" sz="4200" kern="100" dirty="0">
                <a:latin typeface="Century Gothic" panose="020B0502020202020204" pitchFamily="34" charset="0"/>
                <a:ea typeface="Calibri" panose="020F0502020204030204" pitchFamily="34" charset="0"/>
                <a:cs typeface="Calibri" panose="020F0502020204030204" pitchFamily="34" charset="0"/>
              </a:rPr>
              <a:t>Financing circular economy projects, </a:t>
            </a:r>
            <a:r>
              <a:rPr lang="en-ZA" sz="4200" dirty="0">
                <a:latin typeface="Century Gothic" panose="020B0502020202020204" pitchFamily="34" charset="0"/>
                <a:ea typeface="Calibri" panose="020F0502020204030204" pitchFamily="34" charset="0"/>
                <a:cs typeface="Calibri" panose="020F0502020204030204" pitchFamily="34" charset="0"/>
              </a:rPr>
              <a:t>eco/environmentally friendly material or fabric </a:t>
            </a:r>
            <a:endParaRPr lang="en-ZA" sz="4200" kern="100" dirty="0">
              <a:latin typeface="Century Gothic" panose="020B0502020202020204" pitchFamily="34" charset="0"/>
              <a:ea typeface="Calibri" panose="020F0502020204030204" pitchFamily="34" charset="0"/>
              <a:cs typeface="Calibri" panose="020F0502020204030204" pitchFamily="34" charset="0"/>
            </a:endParaRPr>
          </a:p>
          <a:p>
            <a:pPr marL="342900" indent="-342900" algn="just">
              <a:lnSpc>
                <a:spcPct val="107000"/>
              </a:lnSpc>
              <a:buFont typeface="Symbol" panose="05050102010706020507" pitchFamily="18" charset="2"/>
              <a:buChar char=""/>
            </a:pPr>
            <a:r>
              <a:rPr lang="en-ZA" sz="4200" kern="100" dirty="0">
                <a:latin typeface="Century Gothic" panose="020B0502020202020204" pitchFamily="34" charset="0"/>
                <a:ea typeface="Calibri" panose="020F0502020204030204" pitchFamily="34" charset="0"/>
                <a:cs typeface="Calibri" panose="020F0502020204030204" pitchFamily="34" charset="0"/>
              </a:rPr>
              <a:t>Need for solutions to dealing with waste disposal of synthetic fibre waste.</a:t>
            </a:r>
          </a:p>
          <a:p>
            <a:pPr marL="342900" indent="-342900" algn="just">
              <a:lnSpc>
                <a:spcPct val="107000"/>
              </a:lnSpc>
              <a:buFont typeface="Symbol" panose="05050102010706020507" pitchFamily="18" charset="2"/>
              <a:buChar char=""/>
            </a:pPr>
            <a:r>
              <a:rPr lang="en-ZA" sz="4200" kern="100" dirty="0">
                <a:latin typeface="Century Gothic" panose="020B0502020202020204" pitchFamily="34" charset="0"/>
                <a:ea typeface="Calibri" panose="020F0502020204030204" pitchFamily="34" charset="0"/>
                <a:cs typeface="Calibri" panose="020F0502020204030204" pitchFamily="34" charset="0"/>
              </a:rPr>
              <a:t>Support from Municipality on bylaws</a:t>
            </a:r>
          </a:p>
          <a:p>
            <a:pPr marL="342900" indent="-342900" algn="just">
              <a:lnSpc>
                <a:spcPct val="107000"/>
              </a:lnSpc>
              <a:spcAft>
                <a:spcPts val="800"/>
              </a:spcAft>
              <a:buFont typeface="Symbol" panose="05050102010706020507" pitchFamily="18" charset="2"/>
              <a:buChar char=""/>
            </a:pPr>
            <a:r>
              <a:rPr lang="en-ZA" sz="4200" kern="100" dirty="0">
                <a:latin typeface="Century Gothic" panose="020B0502020202020204" pitchFamily="34" charset="0"/>
                <a:ea typeface="Calibri" panose="020F0502020204030204" pitchFamily="34" charset="0"/>
                <a:cs typeface="Calibri" panose="020F0502020204030204" pitchFamily="34" charset="0"/>
              </a:rPr>
              <a:t>Eco-labelling </a:t>
            </a:r>
            <a:endParaRPr lang="en-ZA" sz="4200" dirty="0">
              <a:latin typeface="Century Gothic" panose="020B0502020202020204" pitchFamily="34" charset="0"/>
              <a:ea typeface="Calibri" panose="020F0502020204030204" pitchFamily="34" charset="0"/>
              <a:cs typeface="Calibri" panose="020F0502020204030204" pitchFamily="34" charset="0"/>
            </a:endParaRPr>
          </a:p>
          <a:p>
            <a:pPr marL="342900" indent="-342900" algn="just">
              <a:lnSpc>
                <a:spcPct val="150000"/>
              </a:lnSpc>
              <a:buFont typeface="Symbol" panose="05050102010706020507" pitchFamily="18" charset="2"/>
              <a:buChar char=""/>
            </a:pPr>
            <a:r>
              <a:rPr lang="en-ZA" sz="4200" dirty="0">
                <a:latin typeface="Century Gothic" panose="020B0502020202020204" pitchFamily="34" charset="0"/>
                <a:ea typeface="Calibri" panose="020F0502020204030204" pitchFamily="34" charset="0"/>
                <a:cs typeface="Calibri" panose="020F0502020204030204" pitchFamily="34" charset="0"/>
              </a:rPr>
              <a:t>Need for awareness among retailers and manufacturers regarding circular textile manufacturing knowledge and information.</a:t>
            </a:r>
          </a:p>
          <a:p>
            <a:pPr marL="342900" indent="-342900" algn="just">
              <a:lnSpc>
                <a:spcPct val="150000"/>
              </a:lnSpc>
              <a:buFont typeface="Symbol" panose="05050102010706020507" pitchFamily="18" charset="2"/>
              <a:buChar char=""/>
            </a:pPr>
            <a:r>
              <a:rPr lang="en-ZA" sz="4200" dirty="0">
                <a:latin typeface="Century Gothic" panose="020B0502020202020204" pitchFamily="34" charset="0"/>
                <a:ea typeface="Calibri" panose="020F0502020204030204" pitchFamily="34" charset="0"/>
                <a:cs typeface="Calibri" panose="020F0502020204030204" pitchFamily="34" charset="0"/>
              </a:rPr>
              <a:t>Training in sustainable sourcing.</a:t>
            </a:r>
          </a:p>
          <a:p>
            <a:pPr marL="342900" indent="-342900" algn="just">
              <a:lnSpc>
                <a:spcPct val="150000"/>
              </a:lnSpc>
              <a:buFont typeface="Symbol" panose="05050102010706020507" pitchFamily="18" charset="2"/>
              <a:buChar char=""/>
            </a:pPr>
            <a:r>
              <a:rPr lang="en-ZA" sz="4200" dirty="0">
                <a:latin typeface="Century Gothic" panose="020B0502020202020204" pitchFamily="34" charset="0"/>
                <a:ea typeface="Calibri" panose="020F0502020204030204" pitchFamily="34" charset="0"/>
                <a:cs typeface="Calibri" panose="020F0502020204030204" pitchFamily="34" charset="0"/>
              </a:rPr>
              <a:t>Need for vocational machinery learning centres </a:t>
            </a:r>
          </a:p>
          <a:p>
            <a:pPr marL="342900" indent="-342900" algn="just">
              <a:lnSpc>
                <a:spcPct val="150000"/>
              </a:lnSpc>
              <a:buFont typeface="Symbol" panose="05050102010706020507" pitchFamily="18" charset="2"/>
              <a:buChar char=""/>
            </a:pPr>
            <a:r>
              <a:rPr lang="en-ZA" sz="4200" dirty="0">
                <a:latin typeface="Century Gothic" panose="020B0502020202020204" pitchFamily="34" charset="0"/>
                <a:ea typeface="Calibri" panose="020F0502020204030204" pitchFamily="34" charset="0"/>
                <a:cs typeface="Calibri" panose="020F0502020204030204" pitchFamily="34" charset="0"/>
              </a:rPr>
              <a:t>Increased funding opportunities for machinery use in textile industries as this skill is scarce </a:t>
            </a:r>
            <a:endParaRPr lang="en-ZA" sz="4200" dirty="0">
              <a:latin typeface="Century Gothic" panose="020B0502020202020204" pitchFamily="34" charset="0"/>
              <a:cs typeface="Calibri" panose="020F0502020204030204" pitchFamily="34" charset="0"/>
            </a:endParaRPr>
          </a:p>
          <a:p>
            <a:endParaRPr lang="en-ZA" dirty="0"/>
          </a:p>
        </p:txBody>
      </p:sp>
    </p:spTree>
    <p:extLst>
      <p:ext uri="{BB962C8B-B14F-4D97-AF65-F5344CB8AC3E}">
        <p14:creationId xmlns:p14="http://schemas.microsoft.com/office/powerpoint/2010/main" val="2806283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sz="quarter" idx="10"/>
            <p:extLst>
              <p:ext uri="{D42A27DB-BD31-4B8C-83A1-F6EECF244321}">
                <p14:modId xmlns:p14="http://schemas.microsoft.com/office/powerpoint/2010/main" val="4180309618"/>
              </p:ext>
            </p:extLst>
          </p:nvPr>
        </p:nvGraphicFramePr>
        <p:xfrm>
          <a:off x="1086678" y="1192696"/>
          <a:ext cx="10108096" cy="50987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Placeholder 2"/>
          <p:cNvSpPr>
            <a:spLocks noGrp="1"/>
          </p:cNvSpPr>
          <p:nvPr>
            <p:ph type="body" sz="quarter" idx="11"/>
          </p:nvPr>
        </p:nvSpPr>
        <p:spPr>
          <a:prstGeom prst="rect">
            <a:avLst/>
          </a:prstGeom>
        </p:spPr>
        <p:txBody>
          <a:bodyPr>
            <a:normAutofit fontScale="92500" lnSpcReduction="20000"/>
          </a:bodyPr>
          <a:lstStyle/>
          <a:p>
            <a:r>
              <a:rPr lang="en-US" sz="2348" dirty="0"/>
              <a:t>Proposed Governance Structure </a:t>
            </a:r>
            <a:endParaRPr lang="en-ZA" sz="2348" dirty="0"/>
          </a:p>
        </p:txBody>
      </p:sp>
      <p:sp>
        <p:nvSpPr>
          <p:cNvPr id="2" name="TextBox 1">
            <a:extLst>
              <a:ext uri="{FF2B5EF4-FFF2-40B4-BE49-F238E27FC236}">
                <a16:creationId xmlns:a16="http://schemas.microsoft.com/office/drawing/2014/main" id="{68E3F236-07E5-47EE-A5BB-CEF486AEA9D1}"/>
              </a:ext>
            </a:extLst>
          </p:cNvPr>
          <p:cNvSpPr txBox="1"/>
          <p:nvPr/>
        </p:nvSpPr>
        <p:spPr>
          <a:xfrm>
            <a:off x="6811617" y="834887"/>
            <a:ext cx="4383157" cy="5619936"/>
          </a:xfrm>
          <a:prstGeom prst="rect">
            <a:avLst/>
          </a:prstGeom>
          <a:solidFill>
            <a:schemeClr val="bg2">
              <a:lumMod val="20000"/>
              <a:lumOff val="80000"/>
            </a:schemeClr>
          </a:solidFill>
          <a:ln>
            <a:solidFill>
              <a:schemeClr val="tx1"/>
            </a:solidFill>
          </a:ln>
        </p:spPr>
        <p:txBody>
          <a:bodyPr wrap="square" rtlCol="0">
            <a:spAutoFit/>
          </a:bodyPr>
          <a:lstStyle/>
          <a:p>
            <a:r>
              <a:rPr lang="en-US" sz="2113" b="1" u="sng" dirty="0"/>
              <a:t>Chair: </a:t>
            </a:r>
          </a:p>
          <a:p>
            <a:r>
              <a:rPr lang="en-US" sz="2113" dirty="0" err="1"/>
              <a:t>Ilze</a:t>
            </a:r>
            <a:r>
              <a:rPr lang="en-US" sz="2113" dirty="0"/>
              <a:t> Baron (DTIC)</a:t>
            </a:r>
          </a:p>
          <a:p>
            <a:endParaRPr lang="en-US" sz="2113" dirty="0"/>
          </a:p>
          <a:p>
            <a:r>
              <a:rPr lang="en-US" sz="2113" b="1" u="sng" dirty="0"/>
              <a:t>Members:</a:t>
            </a:r>
            <a:endParaRPr lang="en-US" sz="2113" dirty="0"/>
          </a:p>
          <a:p>
            <a:r>
              <a:rPr lang="en-US" sz="2113" dirty="0"/>
              <a:t>Mahendra </a:t>
            </a:r>
            <a:r>
              <a:rPr lang="en-US" sz="2113" dirty="0" err="1"/>
              <a:t>Shunmoogam</a:t>
            </a:r>
            <a:r>
              <a:rPr lang="en-US" sz="2113" dirty="0"/>
              <a:t> (DTIC)</a:t>
            </a:r>
          </a:p>
          <a:p>
            <a:r>
              <a:rPr lang="en-US" sz="2113" dirty="0"/>
              <a:t>Gaylor Montmasson-Clair (TIPS)</a:t>
            </a:r>
          </a:p>
          <a:p>
            <a:r>
              <a:rPr lang="en-US" sz="2113" dirty="0"/>
              <a:t>Brian Brink (</a:t>
            </a:r>
            <a:r>
              <a:rPr lang="en-US" sz="2113" dirty="0" err="1"/>
              <a:t>TexFed</a:t>
            </a:r>
            <a:r>
              <a:rPr lang="en-US" sz="2113" dirty="0"/>
              <a:t>)</a:t>
            </a:r>
          </a:p>
          <a:p>
            <a:r>
              <a:rPr lang="en-US" sz="2113" dirty="0"/>
              <a:t>Jenitha Badul (DFFE)</a:t>
            </a:r>
          </a:p>
          <a:p>
            <a:r>
              <a:rPr lang="en-US" sz="2113" dirty="0"/>
              <a:t>Henry Roman (DSI)</a:t>
            </a:r>
          </a:p>
          <a:p>
            <a:endParaRPr lang="en-US" sz="2113" dirty="0"/>
          </a:p>
          <a:p>
            <a:r>
              <a:rPr lang="en-US" sz="2113" b="1" u="sng" dirty="0"/>
              <a:t>Project Team:</a:t>
            </a:r>
          </a:p>
          <a:p>
            <a:r>
              <a:rPr lang="en-US" sz="2113" dirty="0"/>
              <a:t>Lee-Hendor Ruiters (NCPC-SA)</a:t>
            </a:r>
          </a:p>
          <a:p>
            <a:r>
              <a:rPr lang="en-US" sz="2113" dirty="0"/>
              <a:t>Maggie </a:t>
            </a:r>
            <a:r>
              <a:rPr lang="en-US" sz="2113" dirty="0" err="1"/>
              <a:t>Mashau</a:t>
            </a:r>
            <a:r>
              <a:rPr lang="en-US" sz="2113" dirty="0"/>
              <a:t>(NCPC-SA)</a:t>
            </a:r>
          </a:p>
          <a:p>
            <a:r>
              <a:rPr lang="en-US" sz="2113" dirty="0"/>
              <a:t>Zubeida Zwavel (CARES)</a:t>
            </a:r>
          </a:p>
          <a:p>
            <a:r>
              <a:rPr lang="en-US" sz="2113" dirty="0"/>
              <a:t>Sira Williams(CARES)</a:t>
            </a:r>
          </a:p>
          <a:p>
            <a:r>
              <a:rPr lang="en-US" sz="2113" dirty="0"/>
              <a:t>Bettina Heller (UNEP)</a:t>
            </a:r>
          </a:p>
          <a:p>
            <a:r>
              <a:rPr lang="en-US" sz="2113" dirty="0"/>
              <a:t>Claudia Giacovelli (UNEP)</a:t>
            </a:r>
          </a:p>
        </p:txBody>
      </p:sp>
      <p:pic>
        <p:nvPicPr>
          <p:cNvPr id="4" name="Grafik 5">
            <a:extLst>
              <a:ext uri="{FF2B5EF4-FFF2-40B4-BE49-F238E27FC236}">
                <a16:creationId xmlns:a16="http://schemas.microsoft.com/office/drawing/2014/main" id="{D5A6752D-AD79-4BD6-7517-DF34462C7240}"/>
              </a:ext>
            </a:extLst>
          </p:cNvPr>
          <p:cNvPicPr/>
          <p:nvPr/>
        </p:nvPicPr>
        <p:blipFill>
          <a:blip r:embed="rId7" cstate="print">
            <a:extLst>
              <a:ext uri="{28A0092B-C50C-407E-A947-70E740481C1C}">
                <a14:useLocalDpi xmlns:a14="http://schemas.microsoft.com/office/drawing/2010/main"/>
              </a:ext>
            </a:extLst>
          </a:blip>
          <a:stretch>
            <a:fillRect/>
          </a:stretch>
        </p:blipFill>
        <p:spPr>
          <a:xfrm>
            <a:off x="10954905" y="5466704"/>
            <a:ext cx="964970" cy="1117794"/>
          </a:xfrm>
          <a:prstGeom prst="rect">
            <a:avLst/>
          </a:prstGeom>
        </p:spPr>
      </p:pic>
      <p:sp>
        <p:nvSpPr>
          <p:cNvPr id="5" name="Rechteck 8">
            <a:extLst>
              <a:ext uri="{FF2B5EF4-FFF2-40B4-BE49-F238E27FC236}">
                <a16:creationId xmlns:a16="http://schemas.microsoft.com/office/drawing/2014/main" id="{701D5408-A541-1C23-566A-BECA21713DD1}"/>
              </a:ext>
            </a:extLst>
          </p:cNvPr>
          <p:cNvSpPr/>
          <p:nvPr/>
        </p:nvSpPr>
        <p:spPr>
          <a:xfrm>
            <a:off x="38501" y="38100"/>
            <a:ext cx="12113742" cy="6781399"/>
          </a:xfrm>
          <a:prstGeom prst="rect">
            <a:avLst/>
          </a:prstGeom>
          <a:noFill/>
          <a:ln w="38100">
            <a:solidFill>
              <a:srgbClr val="FFA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6" name="Picture 5" descr="Shape&#10;&#10;Description automatically generated">
            <a:extLst>
              <a:ext uri="{FF2B5EF4-FFF2-40B4-BE49-F238E27FC236}">
                <a16:creationId xmlns:a16="http://schemas.microsoft.com/office/drawing/2014/main" id="{D22EF8F3-6B50-10F0-01FF-3A319834CFC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918417" y="180083"/>
            <a:ext cx="839727" cy="850801"/>
          </a:xfrm>
          <a:prstGeom prst="rect">
            <a:avLst/>
          </a:prstGeom>
        </p:spPr>
      </p:pic>
      <p:pic>
        <p:nvPicPr>
          <p:cNvPr id="7" name="Picture 6">
            <a:extLst>
              <a:ext uri="{FF2B5EF4-FFF2-40B4-BE49-F238E27FC236}">
                <a16:creationId xmlns:a16="http://schemas.microsoft.com/office/drawing/2014/main" id="{D912D351-1DAD-360E-A899-F4C4D69633CA}"/>
              </a:ext>
            </a:extLst>
          </p:cNvPr>
          <p:cNvPicPr/>
          <p:nvPr/>
        </p:nvPicPr>
        <p:blipFill>
          <a:blip r:embed="rId9" cstate="print">
            <a:extLst>
              <a:ext uri="{28A0092B-C50C-407E-A947-70E740481C1C}">
                <a14:useLocalDpi xmlns:a14="http://schemas.microsoft.com/office/drawing/2010/main"/>
              </a:ext>
            </a:extLst>
          </a:blip>
          <a:srcRect/>
          <a:stretch/>
        </p:blipFill>
        <p:spPr>
          <a:xfrm>
            <a:off x="10783457" y="282048"/>
            <a:ext cx="1192073" cy="682435"/>
          </a:xfrm>
          <a:prstGeom prst="rect">
            <a:avLst/>
          </a:prstGeom>
        </p:spPr>
      </p:pic>
    </p:spTree>
    <p:extLst>
      <p:ext uri="{BB962C8B-B14F-4D97-AF65-F5344CB8AC3E}">
        <p14:creationId xmlns:p14="http://schemas.microsoft.com/office/powerpoint/2010/main" val="3896520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7374D-7A35-7859-F52C-1D874EF737B5}"/>
            </a:ext>
          </a:extLst>
        </p:cNvPr>
        <p:cNvGrpSpPr/>
        <p:nvPr/>
      </p:nvGrpSpPr>
      <p:grpSpPr>
        <a:xfrm>
          <a:off x="0" y="0"/>
          <a:ext cx="0" cy="0"/>
          <a:chOff x="0" y="0"/>
          <a:chExt cx="0" cy="0"/>
        </a:xfrm>
      </p:grpSpPr>
      <p:sp>
        <p:nvSpPr>
          <p:cNvPr id="10" name="Rechteck 9">
            <a:extLst>
              <a:ext uri="{FF2B5EF4-FFF2-40B4-BE49-F238E27FC236}">
                <a16:creationId xmlns:a16="http://schemas.microsoft.com/office/drawing/2014/main" id="{23A6FF20-9A1A-E377-A658-6F9AA6FE8AE2}"/>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9" name="Gerader Verbinder 8">
            <a:extLst>
              <a:ext uri="{FF2B5EF4-FFF2-40B4-BE49-F238E27FC236}">
                <a16:creationId xmlns:a16="http://schemas.microsoft.com/office/drawing/2014/main" id="{0EE1485F-25E3-2ECE-6EAD-0CB9B2775EC0}"/>
              </a:ext>
            </a:extLst>
          </p:cNvPr>
          <p:cNvCxnSpPr>
            <a:cxnSpLocks/>
          </p:cNvCxnSpPr>
          <p:nvPr/>
        </p:nvCxnSpPr>
        <p:spPr>
          <a:xfrm>
            <a:off x="152400" y="1103001"/>
            <a:ext cx="10269255"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3" name="AutoShape 6" descr="Shelflife x Grasshoppers | Shelflife">
            <a:extLst>
              <a:ext uri="{FF2B5EF4-FFF2-40B4-BE49-F238E27FC236}">
                <a16:creationId xmlns:a16="http://schemas.microsoft.com/office/drawing/2014/main" id="{E4702113-F15E-0677-4F9C-50BE9B54391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sp>
        <p:nvSpPr>
          <p:cNvPr id="13" name="Title 12">
            <a:extLst>
              <a:ext uri="{FF2B5EF4-FFF2-40B4-BE49-F238E27FC236}">
                <a16:creationId xmlns:a16="http://schemas.microsoft.com/office/drawing/2014/main" id="{C084AA54-11BF-FD9F-5424-115930308B3D}"/>
              </a:ext>
            </a:extLst>
          </p:cNvPr>
          <p:cNvSpPr>
            <a:spLocks noGrp="1"/>
          </p:cNvSpPr>
          <p:nvPr>
            <p:ph type="title"/>
          </p:nvPr>
        </p:nvSpPr>
        <p:spPr>
          <a:xfrm>
            <a:off x="152400" y="37649"/>
            <a:ext cx="10515600" cy="1103001"/>
          </a:xfrm>
        </p:spPr>
        <p:txBody>
          <a:bodyPr>
            <a:normAutofit/>
          </a:bodyPr>
          <a:lstStyle/>
          <a:p>
            <a:r>
              <a:rPr lang="en-US" sz="2000" b="0" dirty="0">
                <a:latin typeface="+mn-lt"/>
              </a:rPr>
              <a:t>Roadshows in Durban- June 2023</a:t>
            </a:r>
            <a:endParaRPr lang="en-ZA" sz="2000" b="0" dirty="0">
              <a:latin typeface="+mn-lt"/>
            </a:endParaRPr>
          </a:p>
        </p:txBody>
      </p:sp>
      <p:sp>
        <p:nvSpPr>
          <p:cNvPr id="12" name="Slide Number Placeholder 11">
            <a:extLst>
              <a:ext uri="{FF2B5EF4-FFF2-40B4-BE49-F238E27FC236}">
                <a16:creationId xmlns:a16="http://schemas.microsoft.com/office/drawing/2014/main" id="{1A3EEACD-BF0A-4795-48E8-7F0435C8CDEF}"/>
              </a:ext>
            </a:extLst>
          </p:cNvPr>
          <p:cNvSpPr>
            <a:spLocks noGrp="1"/>
          </p:cNvSpPr>
          <p:nvPr>
            <p:ph type="sldNum" sz="quarter" idx="12"/>
          </p:nvPr>
        </p:nvSpPr>
        <p:spPr/>
        <p:txBody>
          <a:bodyPr/>
          <a:lstStyle/>
          <a:p>
            <a:fld id="{36C5F5AD-D9E8-4449-ACBC-C6D8ECEED273}" type="slidenum">
              <a:rPr lang="en-US" smtClean="0"/>
              <a:t>10</a:t>
            </a:fld>
            <a:endParaRPr lang="en-US"/>
          </a:p>
        </p:txBody>
      </p:sp>
      <p:pic>
        <p:nvPicPr>
          <p:cNvPr id="6" name="Picture 5" descr="A group of people sitting around a table&#10;&#10;Description automatically generated">
            <a:extLst>
              <a:ext uri="{FF2B5EF4-FFF2-40B4-BE49-F238E27FC236}">
                <a16:creationId xmlns:a16="http://schemas.microsoft.com/office/drawing/2014/main" id="{9929A542-DE37-7243-3547-D57188D0375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385127" y="1178299"/>
            <a:ext cx="6301105" cy="4199255"/>
          </a:xfrm>
          <a:prstGeom prst="rect">
            <a:avLst/>
          </a:prstGeom>
          <a:noFill/>
          <a:ln>
            <a:noFill/>
          </a:ln>
        </p:spPr>
      </p:pic>
      <p:pic>
        <p:nvPicPr>
          <p:cNvPr id="3073" name="Picture 3">
            <a:extLst>
              <a:ext uri="{FF2B5EF4-FFF2-40B4-BE49-F238E27FC236}">
                <a16:creationId xmlns:a16="http://schemas.microsoft.com/office/drawing/2014/main" id="{BACD5C1E-20FE-1761-FDD0-6C4FB6ACF919}"/>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287930" y="3407569"/>
            <a:ext cx="3108325" cy="207327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12" descr="A group of people sitting at a table&#10;&#10;Description automatically generated">
            <a:extLst>
              <a:ext uri="{FF2B5EF4-FFF2-40B4-BE49-F238E27FC236}">
                <a16:creationId xmlns:a16="http://schemas.microsoft.com/office/drawing/2014/main" id="{913BCD7A-FF3C-976E-0D02-5DD2C55A1DF4}"/>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313330" y="1186749"/>
            <a:ext cx="3082925" cy="20542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58E2EB33-5BDD-DB4B-4EE0-30FFBE3A526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ZA" altLang="en-US" sz="800" b="1" i="0" u="none" strike="noStrike" cap="none" normalizeH="0" baseline="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SMEs sharing challenges at the Durban roadshow</a:t>
            </a:r>
            <a:r>
              <a:rPr kumimoji="0" lang="en-ZA" altLang="en-US" sz="10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kumimoji="0" lang="en-ZA" altLang="en-US" sz="1800" b="0" i="0" u="none" strike="noStrike" cap="none" normalizeH="0" baseline="0">
              <a:ln>
                <a:noFill/>
              </a:ln>
              <a:solidFill>
                <a:schemeClr val="tx1"/>
              </a:solidFill>
              <a:effectLst/>
              <a:latin typeface="Arial" panose="020B0604020202020204" pitchFamily="34" charset="0"/>
            </a:endParaRPr>
          </a:p>
        </p:txBody>
      </p:sp>
      <p:sp>
        <p:nvSpPr>
          <p:cNvPr id="8" name="Rectangle 4">
            <a:extLst>
              <a:ext uri="{FF2B5EF4-FFF2-40B4-BE49-F238E27FC236}">
                <a16:creationId xmlns:a16="http://schemas.microsoft.com/office/drawing/2014/main" id="{6861F260-02A5-0BCD-2F87-9A7BA8457C44}"/>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Tree>
    <p:extLst>
      <p:ext uri="{BB962C8B-B14F-4D97-AF65-F5344CB8AC3E}">
        <p14:creationId xmlns:p14="http://schemas.microsoft.com/office/powerpoint/2010/main" val="347950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4E765-B125-3195-174E-DFEAA7044BF3}"/>
            </a:ext>
          </a:extLst>
        </p:cNvPr>
        <p:cNvGrpSpPr/>
        <p:nvPr/>
      </p:nvGrpSpPr>
      <p:grpSpPr>
        <a:xfrm>
          <a:off x="0" y="0"/>
          <a:ext cx="0" cy="0"/>
          <a:chOff x="0" y="0"/>
          <a:chExt cx="0" cy="0"/>
        </a:xfrm>
      </p:grpSpPr>
      <p:sp>
        <p:nvSpPr>
          <p:cNvPr id="10" name="Rechteck 9">
            <a:extLst>
              <a:ext uri="{FF2B5EF4-FFF2-40B4-BE49-F238E27FC236}">
                <a16:creationId xmlns:a16="http://schemas.microsoft.com/office/drawing/2014/main" id="{FAFC33ED-D8A7-F560-99DE-2202FDA2C64D}"/>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4017FEE1-13E1-26BB-EAED-864A96C1EBBE}"/>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1260968"/>
          </a:xfrm>
          <a:prstGeom prst="rect">
            <a:avLst/>
          </a:prstGeom>
        </p:spPr>
      </p:pic>
      <p:cxnSp>
        <p:nvCxnSpPr>
          <p:cNvPr id="9" name="Gerader Verbinder 8">
            <a:extLst>
              <a:ext uri="{FF2B5EF4-FFF2-40B4-BE49-F238E27FC236}">
                <a16:creationId xmlns:a16="http://schemas.microsoft.com/office/drawing/2014/main" id="{8BA91065-FA6B-1F4F-7922-C8C4F31B2663}"/>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13A2C063-A09B-CBFB-4CAA-C9DF4939F34F}"/>
              </a:ext>
            </a:extLst>
          </p:cNvPr>
          <p:cNvSpPr txBox="1"/>
          <p:nvPr/>
        </p:nvSpPr>
        <p:spPr>
          <a:xfrm>
            <a:off x="228598" y="301309"/>
            <a:ext cx="10085834" cy="523220"/>
          </a:xfrm>
          <a:prstGeom prst="rect">
            <a:avLst/>
          </a:prstGeom>
          <a:noFill/>
        </p:spPr>
        <p:txBody>
          <a:bodyPr wrap="square">
            <a:spAutoFit/>
          </a:bodyPr>
          <a:lstStyle/>
          <a:p>
            <a:r>
              <a:rPr lang="en-GB" sz="2800" i="1" dirty="0">
                <a:solidFill>
                  <a:schemeClr val="bg2">
                    <a:lumMod val="50000"/>
                  </a:schemeClr>
                </a:solidFill>
              </a:rPr>
              <a:t>Project Outputs Activities Events </a:t>
            </a:r>
            <a:endParaRPr lang="de-DE" sz="2800" i="1" dirty="0">
              <a:solidFill>
                <a:schemeClr val="bg2">
                  <a:lumMod val="50000"/>
                </a:schemeClr>
              </a:solidFill>
            </a:endParaRPr>
          </a:p>
        </p:txBody>
      </p:sp>
      <p:pic>
        <p:nvPicPr>
          <p:cNvPr id="7" name="Picture 6" descr="Home | IPKEY">
            <a:extLst>
              <a:ext uri="{FF2B5EF4-FFF2-40B4-BE49-F238E27FC236}">
                <a16:creationId xmlns:a16="http://schemas.microsoft.com/office/drawing/2014/main" id="{44C1EC77-55BF-342D-F46E-6C19B463605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3D17606E-D23F-9CA3-A4C8-382918B04DAD}"/>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sp>
        <p:nvSpPr>
          <p:cNvPr id="3" name="Textfeld 1">
            <a:extLst>
              <a:ext uri="{FF2B5EF4-FFF2-40B4-BE49-F238E27FC236}">
                <a16:creationId xmlns:a16="http://schemas.microsoft.com/office/drawing/2014/main" id="{D7B0D572-DABF-3347-ED5A-0895D43C2D68}"/>
              </a:ext>
            </a:extLst>
          </p:cNvPr>
          <p:cNvSpPr txBox="1"/>
          <p:nvPr/>
        </p:nvSpPr>
        <p:spPr>
          <a:xfrm>
            <a:off x="179509" y="920943"/>
            <a:ext cx="12012491" cy="6771084"/>
          </a:xfrm>
          <a:prstGeom prst="rect">
            <a:avLst/>
          </a:prstGeom>
          <a:noFill/>
        </p:spPr>
        <p:txBody>
          <a:bodyPr wrap="square" rtlCol="0">
            <a:spAutoFit/>
          </a:bodyPr>
          <a:lstStyle/>
          <a:p>
            <a:pPr marL="342900" indent="-342900">
              <a:buFont typeface="+mj-lt"/>
              <a:buAutoNum type="arabicPeriod"/>
            </a:pPr>
            <a:r>
              <a:rPr lang="en-ZA" sz="2000" b="1" dirty="0"/>
              <a:t>Output</a:t>
            </a:r>
            <a:r>
              <a:rPr lang="en-ZA" sz="2000" b="1" baseline="0" dirty="0"/>
              <a:t>  I : Policy Analysis and Recommendations</a:t>
            </a:r>
          </a:p>
          <a:p>
            <a:endParaRPr lang="en-ZA" sz="1800" baseline="0" dirty="0"/>
          </a:p>
          <a:p>
            <a:pPr marL="800100" lvl="1" indent="-342900">
              <a:buFont typeface="Arial" panose="020B0604020202020204" pitchFamily="34" charset="0"/>
              <a:buChar char="•"/>
            </a:pPr>
            <a:r>
              <a:rPr lang="en-ZA" dirty="0"/>
              <a:t>Validation workshop – September 2024                                         Roadshow in Cape Town- August 2023</a:t>
            </a:r>
          </a:p>
          <a:p>
            <a:pPr marL="800100" lvl="1" indent="-342900">
              <a:buFont typeface="Arial" panose="020B0604020202020204" pitchFamily="34" charset="0"/>
              <a:buChar char="•"/>
            </a:pPr>
            <a:endParaRPr lang="en-ZA" dirty="0"/>
          </a:p>
          <a:p>
            <a:pPr marL="342900" indent="-342900">
              <a:buFont typeface="+mj-lt"/>
              <a:buAutoNum type="arabicPeriod"/>
            </a:pPr>
            <a:endParaRPr lang="en-ZA" dirty="0"/>
          </a:p>
          <a:p>
            <a:pPr marL="342900" indent="-342900">
              <a:buFont typeface="+mj-lt"/>
              <a:buAutoNum type="arabicPeriod"/>
            </a:pPr>
            <a:endParaRPr lang="en-ZA" dirty="0"/>
          </a:p>
          <a:p>
            <a:pPr marL="342900" indent="-342900">
              <a:buFont typeface="+mj-lt"/>
              <a:buAutoNum type="arabicPeriod"/>
            </a:pPr>
            <a:endParaRPr lang="en-ZA" dirty="0"/>
          </a:p>
          <a:p>
            <a:pPr marL="342900" indent="-342900">
              <a:buFont typeface="+mj-lt"/>
              <a:buAutoNum type="arabicPeriod"/>
            </a:pPr>
            <a:endParaRPr lang="en-ZA" dirty="0"/>
          </a:p>
          <a:p>
            <a:pPr marL="342900" indent="-342900">
              <a:buFont typeface="+mj-lt"/>
              <a:buAutoNum type="arabicPeriod"/>
            </a:pPr>
            <a:endParaRPr lang="en-ZA" dirty="0"/>
          </a:p>
          <a:p>
            <a:pPr marL="342900" indent="-342900">
              <a:buFont typeface="+mj-lt"/>
              <a:buAutoNum type="arabicPeriod"/>
            </a:pPr>
            <a:endParaRPr lang="en-ZA" dirty="0"/>
          </a:p>
          <a:p>
            <a:endParaRPr lang="en-ZA" sz="1800" baseline="0" dirty="0"/>
          </a:p>
          <a:p>
            <a:endParaRPr lang="en-ZA" sz="1800"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sz="1800" b="1" dirty="0"/>
          </a:p>
          <a:p>
            <a:endParaRPr lang="en-ZA" sz="1800" b="1" dirty="0"/>
          </a:p>
        </p:txBody>
      </p:sp>
      <p:pic>
        <p:nvPicPr>
          <p:cNvPr id="4" name="Picture 3">
            <a:extLst>
              <a:ext uri="{FF2B5EF4-FFF2-40B4-BE49-F238E27FC236}">
                <a16:creationId xmlns:a16="http://schemas.microsoft.com/office/drawing/2014/main" id="{40F25842-D7D7-8869-D010-640E79C982A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95159" y="1830445"/>
            <a:ext cx="6552005" cy="4577282"/>
          </a:xfrm>
          <a:prstGeom prst="rect">
            <a:avLst/>
          </a:prstGeom>
        </p:spPr>
      </p:pic>
      <p:pic>
        <p:nvPicPr>
          <p:cNvPr id="2" name="Picture 1">
            <a:extLst>
              <a:ext uri="{FF2B5EF4-FFF2-40B4-BE49-F238E27FC236}">
                <a16:creationId xmlns:a16="http://schemas.microsoft.com/office/drawing/2014/main" id="{DA40935C-CBAC-0E4E-1D69-AC17731974EA}"/>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6747164" y="1875303"/>
            <a:ext cx="5265327" cy="4213909"/>
          </a:xfrm>
          <a:prstGeom prst="rect">
            <a:avLst/>
          </a:prstGeom>
          <a:noFill/>
          <a:ln>
            <a:noFill/>
          </a:ln>
        </p:spPr>
      </p:pic>
    </p:spTree>
    <p:extLst>
      <p:ext uri="{BB962C8B-B14F-4D97-AF65-F5344CB8AC3E}">
        <p14:creationId xmlns:p14="http://schemas.microsoft.com/office/powerpoint/2010/main" val="491609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fik 5">
            <a:extLst>
              <a:ext uri="{FF2B5EF4-FFF2-40B4-BE49-F238E27FC236}">
                <a16:creationId xmlns:a16="http://schemas.microsoft.com/office/drawing/2014/main" id="{FC1A07BC-4C65-41D6-A45F-BE5AA70557B4}"/>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858716"/>
          </a:xfrm>
          <a:prstGeom prst="rect">
            <a:avLst/>
          </a:prstGeom>
        </p:spPr>
      </p:pic>
      <p:cxnSp>
        <p:nvCxnSpPr>
          <p:cNvPr id="9" name="Gerader Verbinder 8">
            <a:extLst>
              <a:ext uri="{FF2B5EF4-FFF2-40B4-BE49-F238E27FC236}">
                <a16:creationId xmlns:a16="http://schemas.microsoft.com/office/drawing/2014/main" id="{7A3EA42B-429F-47D0-B494-181F06ECA4E7}"/>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6763B551-B7F4-4C6E-A63B-C9489C2B86E5}"/>
              </a:ext>
            </a:extLst>
          </p:cNvPr>
          <p:cNvSpPr txBox="1"/>
          <p:nvPr/>
        </p:nvSpPr>
        <p:spPr>
          <a:xfrm>
            <a:off x="228598" y="301309"/>
            <a:ext cx="1008583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Project Output 2: Implementation of Circularity and Eco-innovation</a:t>
            </a:r>
            <a:endParaRPr kumimoji="0" lang="de-DE" sz="28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pic>
        <p:nvPicPr>
          <p:cNvPr id="7" name="Picture 6" descr="Home | IPKEY">
            <a:extLst>
              <a:ext uri="{FF2B5EF4-FFF2-40B4-BE49-F238E27FC236}">
                <a16:creationId xmlns:a16="http://schemas.microsoft.com/office/drawing/2014/main" id="{7AFFB920-4626-6C29-BB91-598D6FC7E8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F006FD64-AA06-6D54-33B4-BAAD9A0779BC}"/>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graphicFrame>
        <p:nvGraphicFramePr>
          <p:cNvPr id="2" name="Table 1"/>
          <p:cNvGraphicFramePr>
            <a:graphicFrameLocks noGrp="1"/>
          </p:cNvGraphicFramePr>
          <p:nvPr>
            <p:extLst>
              <p:ext uri="{D42A27DB-BD31-4B8C-83A1-F6EECF244321}">
                <p14:modId xmlns:p14="http://schemas.microsoft.com/office/powerpoint/2010/main" val="999893458"/>
              </p:ext>
            </p:extLst>
          </p:nvPr>
        </p:nvGraphicFramePr>
        <p:xfrm>
          <a:off x="1" y="1184345"/>
          <a:ext cx="12190070" cy="4711452"/>
        </p:xfrm>
        <a:graphic>
          <a:graphicData uri="http://schemas.openxmlformats.org/drawingml/2006/table">
            <a:tbl>
              <a:tblPr firstRow="1" bandRow="1">
                <a:tableStyleId>{21E4AEA4-8DFA-4A89-87EB-49C32662AFE0}</a:tableStyleId>
              </a:tblPr>
              <a:tblGrid>
                <a:gridCol w="1749704">
                  <a:extLst>
                    <a:ext uri="{9D8B030D-6E8A-4147-A177-3AD203B41FA5}">
                      <a16:colId xmlns:a16="http://schemas.microsoft.com/office/drawing/2014/main" val="20000"/>
                    </a:ext>
                  </a:extLst>
                </a:gridCol>
                <a:gridCol w="3140347">
                  <a:extLst>
                    <a:ext uri="{9D8B030D-6E8A-4147-A177-3AD203B41FA5}">
                      <a16:colId xmlns:a16="http://schemas.microsoft.com/office/drawing/2014/main" val="20001"/>
                    </a:ext>
                  </a:extLst>
                </a:gridCol>
                <a:gridCol w="7300019">
                  <a:extLst>
                    <a:ext uri="{9D8B030D-6E8A-4147-A177-3AD203B41FA5}">
                      <a16:colId xmlns:a16="http://schemas.microsoft.com/office/drawing/2014/main" val="20002"/>
                    </a:ext>
                  </a:extLst>
                </a:gridCol>
              </a:tblGrid>
              <a:tr h="388209">
                <a:tc>
                  <a:txBody>
                    <a:bodyPr/>
                    <a:lstStyle/>
                    <a:p>
                      <a:r>
                        <a:rPr lang="en-ZA" sz="2000" b="1" dirty="0"/>
                        <a:t>Outputs</a:t>
                      </a:r>
                    </a:p>
                  </a:txBody>
                  <a:tcPr/>
                </a:tc>
                <a:tc>
                  <a:txBody>
                    <a:bodyPr/>
                    <a:lstStyle/>
                    <a:p>
                      <a:r>
                        <a:rPr lang="en-ZA" sz="2000" dirty="0"/>
                        <a:t>Deliverables</a:t>
                      </a:r>
                    </a:p>
                  </a:txBody>
                  <a:tcPr/>
                </a:tc>
                <a:tc>
                  <a:txBody>
                    <a:bodyPr/>
                    <a:lstStyle/>
                    <a:p>
                      <a:r>
                        <a:rPr lang="en-ZA" sz="2000" dirty="0"/>
                        <a:t>Outcome</a:t>
                      </a:r>
                    </a:p>
                  </a:txBody>
                  <a:tcPr/>
                </a:tc>
                <a:extLst>
                  <a:ext uri="{0D108BD9-81ED-4DB2-BD59-A6C34878D82A}">
                    <a16:rowId xmlns:a16="http://schemas.microsoft.com/office/drawing/2014/main" val="10000"/>
                  </a:ext>
                </a:extLst>
              </a:tr>
              <a:tr h="388209">
                <a:tc gridSpan="2">
                  <a:txBody>
                    <a:bodyPr/>
                    <a:lstStyle/>
                    <a:p>
                      <a:r>
                        <a:rPr lang="en-ZA" sz="2000" dirty="0"/>
                        <a:t>D II.1 Eco-innovation Training workshop. </a:t>
                      </a:r>
                    </a:p>
                  </a:txBody>
                  <a:tcPr/>
                </a:tc>
                <a:tc hMerge="1">
                  <a:txBody>
                    <a:bodyPr/>
                    <a:lstStyle/>
                    <a:p>
                      <a:endParaRPr dirty="0"/>
                    </a:p>
                  </a:txBody>
                  <a:tcPr/>
                </a:tc>
                <a:tc>
                  <a:txBody>
                    <a:bodyPr/>
                    <a:lstStyle/>
                    <a:p>
                      <a:r>
                        <a:rPr lang="en-ZA" sz="2000" dirty="0"/>
                        <a:t>Training was conducted In Durban and CT November 2022</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2000" dirty="0"/>
                        <a:t>with UNEP Experts and </a:t>
                      </a:r>
                      <a:r>
                        <a:rPr lang="en-ZA" sz="2000" baseline="0" dirty="0"/>
                        <a:t>3 big retailers participated – and their suppliers, PnP, Cape Union Mart, </a:t>
                      </a:r>
                      <a:r>
                        <a:rPr lang="en-ZA" sz="2000" baseline="0" dirty="0" err="1"/>
                        <a:t>MrP</a:t>
                      </a:r>
                      <a:endParaRPr lang="en-ZA" sz="2000" baseline="0" dirty="0"/>
                    </a:p>
                  </a:txBody>
                  <a:tcPr/>
                </a:tc>
                <a:extLst>
                  <a:ext uri="{0D108BD9-81ED-4DB2-BD59-A6C34878D82A}">
                    <a16:rowId xmlns:a16="http://schemas.microsoft.com/office/drawing/2014/main" val="1774485110"/>
                  </a:ext>
                </a:extLst>
              </a:tr>
              <a:tr h="388209">
                <a:tc gridSpan="2">
                  <a:txBody>
                    <a:bodyPr/>
                    <a:lstStyle/>
                    <a:p>
                      <a:r>
                        <a:rPr lang="en-US" sz="2000" dirty="0"/>
                        <a:t>Eco-innovation</a:t>
                      </a:r>
                      <a:r>
                        <a:rPr lang="en-US" sz="2000" baseline="0" dirty="0"/>
                        <a:t> market assessment</a:t>
                      </a:r>
                      <a:endParaRPr lang="en-ZA" sz="2000" dirty="0"/>
                    </a:p>
                  </a:txBody>
                  <a:tcPr/>
                </a:tc>
                <a:tc hMerge="1">
                  <a:txBody>
                    <a:bodyPr/>
                    <a:lstStyle/>
                    <a:p>
                      <a:endParaRPr dirty="0"/>
                    </a:p>
                  </a:txBody>
                  <a:tcPr/>
                </a:tc>
                <a:tc>
                  <a:txBody>
                    <a:bodyPr/>
                    <a:lstStyle/>
                    <a:p>
                      <a:r>
                        <a:rPr lang="en-US" sz="2000" dirty="0"/>
                        <a:t>Market assessment complete and published</a:t>
                      </a:r>
                      <a:endParaRPr lang="en-ZA" sz="2000" dirty="0"/>
                    </a:p>
                  </a:txBody>
                  <a:tcPr/>
                </a:tc>
                <a:extLst>
                  <a:ext uri="{0D108BD9-81ED-4DB2-BD59-A6C34878D82A}">
                    <a16:rowId xmlns:a16="http://schemas.microsoft.com/office/drawing/2014/main" val="1133218309"/>
                  </a:ext>
                </a:extLst>
              </a:tr>
              <a:tr h="388209">
                <a:tc gridSpan="2">
                  <a:txBody>
                    <a:bodyPr/>
                    <a:lstStyle/>
                    <a:p>
                      <a:r>
                        <a:rPr lang="en-GB" sz="2000" kern="1200" dirty="0">
                          <a:solidFill>
                            <a:schemeClr val="dk1"/>
                          </a:solidFill>
                          <a:effectLst/>
                          <a:latin typeface="+mn-lt"/>
                          <a:ea typeface="+mn-ea"/>
                          <a:cs typeface="+mn-cs"/>
                        </a:rPr>
                        <a:t>Preliminary assessment studies for each SME</a:t>
                      </a:r>
                      <a:endParaRPr lang="en-ZA" sz="2000" dirty="0"/>
                    </a:p>
                  </a:txBody>
                  <a:tcPr/>
                </a:tc>
                <a:tc hMerge="1">
                  <a:txBody>
                    <a:bodyPr/>
                    <a:lstStyle/>
                    <a:p>
                      <a:endParaRPr dirty="0"/>
                    </a:p>
                  </a:txBody>
                  <a:tcPr/>
                </a:tc>
                <a:tc>
                  <a:txBody>
                    <a:bodyPr/>
                    <a:lstStyle/>
                    <a:p>
                      <a:r>
                        <a:rPr lang="en-ZA" sz="2000" dirty="0"/>
                        <a:t>2</a:t>
                      </a:r>
                      <a:r>
                        <a:rPr lang="en-ZA" sz="2000" baseline="30000" dirty="0"/>
                        <a:t>nd</a:t>
                      </a:r>
                      <a:r>
                        <a:rPr lang="en-ZA" sz="2000" dirty="0"/>
                        <a:t> round of walkthroughs</a:t>
                      </a:r>
                    </a:p>
                    <a:p>
                      <a:r>
                        <a:rPr lang="en-ZA" sz="2000" dirty="0"/>
                        <a:t>Few</a:t>
                      </a:r>
                      <a:r>
                        <a:rPr lang="en-ZA" sz="2000" baseline="0" dirty="0"/>
                        <a:t> prelims submitted, </a:t>
                      </a:r>
                    </a:p>
                    <a:p>
                      <a:r>
                        <a:rPr lang="en-ZA" sz="2000" baseline="0" dirty="0"/>
                        <a:t>working on rest to complete </a:t>
                      </a:r>
                      <a:endParaRPr lang="en-ZA" sz="2000" dirty="0"/>
                    </a:p>
                  </a:txBody>
                  <a:tcPr/>
                </a:tc>
                <a:extLst>
                  <a:ext uri="{0D108BD9-81ED-4DB2-BD59-A6C34878D82A}">
                    <a16:rowId xmlns:a16="http://schemas.microsoft.com/office/drawing/2014/main" val="1166268193"/>
                  </a:ext>
                </a:extLst>
              </a:tr>
              <a:tr h="388209">
                <a:tc gridSpan="2">
                  <a:txBody>
                    <a:bodyPr/>
                    <a:lstStyle/>
                    <a:p>
                      <a:r>
                        <a:rPr lang="en-US" sz="2000" dirty="0"/>
                        <a:t>Outreach to finance Sector</a:t>
                      </a:r>
                      <a:endParaRPr lang="en-ZA" sz="2000" dirty="0"/>
                    </a:p>
                  </a:txBody>
                  <a:tcPr/>
                </a:tc>
                <a:tc hMerge="1">
                  <a:txBody>
                    <a:bodyPr/>
                    <a:lstStyle/>
                    <a:p>
                      <a:endParaRP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Two Green Finance Workshops we held with finance sector and SMEs to raise awareness on business cases for circularity and eco-innovation and SMEs financing needs</a:t>
                      </a:r>
                      <a:endParaRPr lang="en-ZA" sz="2000" dirty="0"/>
                    </a:p>
                    <a:p>
                      <a:endParaRPr lang="en-ZA" sz="2000" dirty="0"/>
                    </a:p>
                  </a:txBody>
                  <a:tcPr/>
                </a:tc>
                <a:extLst>
                  <a:ext uri="{0D108BD9-81ED-4DB2-BD59-A6C34878D82A}">
                    <a16:rowId xmlns:a16="http://schemas.microsoft.com/office/drawing/2014/main" val="10004"/>
                  </a:ext>
                </a:extLst>
              </a:tr>
              <a:tr h="596652">
                <a:tc gridSpan="2">
                  <a:txBody>
                    <a:bodyPr/>
                    <a:lstStyle/>
                    <a:p>
                      <a:r>
                        <a:rPr lang="en-US" dirty="0"/>
                        <a:t>New Business Strategy and Models</a:t>
                      </a:r>
                      <a:endParaRPr lang="en-ZA" dirty="0"/>
                    </a:p>
                  </a:txBody>
                  <a:tcPr/>
                </a:tc>
                <a:tc hMerge="1">
                  <a:txBody>
                    <a:bodyPr/>
                    <a:lstStyle/>
                    <a:p>
                      <a:endParaRPr dirty="0"/>
                    </a:p>
                  </a:txBody>
                  <a:tcPr/>
                </a:tc>
                <a:tc>
                  <a:txBody>
                    <a:bodyPr/>
                    <a:lstStyle/>
                    <a:p>
                      <a:endParaRPr lang="en-ZA"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09872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E94567-6B6D-3CBB-E200-9A389185DDEC}"/>
              </a:ext>
            </a:extLst>
          </p:cNvPr>
          <p:cNvSpPr>
            <a:spLocks noGrp="1"/>
          </p:cNvSpPr>
          <p:nvPr>
            <p:ph type="title"/>
          </p:nvPr>
        </p:nvSpPr>
        <p:spPr>
          <a:xfrm>
            <a:off x="837572" y="251617"/>
            <a:ext cx="10515600" cy="1325563"/>
          </a:xfrm>
        </p:spPr>
        <p:txBody>
          <a:bodyPr>
            <a:normAutofit/>
          </a:bodyPr>
          <a:lstStyle/>
          <a:p>
            <a:r>
              <a:rPr lang="en-US" sz="4000" dirty="0"/>
              <a:t>Output 2: Eco-innovation</a:t>
            </a:r>
            <a:endParaRPr lang="en-ZA" sz="4000" dirty="0"/>
          </a:p>
        </p:txBody>
      </p:sp>
      <p:sp>
        <p:nvSpPr>
          <p:cNvPr id="2" name="Slide Number Placeholder 1">
            <a:extLst>
              <a:ext uri="{FF2B5EF4-FFF2-40B4-BE49-F238E27FC236}">
                <a16:creationId xmlns:a16="http://schemas.microsoft.com/office/drawing/2014/main" id="{737D5C3B-C024-B6B3-EC4F-96642CBC3F20}"/>
              </a:ext>
            </a:extLst>
          </p:cNvPr>
          <p:cNvSpPr>
            <a:spLocks noGrp="1"/>
          </p:cNvSpPr>
          <p:nvPr>
            <p:ph type="sldNum" sz="quarter" idx="12"/>
          </p:nvPr>
        </p:nvSpPr>
        <p:spPr>
          <a:xfrm>
            <a:off x="5879804" y="6344690"/>
            <a:ext cx="552894" cy="365125"/>
          </a:xfrm>
          <a:prstGeom prst="rect">
            <a:avLst/>
          </a:prstGeom>
        </p:spPr>
        <p:txBody>
          <a:bodyPr/>
          <a:lstStyle/>
          <a:p>
            <a:fld id="{36C5F5AD-D9E8-4449-ACBC-C6D8ECEED273}" type="slidenum">
              <a:rPr lang="en-US" smtClean="0"/>
              <a:t>13</a:t>
            </a:fld>
            <a:endParaRPr lang="en-US"/>
          </a:p>
        </p:txBody>
      </p:sp>
      <p:sp>
        <p:nvSpPr>
          <p:cNvPr id="8" name="Rechteck 7">
            <a:extLst>
              <a:ext uri="{FF2B5EF4-FFF2-40B4-BE49-F238E27FC236}">
                <a16:creationId xmlns:a16="http://schemas.microsoft.com/office/drawing/2014/main" id="{42B84CB2-6D18-48BF-B0BE-9CAD1541D102}"/>
              </a:ext>
            </a:extLst>
          </p:cNvPr>
          <p:cNvSpPr/>
          <p:nvPr/>
        </p:nvSpPr>
        <p:spPr>
          <a:xfrm>
            <a:off x="0" y="0"/>
            <a:ext cx="12192000" cy="6858000"/>
          </a:xfrm>
          <a:prstGeom prst="rect">
            <a:avLst/>
          </a:prstGeom>
          <a:noFill/>
          <a:ln w="44450">
            <a:solidFill>
              <a:srgbClr val="7373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hteck 8">
            <a:extLst>
              <a:ext uri="{FF2B5EF4-FFF2-40B4-BE49-F238E27FC236}">
                <a16:creationId xmlns:a16="http://schemas.microsoft.com/office/drawing/2014/main" id="{8CF89201-01BF-4F7B-A80A-232DDDEBEFA0}"/>
              </a:ext>
            </a:extLst>
          </p:cNvPr>
          <p:cNvSpPr/>
          <p:nvPr/>
        </p:nvSpPr>
        <p:spPr>
          <a:xfrm>
            <a:off x="38501" y="38100"/>
            <a:ext cx="12113742" cy="6781399"/>
          </a:xfrm>
          <a:prstGeom prst="rect">
            <a:avLst/>
          </a:prstGeom>
          <a:noFill/>
          <a:ln w="38100">
            <a:solidFill>
              <a:srgbClr val="FFA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026" name="Picture 2" descr="Eco-innovation manual and implementation | One Planet network">
            <a:extLst>
              <a:ext uri="{FF2B5EF4-FFF2-40B4-BE49-F238E27FC236}">
                <a16:creationId xmlns:a16="http://schemas.microsoft.com/office/drawing/2014/main" id="{9B95A6F9-3C8E-AD41-7661-F5F8112AB95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501" y="1141100"/>
            <a:ext cx="12192000" cy="5351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771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E51BB-FAC4-DE73-12EF-3B72C486E235}"/>
            </a:ext>
          </a:extLst>
        </p:cNvPr>
        <p:cNvGrpSpPr/>
        <p:nvPr/>
      </p:nvGrpSpPr>
      <p:grpSpPr>
        <a:xfrm>
          <a:off x="0" y="0"/>
          <a:ext cx="0" cy="0"/>
          <a:chOff x="0" y="0"/>
          <a:chExt cx="0" cy="0"/>
        </a:xfrm>
      </p:grpSpPr>
      <p:sp>
        <p:nvSpPr>
          <p:cNvPr id="10" name="Rechteck 9">
            <a:extLst>
              <a:ext uri="{FF2B5EF4-FFF2-40B4-BE49-F238E27FC236}">
                <a16:creationId xmlns:a16="http://schemas.microsoft.com/office/drawing/2014/main" id="{199E99FB-ED7D-F072-1895-4EA6C28B9AB2}"/>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fik 5">
            <a:extLst>
              <a:ext uri="{FF2B5EF4-FFF2-40B4-BE49-F238E27FC236}">
                <a16:creationId xmlns:a16="http://schemas.microsoft.com/office/drawing/2014/main" id="{962D6B3B-524A-1B2D-92A6-583492F43802}"/>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858716"/>
          </a:xfrm>
          <a:prstGeom prst="rect">
            <a:avLst/>
          </a:prstGeom>
        </p:spPr>
      </p:pic>
      <p:cxnSp>
        <p:nvCxnSpPr>
          <p:cNvPr id="9" name="Gerader Verbinder 8">
            <a:extLst>
              <a:ext uri="{FF2B5EF4-FFF2-40B4-BE49-F238E27FC236}">
                <a16:creationId xmlns:a16="http://schemas.microsoft.com/office/drawing/2014/main" id="{97D12328-89B8-8F1B-B38F-BDBA0FF3DBC8}"/>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B1157247-C132-7748-C43B-050822EB2AB1}"/>
              </a:ext>
            </a:extLst>
          </p:cNvPr>
          <p:cNvSpPr txBox="1"/>
          <p:nvPr/>
        </p:nvSpPr>
        <p:spPr>
          <a:xfrm>
            <a:off x="228598" y="301309"/>
            <a:ext cx="1008583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Project Participating Companies</a:t>
            </a:r>
            <a:endParaRPr kumimoji="0" lang="de-DE" sz="28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pic>
        <p:nvPicPr>
          <p:cNvPr id="7" name="Picture 6" descr="Home | IPKEY">
            <a:extLst>
              <a:ext uri="{FF2B5EF4-FFF2-40B4-BE49-F238E27FC236}">
                <a16:creationId xmlns:a16="http://schemas.microsoft.com/office/drawing/2014/main" id="{C7298B43-B4DA-6F70-CA1B-1B24CEE9E83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DF656D06-1530-FF8D-987A-B97E53409533}"/>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graphicFrame>
        <p:nvGraphicFramePr>
          <p:cNvPr id="2" name="Table 1">
            <a:extLst>
              <a:ext uri="{FF2B5EF4-FFF2-40B4-BE49-F238E27FC236}">
                <a16:creationId xmlns:a16="http://schemas.microsoft.com/office/drawing/2014/main" id="{99283202-C504-BA80-CA68-0E5F6A1FEAD8}"/>
              </a:ext>
            </a:extLst>
          </p:cNvPr>
          <p:cNvGraphicFramePr>
            <a:graphicFrameLocks noGrp="1"/>
          </p:cNvGraphicFramePr>
          <p:nvPr>
            <p:extLst>
              <p:ext uri="{D42A27DB-BD31-4B8C-83A1-F6EECF244321}">
                <p14:modId xmlns:p14="http://schemas.microsoft.com/office/powerpoint/2010/main" val="3642078799"/>
              </p:ext>
            </p:extLst>
          </p:nvPr>
        </p:nvGraphicFramePr>
        <p:xfrm>
          <a:off x="0" y="1246806"/>
          <a:ext cx="12211495" cy="4970293"/>
        </p:xfrm>
        <a:graphic>
          <a:graphicData uri="http://schemas.openxmlformats.org/drawingml/2006/table">
            <a:tbl>
              <a:tblPr firstRow="1" bandRow="1">
                <a:tableStyleId>{21E4AEA4-8DFA-4A89-87EB-49C32662AFE0}</a:tableStyleId>
              </a:tblPr>
              <a:tblGrid>
                <a:gridCol w="2547257">
                  <a:extLst>
                    <a:ext uri="{9D8B030D-6E8A-4147-A177-3AD203B41FA5}">
                      <a16:colId xmlns:a16="http://schemas.microsoft.com/office/drawing/2014/main" val="20000"/>
                    </a:ext>
                  </a:extLst>
                </a:gridCol>
                <a:gridCol w="2873829">
                  <a:extLst>
                    <a:ext uri="{9D8B030D-6E8A-4147-A177-3AD203B41FA5}">
                      <a16:colId xmlns:a16="http://schemas.microsoft.com/office/drawing/2014/main" val="3741458802"/>
                    </a:ext>
                  </a:extLst>
                </a:gridCol>
                <a:gridCol w="2656113">
                  <a:extLst>
                    <a:ext uri="{9D8B030D-6E8A-4147-A177-3AD203B41FA5}">
                      <a16:colId xmlns:a16="http://schemas.microsoft.com/office/drawing/2014/main" val="20002"/>
                    </a:ext>
                  </a:extLst>
                </a:gridCol>
                <a:gridCol w="1838077">
                  <a:extLst>
                    <a:ext uri="{9D8B030D-6E8A-4147-A177-3AD203B41FA5}">
                      <a16:colId xmlns:a16="http://schemas.microsoft.com/office/drawing/2014/main" val="3724235051"/>
                    </a:ext>
                  </a:extLst>
                </a:gridCol>
                <a:gridCol w="2296219">
                  <a:extLst>
                    <a:ext uri="{9D8B030D-6E8A-4147-A177-3AD203B41FA5}">
                      <a16:colId xmlns:a16="http://schemas.microsoft.com/office/drawing/2014/main" val="370787652"/>
                    </a:ext>
                  </a:extLst>
                </a:gridCol>
              </a:tblGrid>
              <a:tr h="388209">
                <a:tc>
                  <a:txBody>
                    <a:bodyPr/>
                    <a:lstStyle/>
                    <a:p>
                      <a:r>
                        <a:rPr lang="en-US" sz="2000" b="1" dirty="0"/>
                        <a:t>C</a:t>
                      </a:r>
                      <a:r>
                        <a:rPr lang="en-ZA" sz="2000" b="1" dirty="0" err="1"/>
                        <a:t>ompany</a:t>
                      </a:r>
                      <a:r>
                        <a:rPr lang="en-ZA" sz="2000" b="1" dirty="0"/>
                        <a:t> Name</a:t>
                      </a:r>
                    </a:p>
                  </a:txBody>
                  <a:tcPr/>
                </a:tc>
                <a:tc>
                  <a:txBody>
                    <a:bodyPr/>
                    <a:lstStyle/>
                    <a:p>
                      <a:r>
                        <a:rPr lang="en-US" sz="2000"/>
                        <a:t>M</a:t>
                      </a:r>
                      <a:r>
                        <a:rPr lang="en-ZA" sz="2000"/>
                        <a:t>anufacturing Process</a:t>
                      </a:r>
                      <a:endParaRPr lang="en-ZA"/>
                    </a:p>
                  </a:txBody>
                  <a:tcPr/>
                </a:tc>
                <a:tc>
                  <a:txBody>
                    <a:bodyPr/>
                    <a:lstStyle/>
                    <a:p>
                      <a:r>
                        <a:rPr lang="en-ZA" sz="2000" dirty="0"/>
                        <a:t>Outcome</a:t>
                      </a:r>
                    </a:p>
                  </a:txBody>
                  <a:tcPr/>
                </a:tc>
                <a:tc>
                  <a:txBody>
                    <a:bodyPr/>
                    <a:lstStyle/>
                    <a:p>
                      <a:endParaRPr lang="en-ZA" sz="2000" dirty="0"/>
                    </a:p>
                  </a:txBody>
                  <a:tcPr/>
                </a:tc>
                <a:tc>
                  <a:txBody>
                    <a:bodyPr/>
                    <a:lstStyle/>
                    <a:p>
                      <a:endParaRPr lang="en-ZA" sz="2000" dirty="0"/>
                    </a:p>
                  </a:txBody>
                  <a:tcPr/>
                </a:tc>
                <a:extLst>
                  <a:ext uri="{0D108BD9-81ED-4DB2-BD59-A6C34878D82A}">
                    <a16:rowId xmlns:a16="http://schemas.microsoft.com/office/drawing/2014/main" val="10000"/>
                  </a:ext>
                </a:extLst>
              </a:tr>
              <a:tr h="0">
                <a:tc>
                  <a:txBody>
                    <a:bodyPr/>
                    <a:lstStyle/>
                    <a:p>
                      <a:pPr algn="l" fontAlgn="b"/>
                      <a:r>
                        <a:rPr lang="en-ZA" sz="1400" u="none" strike="noStrike" dirty="0">
                          <a:effectLst/>
                        </a:rPr>
                        <a:t>Winelands Textiles</a:t>
                      </a:r>
                      <a:endParaRPr lang="en-ZA" sz="14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ZA" sz="1400" u="none" strike="noStrike" dirty="0">
                          <a:effectLst/>
                        </a:rPr>
                        <a:t>(CMT) Garment manufacturing</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ZA" sz="1400" u="none" strike="noStrike" dirty="0">
                          <a:effectLst/>
                        </a:rPr>
                        <a:t>Garments</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dirty="0">
                          <a:effectLst/>
                        </a:rPr>
                        <a:t>Garment manufacturer Brand owner</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dirty="0">
                          <a:effectLst/>
                        </a:rPr>
                        <a:t>100% female ownership</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74485110"/>
                  </a:ext>
                </a:extLst>
              </a:tr>
              <a:tr h="388209">
                <a:tc>
                  <a:txBody>
                    <a:bodyPr/>
                    <a:lstStyle/>
                    <a:p>
                      <a:pPr algn="l" fontAlgn="b"/>
                      <a:r>
                        <a:rPr lang="en-ZA" sz="1400" u="none" strike="noStrike">
                          <a:effectLst/>
                        </a:rPr>
                        <a:t>Imraan Textiles</a:t>
                      </a:r>
                      <a:endParaRPr lang="en-ZA" sz="14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ZA" sz="1400" u="none" strike="noStrike" dirty="0">
                          <a:effectLst/>
                        </a:rPr>
                        <a:t>Spinning, weaving, dyeing</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ZA" sz="1400" u="none" strike="noStrike" dirty="0">
                          <a:effectLst/>
                        </a:rPr>
                        <a:t>Textiles for schooling, blazers etc.</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a:effectLst/>
                        </a:rPr>
                        <a:t>Textiles manufacturer</a:t>
                      </a:r>
                      <a:endParaRPr lang="en-ZA"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a:effectLst/>
                        </a:rPr>
                        <a:t>Family ownership no females</a:t>
                      </a:r>
                      <a:endParaRPr lang="en-ZA"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33218309"/>
                  </a:ext>
                </a:extLst>
              </a:tr>
              <a:tr h="388209">
                <a:tc>
                  <a:txBody>
                    <a:bodyPr/>
                    <a:lstStyle/>
                    <a:p>
                      <a:pPr algn="l" fontAlgn="b"/>
                      <a:r>
                        <a:rPr lang="en-ZA" sz="1400" u="none" strike="noStrike">
                          <a:effectLst/>
                        </a:rPr>
                        <a:t>Cape Union Mart- Kway</a:t>
                      </a:r>
                      <a:endParaRPr lang="en-ZA" sz="14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ZA" sz="1400" u="none" strike="noStrike" dirty="0">
                          <a:effectLst/>
                        </a:rPr>
                        <a:t>CMT (Garment manufacturing)</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ZA" sz="1400" u="none" strike="noStrike" dirty="0">
                          <a:effectLst/>
                        </a:rPr>
                        <a:t>Jackets, T-shirts</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a:effectLst/>
                        </a:rPr>
                        <a:t>Garment manufacturer</a:t>
                      </a:r>
                      <a:endParaRPr lang="en-ZA"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a:effectLst/>
                        </a:rPr>
                        <a:t>None</a:t>
                      </a:r>
                      <a:endParaRPr lang="en-ZA"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66268193"/>
                  </a:ext>
                </a:extLst>
              </a:tr>
              <a:tr h="388209">
                <a:tc>
                  <a:txBody>
                    <a:bodyPr/>
                    <a:lstStyle/>
                    <a:p>
                      <a:pPr algn="l" fontAlgn="b"/>
                      <a:r>
                        <a:rPr lang="en-ZA" sz="1400" u="none" strike="noStrike">
                          <a:effectLst/>
                        </a:rPr>
                        <a:t>Cape Union Mart-Keedo</a:t>
                      </a:r>
                      <a:endParaRPr lang="en-ZA" sz="14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ZA" sz="1400" u="none" strike="noStrike" dirty="0">
                          <a:effectLst/>
                        </a:rPr>
                        <a:t>CMT (Garment manufacturing)</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ZA" sz="1400" u="none" strike="noStrike" dirty="0">
                          <a:effectLst/>
                        </a:rPr>
                        <a:t>Ladies and kids apparel</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dirty="0">
                          <a:effectLst/>
                        </a:rPr>
                        <a:t>Garment manufacturer</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dirty="0">
                          <a:effectLst/>
                        </a:rPr>
                        <a:t>None</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4"/>
                  </a:ext>
                </a:extLst>
              </a:tr>
              <a:tr h="426741">
                <a:tc>
                  <a:txBody>
                    <a:bodyPr/>
                    <a:lstStyle/>
                    <a:p>
                      <a:pPr algn="l" fontAlgn="b"/>
                      <a:r>
                        <a:rPr lang="en-ZA" sz="1400" u="none" strike="noStrike">
                          <a:effectLst/>
                        </a:rPr>
                        <a:t>Finlam Textiles </a:t>
                      </a:r>
                      <a:endParaRPr lang="en-ZA" sz="14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ZA" sz="1400" u="none" strike="noStrike" dirty="0">
                          <a:effectLst/>
                        </a:rPr>
                        <a:t>Manufacturer of: woven polyester fabrics, </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400" u="none" strike="noStrike" dirty="0" err="1">
                          <a:effectLst/>
                        </a:rPr>
                        <a:t>Specilaised</a:t>
                      </a:r>
                      <a:r>
                        <a:rPr lang="en-US" sz="1400" u="none" strike="noStrike" dirty="0">
                          <a:effectLst/>
                        </a:rPr>
                        <a:t> fabrics for </a:t>
                      </a:r>
                      <a:r>
                        <a:rPr lang="en-US" sz="1400" u="none" strike="noStrike" dirty="0" err="1">
                          <a:effectLst/>
                        </a:rPr>
                        <a:t>apparal</a:t>
                      </a:r>
                      <a:r>
                        <a:rPr lang="en-US" sz="1400" u="none" strike="noStrike" dirty="0">
                          <a:effectLst/>
                        </a:rPr>
                        <a:t> and other</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dirty="0">
                          <a:effectLst/>
                        </a:rPr>
                        <a:t>Textiles manufacturer</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dirty="0">
                          <a:effectLst/>
                        </a:rPr>
                        <a:t>None</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5"/>
                  </a:ext>
                </a:extLst>
              </a:tr>
              <a:tr h="435428">
                <a:tc>
                  <a:txBody>
                    <a:bodyPr/>
                    <a:lstStyle/>
                    <a:p>
                      <a:pPr algn="l" fontAlgn="b"/>
                      <a:r>
                        <a:rPr lang="en-ZA" sz="1400" u="none" strike="noStrike">
                          <a:effectLst/>
                        </a:rPr>
                        <a:t>Rossatex CC</a:t>
                      </a:r>
                      <a:endParaRPr lang="en-ZA" sz="1400" b="1" i="0" u="none" strike="noStrike">
                        <a:solidFill>
                          <a:srgbClr val="000000"/>
                        </a:solidFill>
                        <a:effectLst/>
                        <a:latin typeface="Calibri" panose="020F0502020204030204" pitchFamily="34" charset="0"/>
                      </a:endParaRPr>
                    </a:p>
                  </a:txBody>
                  <a:tcPr marL="0" marR="0" marT="0" marB="0" anchor="b"/>
                </a:tc>
                <a:tc>
                  <a:txBody>
                    <a:bodyPr/>
                    <a:lstStyle/>
                    <a:p>
                      <a:pPr algn="l" fontAlgn="t"/>
                      <a:r>
                        <a:rPr lang="en-US" sz="1400" u="none" strike="noStrike">
                          <a:effectLst/>
                        </a:rPr>
                        <a:t>Textile Weavers on Jacquard and dobby looms.</a:t>
                      </a:r>
                      <a:endParaRPr lang="en-US" sz="1400" b="0" i="0" u="none" strike="noStrike">
                        <a:solidFill>
                          <a:srgbClr val="000000"/>
                        </a:solidFill>
                        <a:effectLst/>
                        <a:latin typeface="Calibri" panose="020F0502020204030204" pitchFamily="34" charset="0"/>
                      </a:endParaRPr>
                    </a:p>
                  </a:txBody>
                  <a:tcPr marL="0" marR="0" marT="0" marB="0"/>
                </a:tc>
                <a:tc>
                  <a:txBody>
                    <a:bodyPr/>
                    <a:lstStyle/>
                    <a:p>
                      <a:pPr algn="l" fontAlgn="b"/>
                      <a:r>
                        <a:rPr lang="en-US" sz="1400" u="none" strike="noStrike" dirty="0">
                          <a:effectLst/>
                        </a:rPr>
                        <a:t>Table Runners and Scatter Cushions for </a:t>
                      </a:r>
                      <a:r>
                        <a:rPr lang="en-US" sz="1400" u="none" strike="noStrike" dirty="0" err="1">
                          <a:effectLst/>
                        </a:rPr>
                        <a:t>MrPH</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a:effectLst/>
                        </a:rPr>
                        <a:t>Textiles manufacturer</a:t>
                      </a:r>
                      <a:endParaRPr lang="en-ZA" sz="1400" b="0" i="0" u="none" strike="noStrike">
                        <a:solidFill>
                          <a:srgbClr val="000000"/>
                        </a:solidFill>
                        <a:effectLst/>
                        <a:latin typeface="Calibri" panose="020F0502020204030204" pitchFamily="34" charset="0"/>
                      </a:endParaRPr>
                    </a:p>
                  </a:txBody>
                  <a:tcPr marL="0" marR="0" marT="0" marB="0" anchor="b"/>
                </a:tc>
                <a:tc>
                  <a:txBody>
                    <a:bodyPr/>
                    <a:lstStyle/>
                    <a:p>
                      <a:pPr algn="ctr" fontAlgn="t"/>
                      <a:r>
                        <a:rPr lang="en-ZA" sz="1400" u="none" strike="noStrike" dirty="0">
                          <a:effectLst/>
                        </a:rPr>
                        <a:t>50% Female owned</a:t>
                      </a:r>
                      <a:endParaRPr lang="en-ZA"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25934568"/>
                  </a:ext>
                </a:extLst>
              </a:tr>
              <a:tr h="413657">
                <a:tc>
                  <a:txBody>
                    <a:bodyPr/>
                    <a:lstStyle/>
                    <a:p>
                      <a:pPr algn="l" fontAlgn="b"/>
                      <a:r>
                        <a:rPr lang="en-ZA" sz="1400" u="none" strike="noStrike">
                          <a:effectLst/>
                        </a:rPr>
                        <a:t>Mozimax (Pty) Ltd</a:t>
                      </a:r>
                      <a:endParaRPr lang="en-ZA" sz="1400" b="1" i="0" u="none" strike="noStrike">
                        <a:solidFill>
                          <a:srgbClr val="000000"/>
                        </a:solidFill>
                        <a:effectLst/>
                        <a:latin typeface="Calibri" panose="020F0502020204030204" pitchFamily="34" charset="0"/>
                      </a:endParaRPr>
                    </a:p>
                  </a:txBody>
                  <a:tcPr marL="0" marR="0" marT="0" marB="0" anchor="b"/>
                </a:tc>
                <a:tc>
                  <a:txBody>
                    <a:bodyPr/>
                    <a:lstStyle/>
                    <a:p>
                      <a:pPr algn="l" fontAlgn="t"/>
                      <a:r>
                        <a:rPr lang="en-ZA" sz="1400" u="none" strike="noStrike" dirty="0">
                          <a:effectLst/>
                        </a:rPr>
                        <a:t>Manufacturing of home textiles. </a:t>
                      </a:r>
                      <a:endParaRPr lang="en-ZA" sz="1400" b="0" i="0" u="none" strike="noStrike" dirty="0">
                        <a:solidFill>
                          <a:srgbClr val="000000"/>
                        </a:solidFill>
                        <a:effectLst/>
                        <a:latin typeface="Calibri" panose="020F0502020204030204" pitchFamily="34" charset="0"/>
                      </a:endParaRPr>
                    </a:p>
                  </a:txBody>
                  <a:tcPr marL="0" marR="0" marT="0" marB="0"/>
                </a:tc>
                <a:tc>
                  <a:txBody>
                    <a:bodyPr/>
                    <a:lstStyle/>
                    <a:p>
                      <a:pPr algn="l" fontAlgn="b"/>
                      <a:r>
                        <a:rPr lang="en-ZA" sz="1400" u="none" strike="noStrike">
                          <a:effectLst/>
                        </a:rPr>
                        <a:t>Home textiles</a:t>
                      </a:r>
                      <a:endParaRPr lang="en-ZA"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a:effectLst/>
                        </a:rPr>
                        <a:t>Textiles manufacturer</a:t>
                      </a:r>
                      <a:endParaRPr lang="en-ZA" sz="1400" b="0" i="0" u="none" strike="noStrike">
                        <a:solidFill>
                          <a:srgbClr val="000000"/>
                        </a:solidFill>
                        <a:effectLst/>
                        <a:latin typeface="Calibri" panose="020F0502020204030204" pitchFamily="34" charset="0"/>
                      </a:endParaRPr>
                    </a:p>
                  </a:txBody>
                  <a:tcPr marL="0" marR="0" marT="0" marB="0" anchor="b"/>
                </a:tc>
                <a:tc>
                  <a:txBody>
                    <a:bodyPr/>
                    <a:lstStyle/>
                    <a:p>
                      <a:pPr algn="ctr" fontAlgn="t"/>
                      <a:r>
                        <a:rPr lang="en-ZA" sz="1400" u="none" strike="noStrike" dirty="0">
                          <a:effectLst/>
                        </a:rPr>
                        <a:t>None</a:t>
                      </a:r>
                      <a:endParaRPr lang="en-ZA"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888166911"/>
                  </a:ext>
                </a:extLst>
              </a:tr>
              <a:tr h="370115">
                <a:tc>
                  <a:txBody>
                    <a:bodyPr/>
                    <a:lstStyle/>
                    <a:p>
                      <a:pPr algn="l" fontAlgn="b"/>
                      <a:r>
                        <a:rPr lang="en-ZA" sz="1400" u="none" strike="noStrike" dirty="0" err="1">
                          <a:effectLst/>
                        </a:rPr>
                        <a:t>Maytex</a:t>
                      </a:r>
                      <a:r>
                        <a:rPr lang="en-ZA" sz="1400" u="none" strike="noStrike" dirty="0">
                          <a:effectLst/>
                        </a:rPr>
                        <a:t> Carding CC</a:t>
                      </a:r>
                      <a:endParaRPr lang="en-ZA" sz="14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400" u="none" strike="noStrike" dirty="0">
                          <a:effectLst/>
                        </a:rPr>
                        <a:t>Manufacturing of inner for </a:t>
                      </a:r>
                      <a:r>
                        <a:rPr lang="en-US" sz="1400" u="none" strike="noStrike" dirty="0" err="1">
                          <a:effectLst/>
                        </a:rPr>
                        <a:t>duverts</a:t>
                      </a:r>
                      <a:r>
                        <a:rPr lang="en-US" sz="1400" u="none" strike="noStrike" dirty="0">
                          <a:effectLst/>
                        </a:rPr>
                        <a:t> pillows</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t"/>
                      <a:r>
                        <a:rPr lang="en-US" sz="1400" u="none" strike="noStrike">
                          <a:effectLst/>
                        </a:rPr>
                        <a:t>Fill Products i.e. Pillows , Duvet inners and Mattress protectors.</a:t>
                      </a:r>
                      <a:endParaRPr lang="en-US" sz="1400" b="0" i="0" u="none" strike="noStrike">
                        <a:solidFill>
                          <a:srgbClr val="000000"/>
                        </a:solidFill>
                        <a:effectLst/>
                        <a:latin typeface="Calibri" panose="020F0502020204030204" pitchFamily="34" charset="0"/>
                      </a:endParaRPr>
                    </a:p>
                  </a:txBody>
                  <a:tcPr marL="0" marR="0" marT="0" marB="0"/>
                </a:tc>
                <a:tc>
                  <a:txBody>
                    <a:bodyPr/>
                    <a:lstStyle/>
                    <a:p>
                      <a:pPr algn="ctr" fontAlgn="b"/>
                      <a:r>
                        <a:rPr lang="en-ZA" sz="1400" u="none" strike="noStrike">
                          <a:effectLst/>
                        </a:rPr>
                        <a:t>Textiles manufacturer</a:t>
                      </a:r>
                      <a:endParaRPr lang="en-ZA" sz="1400" b="0" i="0" u="none" strike="noStrike">
                        <a:solidFill>
                          <a:srgbClr val="000000"/>
                        </a:solidFill>
                        <a:effectLst/>
                        <a:latin typeface="Calibri" panose="020F0502020204030204" pitchFamily="34" charset="0"/>
                      </a:endParaRPr>
                    </a:p>
                  </a:txBody>
                  <a:tcPr marL="0" marR="0" marT="0" marB="0" anchor="b"/>
                </a:tc>
                <a:tc>
                  <a:txBody>
                    <a:bodyPr/>
                    <a:lstStyle/>
                    <a:p>
                      <a:pPr algn="ctr" fontAlgn="t"/>
                      <a:r>
                        <a:rPr lang="en-US" sz="1400" u="none" strike="noStrike" dirty="0">
                          <a:effectLst/>
                        </a:rPr>
                        <a:t>Family Trust (Trust does include female beneficiaries)</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1945445049"/>
                  </a:ext>
                </a:extLst>
              </a:tr>
              <a:tr h="464457">
                <a:tc>
                  <a:txBody>
                    <a:bodyPr/>
                    <a:lstStyle/>
                    <a:p>
                      <a:pPr algn="l" fontAlgn="b"/>
                      <a:r>
                        <a:rPr lang="en-US" sz="1400" u="none" strike="noStrike" dirty="0">
                          <a:effectLst/>
                        </a:rPr>
                        <a:t> Republic Umbrella Manufacturers (Pty) Ltd</a:t>
                      </a:r>
                      <a:endParaRPr lang="en-US" sz="1400" b="1" i="0" u="none" strike="noStrike" dirty="0">
                        <a:solidFill>
                          <a:srgbClr val="000000"/>
                        </a:solidFill>
                        <a:effectLst/>
                        <a:latin typeface="Calibri" panose="020F0502020204030204" pitchFamily="34" charset="0"/>
                      </a:endParaRPr>
                    </a:p>
                  </a:txBody>
                  <a:tcPr marL="0" marR="0" marT="0" marB="0" anchor="b"/>
                </a:tc>
                <a:tc>
                  <a:txBody>
                    <a:bodyPr/>
                    <a:lstStyle/>
                    <a:p>
                      <a:pPr algn="l" fontAlgn="t"/>
                      <a:r>
                        <a:rPr lang="en-US" sz="1400" u="none" strike="noStrike" dirty="0">
                          <a:effectLst/>
                        </a:rPr>
                        <a:t>Manufacturer of textile homeware products</a:t>
                      </a:r>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l" fontAlgn="b"/>
                      <a:r>
                        <a:rPr lang="en-ZA" sz="1400" u="none" strike="noStrike" dirty="0">
                          <a:effectLst/>
                        </a:rPr>
                        <a:t>Home textiles</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dirty="0">
                          <a:effectLst/>
                        </a:rPr>
                        <a:t>Textiles manufacturer</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t"/>
                      <a:r>
                        <a:rPr lang="en-US" sz="1400" u="none" strike="noStrike" dirty="0" err="1">
                          <a:effectLst/>
                        </a:rPr>
                        <a:t>Afropulse</a:t>
                      </a:r>
                      <a:r>
                        <a:rPr lang="en-US" sz="1400" u="none" strike="noStrike" dirty="0">
                          <a:effectLst/>
                        </a:rPr>
                        <a:t> (Pty) Ltd which is a </a:t>
                      </a:r>
                      <a:r>
                        <a:rPr lang="en-US" sz="1400" u="none" strike="noStrike" dirty="0" err="1">
                          <a:effectLst/>
                        </a:rPr>
                        <a:t>womens</a:t>
                      </a:r>
                      <a:r>
                        <a:rPr lang="en-US" sz="1400" u="none" strike="noStrike" dirty="0">
                          <a:effectLst/>
                        </a:rPr>
                        <a:t>’ empowerment trust co; &amp; Jessica </a:t>
                      </a:r>
                      <a:r>
                        <a:rPr lang="en-US" sz="1400" u="none" strike="noStrike" dirty="0" err="1">
                          <a:effectLst/>
                        </a:rPr>
                        <a:t>Sassen</a:t>
                      </a:r>
                      <a:endParaRPr lang="en-US" sz="1400" b="0" i="0" u="none" strike="noStrike" dirty="0">
                        <a:solidFill>
                          <a:srgbClr val="000000"/>
                        </a:solidFill>
                        <a:effectLst/>
                        <a:latin typeface="Calibri" panose="020F0502020204030204" pitchFamily="34" charset="0"/>
                      </a:endParaRPr>
                    </a:p>
                  </a:txBody>
                  <a:tcPr marL="0" marR="0" marT="0" marB="0"/>
                </a:tc>
                <a:extLst>
                  <a:ext uri="{0D108BD9-81ED-4DB2-BD59-A6C34878D82A}">
                    <a16:rowId xmlns:a16="http://schemas.microsoft.com/office/drawing/2014/main" val="3156648502"/>
                  </a:ext>
                </a:extLst>
              </a:tr>
              <a:tr h="596652">
                <a:tc>
                  <a:txBody>
                    <a:bodyPr/>
                    <a:lstStyle/>
                    <a:p>
                      <a:pPr algn="l" fontAlgn="b"/>
                      <a:r>
                        <a:rPr lang="en-ZA" sz="1400" u="none" strike="noStrike" dirty="0">
                          <a:effectLst/>
                        </a:rPr>
                        <a:t>Planet events</a:t>
                      </a:r>
                      <a:endParaRPr lang="en-ZA" sz="14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400" u="none" strike="noStrike" dirty="0">
                          <a:effectLst/>
                        </a:rPr>
                        <a:t>Manufacturers of Footwear Components , Completed Sandals ( Pool Sliders ),</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ZA" sz="1400" u="none" strike="noStrike" dirty="0">
                          <a:effectLst/>
                        </a:rPr>
                        <a:t>Soles for school shoes</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dirty="0">
                          <a:effectLst/>
                        </a:rPr>
                        <a:t>Shoe manufacturer</a:t>
                      </a:r>
                      <a:endParaRPr lang="en-ZA"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ZA" sz="1400" u="none" strike="noStrike" dirty="0">
                          <a:effectLst/>
                        </a:rPr>
                        <a:t>None</a:t>
                      </a:r>
                      <a:endParaRPr lang="en-ZA"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23009693"/>
                  </a:ext>
                </a:extLst>
              </a:tr>
            </a:tbl>
          </a:graphicData>
        </a:graphic>
      </p:graphicFrame>
    </p:spTree>
    <p:extLst>
      <p:ext uri="{BB962C8B-B14F-4D97-AF65-F5344CB8AC3E}">
        <p14:creationId xmlns:p14="http://schemas.microsoft.com/office/powerpoint/2010/main" val="546835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FC1A07BC-4C65-41D6-A45F-BE5AA70557B4}"/>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1260968"/>
          </a:xfrm>
          <a:prstGeom prst="rect">
            <a:avLst/>
          </a:prstGeom>
        </p:spPr>
      </p:pic>
      <p:cxnSp>
        <p:nvCxnSpPr>
          <p:cNvPr id="9" name="Gerader Verbinder 8">
            <a:extLst>
              <a:ext uri="{FF2B5EF4-FFF2-40B4-BE49-F238E27FC236}">
                <a16:creationId xmlns:a16="http://schemas.microsoft.com/office/drawing/2014/main" id="{7A3EA42B-429F-47D0-B494-181F06ECA4E7}"/>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6763B551-B7F4-4C6E-A63B-C9489C2B86E5}"/>
              </a:ext>
            </a:extLst>
          </p:cNvPr>
          <p:cNvSpPr txBox="1"/>
          <p:nvPr/>
        </p:nvSpPr>
        <p:spPr>
          <a:xfrm>
            <a:off x="228598" y="301309"/>
            <a:ext cx="10085834" cy="523220"/>
          </a:xfrm>
          <a:prstGeom prst="rect">
            <a:avLst/>
          </a:prstGeom>
          <a:noFill/>
        </p:spPr>
        <p:txBody>
          <a:bodyPr wrap="square">
            <a:spAutoFit/>
          </a:bodyPr>
          <a:lstStyle/>
          <a:p>
            <a:r>
              <a:rPr lang="en-GB" sz="2800" i="1" dirty="0">
                <a:solidFill>
                  <a:schemeClr val="bg2">
                    <a:lumMod val="50000"/>
                  </a:schemeClr>
                </a:solidFill>
              </a:rPr>
              <a:t>Project Outputs and Activities </a:t>
            </a:r>
            <a:endParaRPr lang="de-DE" sz="2800" i="1" dirty="0">
              <a:solidFill>
                <a:schemeClr val="bg2">
                  <a:lumMod val="50000"/>
                </a:schemeClr>
              </a:solidFill>
            </a:endParaRPr>
          </a:p>
        </p:txBody>
      </p:sp>
      <p:pic>
        <p:nvPicPr>
          <p:cNvPr id="7" name="Picture 6" descr="Home | IPKEY">
            <a:extLst>
              <a:ext uri="{FF2B5EF4-FFF2-40B4-BE49-F238E27FC236}">
                <a16:creationId xmlns:a16="http://schemas.microsoft.com/office/drawing/2014/main" id="{7AFFB920-4626-6C29-BB91-598D6FC7E8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F006FD64-AA06-6D54-33B4-BAAD9A0779BC}"/>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sp>
        <p:nvSpPr>
          <p:cNvPr id="3" name="Textfeld 1">
            <a:extLst>
              <a:ext uri="{FF2B5EF4-FFF2-40B4-BE49-F238E27FC236}">
                <a16:creationId xmlns:a16="http://schemas.microsoft.com/office/drawing/2014/main" id="{55676150-B247-284A-09B3-9C121B21DBB8}"/>
              </a:ext>
            </a:extLst>
          </p:cNvPr>
          <p:cNvSpPr txBox="1"/>
          <p:nvPr/>
        </p:nvSpPr>
        <p:spPr>
          <a:xfrm>
            <a:off x="270246" y="1498903"/>
            <a:ext cx="5941856" cy="1508105"/>
          </a:xfrm>
          <a:prstGeom prst="rect">
            <a:avLst/>
          </a:prstGeom>
          <a:noFill/>
        </p:spPr>
        <p:txBody>
          <a:bodyPr wrap="square" rtlCol="0">
            <a:spAutoFit/>
          </a:bodyPr>
          <a:lstStyle/>
          <a:p>
            <a:r>
              <a:rPr lang="en-ZA" sz="2000" b="1" dirty="0"/>
              <a:t>Output</a:t>
            </a:r>
            <a:r>
              <a:rPr lang="en-ZA" sz="2000" b="1" baseline="0" dirty="0"/>
              <a:t>  II: </a:t>
            </a:r>
            <a:endParaRPr lang="en-ZA" sz="1800" baseline="0" dirty="0"/>
          </a:p>
          <a:p>
            <a:pPr marL="800100" lvl="1" indent="-342900">
              <a:buFont typeface="Arial" panose="020B0604020202020204" pitchFamily="34" charset="0"/>
              <a:buChar char="•"/>
            </a:pPr>
            <a:r>
              <a:rPr lang="en-ZA" dirty="0"/>
              <a:t>Finance workshops: 1</a:t>
            </a:r>
            <a:r>
              <a:rPr lang="en-ZA" baseline="30000" dirty="0"/>
              <a:t>st</a:t>
            </a:r>
            <a:r>
              <a:rPr lang="en-ZA" dirty="0"/>
              <a:t> in person, 2</a:t>
            </a:r>
            <a:r>
              <a:rPr lang="en-ZA" baseline="30000" dirty="0"/>
              <a:t>nd</a:t>
            </a:r>
            <a:r>
              <a:rPr lang="en-ZA" dirty="0"/>
              <a:t> online</a:t>
            </a:r>
          </a:p>
          <a:p>
            <a:pPr lvl="1"/>
            <a:endParaRPr lang="en-ZA" dirty="0"/>
          </a:p>
          <a:p>
            <a:endParaRPr lang="en-ZA" dirty="0"/>
          </a:p>
          <a:p>
            <a:endParaRPr lang="en-ZA" b="1" dirty="0"/>
          </a:p>
        </p:txBody>
      </p:sp>
      <p:pic>
        <p:nvPicPr>
          <p:cNvPr id="5" name="Picture 4">
            <a:extLst>
              <a:ext uri="{FF2B5EF4-FFF2-40B4-BE49-F238E27FC236}">
                <a16:creationId xmlns:a16="http://schemas.microsoft.com/office/drawing/2014/main" id="{1F199C8A-3021-DA8B-A4F3-61C3A238FCD9}"/>
              </a:ext>
            </a:extLst>
          </p:cNvPr>
          <p:cNvPicPr>
            <a:picLocks noChangeAspect="1"/>
          </p:cNvPicPr>
          <p:nvPr/>
        </p:nvPicPr>
        <p:blipFill>
          <a:blip r:embed="rId6"/>
          <a:stretch>
            <a:fillRect/>
          </a:stretch>
        </p:blipFill>
        <p:spPr>
          <a:xfrm>
            <a:off x="7612762" y="-35359"/>
            <a:ext cx="4606662" cy="5086523"/>
          </a:xfrm>
          <a:prstGeom prst="rect">
            <a:avLst/>
          </a:prstGeom>
        </p:spPr>
      </p:pic>
      <p:pic>
        <p:nvPicPr>
          <p:cNvPr id="15" name="Picture 14">
            <a:extLst>
              <a:ext uri="{FF2B5EF4-FFF2-40B4-BE49-F238E27FC236}">
                <a16:creationId xmlns:a16="http://schemas.microsoft.com/office/drawing/2014/main" id="{5D1756B3-F62D-C4A5-EDF9-C0D94E01439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7424" y="2252955"/>
            <a:ext cx="4689867" cy="3518034"/>
          </a:xfrm>
          <a:prstGeom prst="rect">
            <a:avLst/>
          </a:prstGeom>
        </p:spPr>
      </p:pic>
      <p:pic>
        <p:nvPicPr>
          <p:cNvPr id="4" name="Picture 3">
            <a:extLst>
              <a:ext uri="{FF2B5EF4-FFF2-40B4-BE49-F238E27FC236}">
                <a16:creationId xmlns:a16="http://schemas.microsoft.com/office/drawing/2014/main" id="{63C88229-58E1-747E-56D3-C324DD4B07F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922315" y="4109711"/>
            <a:ext cx="3773652" cy="2830239"/>
          </a:xfrm>
          <a:prstGeom prst="rect">
            <a:avLst/>
          </a:prstGeom>
        </p:spPr>
      </p:pic>
    </p:spTree>
    <p:extLst>
      <p:ext uri="{BB962C8B-B14F-4D97-AF65-F5344CB8AC3E}">
        <p14:creationId xmlns:p14="http://schemas.microsoft.com/office/powerpoint/2010/main" val="1045150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FC1A07BC-4C65-41D6-A45F-BE5AA70557B4}"/>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1260968"/>
          </a:xfrm>
          <a:prstGeom prst="rect">
            <a:avLst/>
          </a:prstGeom>
        </p:spPr>
      </p:pic>
      <p:cxnSp>
        <p:nvCxnSpPr>
          <p:cNvPr id="9" name="Gerader Verbinder 8">
            <a:extLst>
              <a:ext uri="{FF2B5EF4-FFF2-40B4-BE49-F238E27FC236}">
                <a16:creationId xmlns:a16="http://schemas.microsoft.com/office/drawing/2014/main" id="{7A3EA42B-429F-47D0-B494-181F06ECA4E7}"/>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6763B551-B7F4-4C6E-A63B-C9489C2B86E5}"/>
              </a:ext>
            </a:extLst>
          </p:cNvPr>
          <p:cNvSpPr txBox="1"/>
          <p:nvPr/>
        </p:nvSpPr>
        <p:spPr>
          <a:xfrm>
            <a:off x="228598" y="301309"/>
            <a:ext cx="10085834" cy="523220"/>
          </a:xfrm>
          <a:prstGeom prst="rect">
            <a:avLst/>
          </a:prstGeom>
          <a:noFill/>
        </p:spPr>
        <p:txBody>
          <a:bodyPr wrap="square">
            <a:spAutoFit/>
          </a:bodyPr>
          <a:lstStyle/>
          <a:p>
            <a:r>
              <a:rPr lang="en-GB" sz="2800" i="1" dirty="0">
                <a:solidFill>
                  <a:schemeClr val="bg2">
                    <a:lumMod val="50000"/>
                  </a:schemeClr>
                </a:solidFill>
              </a:rPr>
              <a:t>South Africa  </a:t>
            </a:r>
            <a:r>
              <a:rPr lang="en-GB" sz="2800" i="1" dirty="0" err="1">
                <a:solidFill>
                  <a:schemeClr val="bg2">
                    <a:lumMod val="50000"/>
                  </a:schemeClr>
                </a:solidFill>
              </a:rPr>
              <a:t>Intex</a:t>
            </a:r>
            <a:r>
              <a:rPr lang="en-GB" sz="2800" i="1" dirty="0">
                <a:solidFill>
                  <a:schemeClr val="bg2">
                    <a:lumMod val="50000"/>
                  </a:schemeClr>
                </a:solidFill>
              </a:rPr>
              <a:t> Project Update </a:t>
            </a:r>
            <a:endParaRPr lang="de-DE" sz="2800" i="1" dirty="0">
              <a:solidFill>
                <a:schemeClr val="bg2">
                  <a:lumMod val="50000"/>
                </a:schemeClr>
              </a:solidFill>
            </a:endParaRPr>
          </a:p>
        </p:txBody>
      </p:sp>
      <p:pic>
        <p:nvPicPr>
          <p:cNvPr id="7" name="Picture 6" descr="Home | IPKEY">
            <a:extLst>
              <a:ext uri="{FF2B5EF4-FFF2-40B4-BE49-F238E27FC236}">
                <a16:creationId xmlns:a16="http://schemas.microsoft.com/office/drawing/2014/main" id="{7AFFB920-4626-6C29-BB91-598D6FC7E8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F006FD64-AA06-6D54-33B4-BAAD9A0779BC}"/>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sp>
        <p:nvSpPr>
          <p:cNvPr id="2" name="TextBox 1"/>
          <p:cNvSpPr txBox="1"/>
          <p:nvPr/>
        </p:nvSpPr>
        <p:spPr>
          <a:xfrm>
            <a:off x="5271514" y="993348"/>
            <a:ext cx="4439414" cy="369332"/>
          </a:xfrm>
          <a:prstGeom prst="rect">
            <a:avLst/>
          </a:prstGeom>
          <a:noFill/>
        </p:spPr>
        <p:txBody>
          <a:bodyPr wrap="square" rtlCol="0">
            <a:spAutoFit/>
          </a:bodyPr>
          <a:lstStyle/>
          <a:p>
            <a:r>
              <a:rPr lang="en-ZA" dirty="0"/>
              <a:t>Training &amp; Site walkthroughs November 2023</a:t>
            </a:r>
          </a:p>
        </p:txBody>
      </p:sp>
      <p:pic>
        <p:nvPicPr>
          <p:cNvPr id="3" name="Picture 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6827" y="993348"/>
            <a:ext cx="4598485" cy="3448863"/>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652139" y="1627776"/>
            <a:ext cx="3150078" cy="4200104"/>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832410" y="2762976"/>
            <a:ext cx="3042805" cy="4057073"/>
          </a:xfrm>
          <a:prstGeom prst="rect">
            <a:avLst/>
          </a:prstGeom>
        </p:spPr>
      </p:pic>
    </p:spTree>
    <p:extLst>
      <p:ext uri="{BB962C8B-B14F-4D97-AF65-F5344CB8AC3E}">
        <p14:creationId xmlns:p14="http://schemas.microsoft.com/office/powerpoint/2010/main" val="4066947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FC1A07BC-4C65-41D6-A45F-BE5AA70557B4}"/>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1260968"/>
          </a:xfrm>
          <a:prstGeom prst="rect">
            <a:avLst/>
          </a:prstGeom>
        </p:spPr>
      </p:pic>
      <p:cxnSp>
        <p:nvCxnSpPr>
          <p:cNvPr id="9" name="Gerader Verbinder 8">
            <a:extLst>
              <a:ext uri="{FF2B5EF4-FFF2-40B4-BE49-F238E27FC236}">
                <a16:creationId xmlns:a16="http://schemas.microsoft.com/office/drawing/2014/main" id="{7A3EA42B-429F-47D0-B494-181F06ECA4E7}"/>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6763B551-B7F4-4C6E-A63B-C9489C2B86E5}"/>
              </a:ext>
            </a:extLst>
          </p:cNvPr>
          <p:cNvSpPr txBox="1"/>
          <p:nvPr/>
        </p:nvSpPr>
        <p:spPr>
          <a:xfrm>
            <a:off x="228598" y="301309"/>
            <a:ext cx="10085834" cy="954107"/>
          </a:xfrm>
          <a:prstGeom prst="rect">
            <a:avLst/>
          </a:prstGeom>
          <a:noFill/>
        </p:spPr>
        <p:txBody>
          <a:bodyPr wrap="square">
            <a:spAutoFit/>
          </a:bodyPr>
          <a:lstStyle/>
          <a:p>
            <a:r>
              <a:rPr lang="en-US" sz="2800" i="1" dirty="0">
                <a:solidFill>
                  <a:schemeClr val="bg2">
                    <a:lumMod val="50000"/>
                  </a:schemeClr>
                </a:solidFill>
              </a:rPr>
              <a:t>Project Output 3: Implementation of LCA</a:t>
            </a:r>
            <a:endParaRPr lang="de-DE" sz="2800" i="1" dirty="0">
              <a:solidFill>
                <a:schemeClr val="bg2">
                  <a:lumMod val="50000"/>
                </a:schemeClr>
              </a:solidFill>
            </a:endParaRPr>
          </a:p>
          <a:p>
            <a:endParaRPr lang="de-DE" sz="2800" i="1" dirty="0">
              <a:solidFill>
                <a:schemeClr val="bg2">
                  <a:lumMod val="50000"/>
                </a:schemeClr>
              </a:solidFill>
            </a:endParaRPr>
          </a:p>
        </p:txBody>
      </p:sp>
      <p:pic>
        <p:nvPicPr>
          <p:cNvPr id="7" name="Picture 6" descr="Home | IPKEY">
            <a:extLst>
              <a:ext uri="{FF2B5EF4-FFF2-40B4-BE49-F238E27FC236}">
                <a16:creationId xmlns:a16="http://schemas.microsoft.com/office/drawing/2014/main" id="{7AFFB920-4626-6C29-BB91-598D6FC7E8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F006FD64-AA06-6D54-33B4-BAAD9A0779BC}"/>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graphicFrame>
        <p:nvGraphicFramePr>
          <p:cNvPr id="13" name="Table 12"/>
          <p:cNvGraphicFramePr>
            <a:graphicFrameLocks noGrp="1"/>
          </p:cNvGraphicFramePr>
          <p:nvPr>
            <p:extLst>
              <p:ext uri="{D42A27DB-BD31-4B8C-83A1-F6EECF244321}">
                <p14:modId xmlns:p14="http://schemas.microsoft.com/office/powerpoint/2010/main" val="957378535"/>
              </p:ext>
            </p:extLst>
          </p:nvPr>
        </p:nvGraphicFramePr>
        <p:xfrm>
          <a:off x="228598" y="1675548"/>
          <a:ext cx="10863471" cy="3693842"/>
        </p:xfrm>
        <a:graphic>
          <a:graphicData uri="http://schemas.openxmlformats.org/drawingml/2006/table">
            <a:tbl>
              <a:tblPr firstRow="1" bandRow="1">
                <a:tableStyleId>{21E4AEA4-8DFA-4A89-87EB-49C32662AFE0}</a:tableStyleId>
              </a:tblPr>
              <a:tblGrid>
                <a:gridCol w="1608363">
                  <a:extLst>
                    <a:ext uri="{9D8B030D-6E8A-4147-A177-3AD203B41FA5}">
                      <a16:colId xmlns:a16="http://schemas.microsoft.com/office/drawing/2014/main" val="20000"/>
                    </a:ext>
                  </a:extLst>
                </a:gridCol>
                <a:gridCol w="4009020">
                  <a:extLst>
                    <a:ext uri="{9D8B030D-6E8A-4147-A177-3AD203B41FA5}">
                      <a16:colId xmlns:a16="http://schemas.microsoft.com/office/drawing/2014/main" val="20001"/>
                    </a:ext>
                  </a:extLst>
                </a:gridCol>
                <a:gridCol w="5246088">
                  <a:extLst>
                    <a:ext uri="{9D8B030D-6E8A-4147-A177-3AD203B41FA5}">
                      <a16:colId xmlns:a16="http://schemas.microsoft.com/office/drawing/2014/main" val="20002"/>
                    </a:ext>
                  </a:extLst>
                </a:gridCol>
              </a:tblGrid>
              <a:tr h="607585">
                <a:tc>
                  <a:txBody>
                    <a:bodyPr/>
                    <a:lstStyle/>
                    <a:p>
                      <a:r>
                        <a:rPr lang="en-ZA" sz="2000" b="1" dirty="0"/>
                        <a:t>Outputs</a:t>
                      </a:r>
                    </a:p>
                  </a:txBody>
                  <a:tcPr/>
                </a:tc>
                <a:tc>
                  <a:txBody>
                    <a:bodyPr/>
                    <a:lstStyle/>
                    <a:p>
                      <a:r>
                        <a:rPr lang="en-ZA" sz="2000" dirty="0"/>
                        <a:t>Deliverables</a:t>
                      </a:r>
                    </a:p>
                  </a:txBody>
                  <a:tcPr/>
                </a:tc>
                <a:tc>
                  <a:txBody>
                    <a:bodyPr/>
                    <a:lstStyle/>
                    <a:p>
                      <a:r>
                        <a:rPr lang="en-ZA" sz="2000" dirty="0"/>
                        <a:t>Progress</a:t>
                      </a:r>
                    </a:p>
                  </a:txBody>
                  <a:tcPr/>
                </a:tc>
                <a:extLst>
                  <a:ext uri="{0D108BD9-81ED-4DB2-BD59-A6C34878D82A}">
                    <a16:rowId xmlns:a16="http://schemas.microsoft.com/office/drawing/2014/main" val="10000"/>
                  </a:ext>
                </a:extLst>
              </a:tr>
              <a:tr h="607585">
                <a:tc>
                  <a:txBody>
                    <a:bodyPr/>
                    <a:lstStyle/>
                    <a:p>
                      <a:r>
                        <a:rPr lang="en-US" sz="2000" b="1" dirty="0"/>
                        <a:t>Output III</a:t>
                      </a:r>
                      <a:endParaRPr lang="en-ZA" sz="2000" b="1" dirty="0"/>
                    </a:p>
                  </a:txBody>
                  <a:tcPr/>
                </a:tc>
                <a:tc>
                  <a:txBody>
                    <a:bodyPr/>
                    <a:lstStyle/>
                    <a:p>
                      <a:r>
                        <a:rPr lang="en-ZA" sz="2000" dirty="0"/>
                        <a:t>PEF data gathering </a:t>
                      </a:r>
                    </a:p>
                  </a:txBody>
                  <a:tcPr/>
                </a:tc>
                <a:tc>
                  <a:txBody>
                    <a:bodyPr/>
                    <a:lstStyle/>
                    <a:p>
                      <a:r>
                        <a:rPr lang="en-ZA" sz="2000" dirty="0"/>
                        <a:t>In Progress all companies submitted data. Follow up on data gaps</a:t>
                      </a:r>
                    </a:p>
                  </a:txBody>
                  <a:tcPr/>
                </a:tc>
                <a:extLst>
                  <a:ext uri="{0D108BD9-81ED-4DB2-BD59-A6C34878D82A}">
                    <a16:rowId xmlns:a16="http://schemas.microsoft.com/office/drawing/2014/main" val="10001"/>
                  </a:ext>
                </a:extLst>
              </a:tr>
              <a:tr h="607585">
                <a:tc>
                  <a:txBody>
                    <a:bodyPr/>
                    <a:lstStyle/>
                    <a:p>
                      <a:endParaRPr lang="en-ZA" sz="2000" b="1" dirty="0"/>
                    </a:p>
                  </a:txBody>
                  <a:tcPr/>
                </a:tc>
                <a:tc>
                  <a:txBody>
                    <a:bodyPr/>
                    <a:lstStyle/>
                    <a:p>
                      <a:r>
                        <a:rPr lang="en-ZA" sz="2000" dirty="0"/>
                        <a:t>PEF training</a:t>
                      </a:r>
                    </a:p>
                  </a:txBody>
                  <a:tcPr/>
                </a:tc>
                <a:tc>
                  <a:txBody>
                    <a:bodyPr/>
                    <a:lstStyle/>
                    <a:p>
                      <a:r>
                        <a:rPr lang="en-ZA" sz="2000" dirty="0"/>
                        <a:t>Training on LCI calculator from Juan</a:t>
                      </a:r>
                    </a:p>
                  </a:txBody>
                  <a:tcPr/>
                </a:tc>
                <a:extLst>
                  <a:ext uri="{0D108BD9-81ED-4DB2-BD59-A6C34878D82A}">
                    <a16:rowId xmlns:a16="http://schemas.microsoft.com/office/drawing/2014/main" val="10003"/>
                  </a:ext>
                </a:extLst>
              </a:tr>
              <a:tr h="469007">
                <a:tc>
                  <a:txBody>
                    <a:bodyPr/>
                    <a:lstStyle/>
                    <a:p>
                      <a:endParaRPr lang="en-ZA" sz="2000" b="1" dirty="0"/>
                    </a:p>
                  </a:txBody>
                  <a:tcPr/>
                </a:tc>
                <a:tc>
                  <a:txBody>
                    <a:bodyPr/>
                    <a:lstStyle/>
                    <a:p>
                      <a:endParaRPr lang="en-ZA" dirty="0"/>
                    </a:p>
                  </a:txBody>
                  <a:tcPr/>
                </a:tc>
                <a:tc>
                  <a:txBody>
                    <a:bodyPr/>
                    <a:lstStyle/>
                    <a:p>
                      <a:endParaRPr lang="en-ZA" dirty="0"/>
                    </a:p>
                  </a:txBody>
                  <a:tcPr/>
                </a:tc>
                <a:extLst>
                  <a:ext uri="{0D108BD9-81ED-4DB2-BD59-A6C34878D82A}">
                    <a16:rowId xmlns:a16="http://schemas.microsoft.com/office/drawing/2014/main" val="10004"/>
                  </a:ext>
                </a:extLst>
              </a:tr>
              <a:tr h="676275">
                <a:tc>
                  <a:txBody>
                    <a:bodyPr/>
                    <a:lstStyle/>
                    <a:p>
                      <a:r>
                        <a:rPr lang="en-ZA" sz="2000" b="1" dirty="0"/>
                        <a:t>Output</a:t>
                      </a:r>
                      <a:r>
                        <a:rPr lang="en-ZA" sz="2000" b="1" baseline="0" dirty="0"/>
                        <a:t> IV</a:t>
                      </a:r>
                      <a:endParaRPr lang="en-ZA" sz="2000" b="1" dirty="0"/>
                    </a:p>
                  </a:txBody>
                  <a:tcPr/>
                </a:tc>
                <a:tc>
                  <a:txBody>
                    <a:bodyPr/>
                    <a:lstStyle/>
                    <a:p>
                      <a:r>
                        <a:rPr lang="en-ZA" sz="2000" dirty="0"/>
                        <a:t>Progress meetings and report, financial reporting</a:t>
                      </a:r>
                    </a:p>
                  </a:txBody>
                  <a:tcPr/>
                </a:tc>
                <a:tc>
                  <a:txBody>
                    <a:bodyPr/>
                    <a:lstStyle/>
                    <a:p>
                      <a:r>
                        <a:rPr lang="en-ZA" sz="2000" dirty="0"/>
                        <a:t>Ongoing</a:t>
                      </a:r>
                    </a:p>
                  </a:txBody>
                  <a:tcPr/>
                </a:tc>
                <a:extLst>
                  <a:ext uri="{0D108BD9-81ED-4DB2-BD59-A6C34878D82A}">
                    <a16:rowId xmlns:a16="http://schemas.microsoft.com/office/drawing/2014/main" val="10006"/>
                  </a:ext>
                </a:extLst>
              </a:tr>
              <a:tr h="607585">
                <a:tc>
                  <a:txBody>
                    <a:bodyPr/>
                    <a:lstStyle/>
                    <a:p>
                      <a:endParaRPr lang="en-ZA" sz="2000" dirty="0"/>
                    </a:p>
                  </a:txBody>
                  <a:tcPr/>
                </a:tc>
                <a:tc>
                  <a:txBody>
                    <a:bodyPr/>
                    <a:lstStyle/>
                    <a:p>
                      <a:endParaRPr lang="en-ZA" sz="2000" dirty="0"/>
                    </a:p>
                  </a:txBody>
                  <a:tcPr/>
                </a:tc>
                <a:tc>
                  <a:txBody>
                    <a:bodyPr/>
                    <a:lstStyle/>
                    <a:p>
                      <a:endParaRPr lang="en-ZA" sz="2000"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07580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FC1A07BC-4C65-41D6-A45F-BE5AA70557B4}"/>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1260968"/>
          </a:xfrm>
          <a:prstGeom prst="rect">
            <a:avLst/>
          </a:prstGeom>
        </p:spPr>
      </p:pic>
      <p:cxnSp>
        <p:nvCxnSpPr>
          <p:cNvPr id="9" name="Gerader Verbinder 8">
            <a:extLst>
              <a:ext uri="{FF2B5EF4-FFF2-40B4-BE49-F238E27FC236}">
                <a16:creationId xmlns:a16="http://schemas.microsoft.com/office/drawing/2014/main" id="{7A3EA42B-429F-47D0-B494-181F06ECA4E7}"/>
              </a:ext>
            </a:extLst>
          </p:cNvPr>
          <p:cNvCxnSpPr>
            <a:cxnSpLocks/>
          </p:cNvCxnSpPr>
          <p:nvPr/>
        </p:nvCxnSpPr>
        <p:spPr>
          <a:xfrm>
            <a:off x="304800" y="66193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6763B551-B7F4-4C6E-A63B-C9489C2B86E5}"/>
              </a:ext>
            </a:extLst>
          </p:cNvPr>
          <p:cNvSpPr txBox="1"/>
          <p:nvPr/>
        </p:nvSpPr>
        <p:spPr>
          <a:xfrm>
            <a:off x="228597" y="37499"/>
            <a:ext cx="8302843" cy="954107"/>
          </a:xfrm>
          <a:prstGeom prst="rect">
            <a:avLst/>
          </a:prstGeom>
          <a:noFill/>
        </p:spPr>
        <p:txBody>
          <a:bodyPr wrap="square">
            <a:spAutoFit/>
          </a:bodyPr>
          <a:lstStyle/>
          <a:p>
            <a:r>
              <a:rPr lang="en-GB" sz="2800" i="1" dirty="0">
                <a:solidFill>
                  <a:schemeClr val="bg2">
                    <a:lumMod val="50000"/>
                  </a:schemeClr>
                </a:solidFill>
              </a:rPr>
              <a:t>Project Outputs and Activities-PEF training June 2022 </a:t>
            </a:r>
            <a:endParaRPr lang="de-DE" sz="2800" i="1" dirty="0">
              <a:solidFill>
                <a:schemeClr val="bg2">
                  <a:lumMod val="50000"/>
                </a:schemeClr>
              </a:solidFill>
            </a:endParaRPr>
          </a:p>
          <a:p>
            <a:endParaRPr lang="de-DE" sz="2800" i="1" dirty="0">
              <a:solidFill>
                <a:schemeClr val="bg2">
                  <a:lumMod val="50000"/>
                </a:schemeClr>
              </a:solidFill>
            </a:endParaRPr>
          </a:p>
        </p:txBody>
      </p:sp>
      <p:pic>
        <p:nvPicPr>
          <p:cNvPr id="7" name="Picture 6" descr="Home | IPKEY">
            <a:extLst>
              <a:ext uri="{FF2B5EF4-FFF2-40B4-BE49-F238E27FC236}">
                <a16:creationId xmlns:a16="http://schemas.microsoft.com/office/drawing/2014/main" id="{7AFFB920-4626-6C29-BB91-598D6FC7E8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F006FD64-AA06-6D54-33B4-BAAD9A0779BC}"/>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pic>
        <p:nvPicPr>
          <p:cNvPr id="12" name="Picture 1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95937" y="2661229"/>
            <a:ext cx="3026831" cy="4035775"/>
          </a:xfrm>
          <a:prstGeom prst="rect">
            <a:avLst/>
          </a:prstGeom>
        </p:spPr>
      </p:pic>
      <p:sp>
        <p:nvSpPr>
          <p:cNvPr id="13" name="TextBox 12"/>
          <p:cNvSpPr txBox="1"/>
          <p:nvPr/>
        </p:nvSpPr>
        <p:spPr>
          <a:xfrm>
            <a:off x="811786" y="1162010"/>
            <a:ext cx="5369558" cy="1200329"/>
          </a:xfrm>
          <a:prstGeom prst="rect">
            <a:avLst/>
          </a:prstGeom>
          <a:noFill/>
        </p:spPr>
        <p:txBody>
          <a:bodyPr wrap="square" rtlCol="0">
            <a:spAutoFit/>
          </a:bodyPr>
          <a:lstStyle/>
          <a:p>
            <a:r>
              <a:rPr lang="en-ZA" dirty="0"/>
              <a:t>Feedback meetings of hotspots</a:t>
            </a:r>
          </a:p>
          <a:p>
            <a:r>
              <a:rPr lang="en-ZA" dirty="0"/>
              <a:t>PEF guidance document</a:t>
            </a:r>
          </a:p>
          <a:p>
            <a:r>
              <a:rPr lang="en-ZA" dirty="0"/>
              <a:t>PEF training</a:t>
            </a:r>
          </a:p>
          <a:p>
            <a:r>
              <a:rPr lang="en-ZA" dirty="0"/>
              <a:t>Another site visit and awareness raising on PEF </a:t>
            </a:r>
          </a:p>
        </p:txBody>
      </p:sp>
      <p:pic>
        <p:nvPicPr>
          <p:cNvPr id="2" name="Picture 1">
            <a:extLst>
              <a:ext uri="{FF2B5EF4-FFF2-40B4-BE49-F238E27FC236}">
                <a16:creationId xmlns:a16="http://schemas.microsoft.com/office/drawing/2014/main" id="{99159492-7906-6927-1549-E37E6EFCD01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830854" y="3126668"/>
            <a:ext cx="4832707" cy="3625183"/>
          </a:xfrm>
          <a:prstGeom prst="rect">
            <a:avLst/>
          </a:prstGeom>
        </p:spPr>
      </p:pic>
      <p:pic>
        <p:nvPicPr>
          <p:cNvPr id="3" name="Picture 2">
            <a:extLst>
              <a:ext uri="{FF2B5EF4-FFF2-40B4-BE49-F238E27FC236}">
                <a16:creationId xmlns:a16="http://schemas.microsoft.com/office/drawing/2014/main" id="{EA95593C-C520-6E14-3D47-159C94ABC8A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257546" y="220706"/>
            <a:ext cx="6010656" cy="3281818"/>
          </a:xfrm>
          <a:prstGeom prst="rect">
            <a:avLst/>
          </a:prstGeom>
        </p:spPr>
      </p:pic>
    </p:spTree>
    <p:extLst>
      <p:ext uri="{BB962C8B-B14F-4D97-AF65-F5344CB8AC3E}">
        <p14:creationId xmlns:p14="http://schemas.microsoft.com/office/powerpoint/2010/main" val="1021065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FC1A07BC-4C65-41D6-A45F-BE5AA70557B4}"/>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1260968"/>
          </a:xfrm>
          <a:prstGeom prst="rect">
            <a:avLst/>
          </a:prstGeom>
        </p:spPr>
      </p:pic>
      <p:cxnSp>
        <p:nvCxnSpPr>
          <p:cNvPr id="9" name="Gerader Verbinder 8">
            <a:extLst>
              <a:ext uri="{FF2B5EF4-FFF2-40B4-BE49-F238E27FC236}">
                <a16:creationId xmlns:a16="http://schemas.microsoft.com/office/drawing/2014/main" id="{7A3EA42B-429F-47D0-B494-181F06ECA4E7}"/>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6763B551-B7F4-4C6E-A63B-C9489C2B86E5}"/>
              </a:ext>
            </a:extLst>
          </p:cNvPr>
          <p:cNvSpPr txBox="1"/>
          <p:nvPr/>
        </p:nvSpPr>
        <p:spPr>
          <a:xfrm>
            <a:off x="179509" y="301309"/>
            <a:ext cx="10085834" cy="1846659"/>
          </a:xfrm>
          <a:prstGeom prst="rect">
            <a:avLst/>
          </a:prstGeom>
          <a:noFill/>
        </p:spPr>
        <p:txBody>
          <a:bodyPr wrap="square">
            <a:spAutoFit/>
          </a:bodyPr>
          <a:lstStyle/>
          <a:p>
            <a:r>
              <a:rPr lang="en-GB" sz="2800" i="1" dirty="0">
                <a:solidFill>
                  <a:schemeClr val="bg2">
                    <a:lumMod val="50000"/>
                  </a:schemeClr>
                </a:solidFill>
              </a:rPr>
              <a:t>Project Outputs and Activities </a:t>
            </a:r>
            <a:endParaRPr lang="de-DE" sz="2800" i="1" dirty="0">
              <a:solidFill>
                <a:schemeClr val="bg2">
                  <a:lumMod val="50000"/>
                </a:schemeClr>
              </a:solidFill>
            </a:endParaRPr>
          </a:p>
          <a:p>
            <a:endParaRPr lang="en-GB" sz="2800" i="1" dirty="0">
              <a:solidFill>
                <a:schemeClr val="bg2">
                  <a:lumMod val="50000"/>
                </a:schemeClr>
              </a:solidFill>
            </a:endParaRPr>
          </a:p>
          <a:p>
            <a:r>
              <a:rPr lang="en-ZA" sz="2000" b="1" dirty="0"/>
              <a:t>Output IV : Progress meetings and report </a:t>
            </a:r>
          </a:p>
          <a:p>
            <a:r>
              <a:rPr lang="en-ZA" sz="2000" dirty="0"/>
              <a:t>Meetings with UNEP Paris Feb 2023</a:t>
            </a:r>
          </a:p>
          <a:p>
            <a:pPr marL="285750" indent="-285750">
              <a:buFont typeface="Arial" panose="020B0604020202020204" pitchFamily="34" charset="0"/>
              <a:buChar char="•"/>
            </a:pPr>
            <a:r>
              <a:rPr lang="en-ZA" dirty="0"/>
              <a:t>Partner’s meetings</a:t>
            </a:r>
          </a:p>
        </p:txBody>
      </p:sp>
      <p:pic>
        <p:nvPicPr>
          <p:cNvPr id="7" name="Picture 6" descr="Home | IPKEY">
            <a:extLst>
              <a:ext uri="{FF2B5EF4-FFF2-40B4-BE49-F238E27FC236}">
                <a16:creationId xmlns:a16="http://schemas.microsoft.com/office/drawing/2014/main" id="{7AFFB920-4626-6C29-BB91-598D6FC7E8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F006FD64-AA06-6D54-33B4-BAAD9A0779BC}"/>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pic>
        <p:nvPicPr>
          <p:cNvPr id="4" name="Picture 3">
            <a:extLst>
              <a:ext uri="{FF2B5EF4-FFF2-40B4-BE49-F238E27FC236}">
                <a16:creationId xmlns:a16="http://schemas.microsoft.com/office/drawing/2014/main" id="{767ECF2F-436D-1CCB-F71F-81A3B51F66C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86394" y="2616709"/>
            <a:ext cx="5081761" cy="3808169"/>
          </a:xfrm>
          <a:prstGeom prst="rect">
            <a:avLst/>
          </a:prstGeom>
        </p:spPr>
      </p:pic>
      <p:pic>
        <p:nvPicPr>
          <p:cNvPr id="5" name="Picture 2" descr="MoEa - Bio-sneakers made from fruits and plants">
            <a:extLst>
              <a:ext uri="{FF2B5EF4-FFF2-40B4-BE49-F238E27FC236}">
                <a16:creationId xmlns:a16="http://schemas.microsoft.com/office/drawing/2014/main" id="{ADF6F803-C1A7-E8F6-E01F-8B3B506CB529}"/>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317526" y="1780037"/>
            <a:ext cx="4590532" cy="2850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291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FC1A07BC-4C65-41D6-A45F-BE5AA70557B4}"/>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1260968"/>
          </a:xfrm>
          <a:prstGeom prst="rect">
            <a:avLst/>
          </a:prstGeom>
        </p:spPr>
      </p:pic>
      <p:cxnSp>
        <p:nvCxnSpPr>
          <p:cNvPr id="9" name="Gerader Verbinder 8">
            <a:extLst>
              <a:ext uri="{FF2B5EF4-FFF2-40B4-BE49-F238E27FC236}">
                <a16:creationId xmlns:a16="http://schemas.microsoft.com/office/drawing/2014/main" id="{7A3EA42B-429F-47D0-B494-181F06ECA4E7}"/>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6763B551-B7F4-4C6E-A63B-C9489C2B86E5}"/>
              </a:ext>
            </a:extLst>
          </p:cNvPr>
          <p:cNvSpPr txBox="1"/>
          <p:nvPr/>
        </p:nvSpPr>
        <p:spPr>
          <a:xfrm>
            <a:off x="179509" y="301309"/>
            <a:ext cx="10085834" cy="954107"/>
          </a:xfrm>
          <a:prstGeom prst="rect">
            <a:avLst/>
          </a:prstGeom>
          <a:noFill/>
        </p:spPr>
        <p:txBody>
          <a:bodyPr wrap="square">
            <a:spAutoFit/>
          </a:bodyPr>
          <a:lstStyle/>
          <a:p>
            <a:r>
              <a:rPr lang="en-US" sz="2800" i="1" dirty="0">
                <a:solidFill>
                  <a:schemeClr val="bg2">
                    <a:lumMod val="50000"/>
                  </a:schemeClr>
                </a:solidFill>
              </a:rPr>
              <a:t>Partners Meeting February 2023</a:t>
            </a:r>
            <a:endParaRPr lang="de-DE" sz="2800" i="1" dirty="0">
              <a:solidFill>
                <a:schemeClr val="bg2">
                  <a:lumMod val="50000"/>
                </a:schemeClr>
              </a:solidFill>
            </a:endParaRPr>
          </a:p>
          <a:p>
            <a:endParaRPr lang="en-GB" sz="2800" i="1" dirty="0">
              <a:solidFill>
                <a:schemeClr val="bg2">
                  <a:lumMod val="50000"/>
                </a:schemeClr>
              </a:solidFill>
            </a:endParaRPr>
          </a:p>
        </p:txBody>
      </p:sp>
      <p:pic>
        <p:nvPicPr>
          <p:cNvPr id="7" name="Picture 6" descr="Home | IPKEY">
            <a:extLst>
              <a:ext uri="{FF2B5EF4-FFF2-40B4-BE49-F238E27FC236}">
                <a16:creationId xmlns:a16="http://schemas.microsoft.com/office/drawing/2014/main" id="{7AFFB920-4626-6C29-BB91-598D6FC7E8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F006FD64-AA06-6D54-33B4-BAAD9A0779BC}"/>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sp>
        <p:nvSpPr>
          <p:cNvPr id="2" name="Content Placeholder 2">
            <a:extLst>
              <a:ext uri="{FF2B5EF4-FFF2-40B4-BE49-F238E27FC236}">
                <a16:creationId xmlns:a16="http://schemas.microsoft.com/office/drawing/2014/main" id="{A30C7460-A77F-E76E-7FF0-8661CA3668DA}"/>
              </a:ext>
            </a:extLst>
          </p:cNvPr>
          <p:cNvSpPr txBox="1">
            <a:spLocks/>
          </p:cNvSpPr>
          <p:nvPr/>
        </p:nvSpPr>
        <p:spPr>
          <a:xfrm>
            <a:off x="516147" y="1514363"/>
            <a:ext cx="4860661" cy="4712677"/>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r>
              <a:rPr lang="en-ZA" sz="2400" dirty="0">
                <a:solidFill>
                  <a:schemeClr val="tx1"/>
                </a:solidFill>
              </a:rPr>
              <a:t>Access to international experts</a:t>
            </a:r>
          </a:p>
          <a:p>
            <a:r>
              <a:rPr lang="en-ZA" sz="2400" dirty="0">
                <a:solidFill>
                  <a:schemeClr val="tx1"/>
                </a:solidFill>
              </a:rPr>
              <a:t>Learnings regionally and globally</a:t>
            </a:r>
          </a:p>
          <a:p>
            <a:r>
              <a:rPr lang="en-ZA" sz="2400" dirty="0">
                <a:solidFill>
                  <a:schemeClr val="tx1"/>
                </a:solidFill>
              </a:rPr>
              <a:t>Possibility for export (future proofing companies)</a:t>
            </a:r>
          </a:p>
          <a:p>
            <a:r>
              <a:rPr lang="en-ZA" sz="2400" dirty="0">
                <a:solidFill>
                  <a:schemeClr val="tx1"/>
                </a:solidFill>
              </a:rPr>
              <a:t>Access to finance </a:t>
            </a:r>
          </a:p>
          <a:p>
            <a:endParaRPr lang="en-ZA" sz="2400" dirty="0">
              <a:solidFill>
                <a:schemeClr val="tx1"/>
              </a:solidFill>
            </a:endParaRPr>
          </a:p>
          <a:p>
            <a:r>
              <a:rPr lang="en-ZA" sz="2400" dirty="0">
                <a:solidFill>
                  <a:schemeClr val="tx1"/>
                </a:solidFill>
              </a:rPr>
              <a:t>SUSTAINABILITY IS OVERARCHING AND LINKS ALL ASPECTS</a:t>
            </a:r>
          </a:p>
          <a:p>
            <a:endParaRPr lang="en-ZA" sz="2400" dirty="0">
              <a:solidFill>
                <a:schemeClr val="tx1"/>
              </a:solidFill>
            </a:endParaRPr>
          </a:p>
        </p:txBody>
      </p:sp>
      <p:pic>
        <p:nvPicPr>
          <p:cNvPr id="3" name="Picture 2">
            <a:extLst>
              <a:ext uri="{FF2B5EF4-FFF2-40B4-BE49-F238E27FC236}">
                <a16:creationId xmlns:a16="http://schemas.microsoft.com/office/drawing/2014/main" id="{769B74B8-765B-2DEC-8F98-7C2A4AED2DB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376808" y="1514363"/>
            <a:ext cx="5831884" cy="4373913"/>
          </a:xfrm>
          <a:prstGeom prst="rect">
            <a:avLst/>
          </a:prstGeom>
        </p:spPr>
      </p:pic>
    </p:spTree>
    <p:extLst>
      <p:ext uri="{BB962C8B-B14F-4D97-AF65-F5344CB8AC3E}">
        <p14:creationId xmlns:p14="http://schemas.microsoft.com/office/powerpoint/2010/main" val="2628430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B22B6-16E4-033C-CA59-A472AB9AC7AF}"/>
            </a:ext>
          </a:extLst>
        </p:cNvPr>
        <p:cNvGrpSpPr/>
        <p:nvPr/>
      </p:nvGrpSpPr>
      <p:grpSpPr>
        <a:xfrm>
          <a:off x="0" y="0"/>
          <a:ext cx="0" cy="0"/>
          <a:chOff x="0" y="0"/>
          <a:chExt cx="0" cy="0"/>
        </a:xfrm>
      </p:grpSpPr>
      <p:sp>
        <p:nvSpPr>
          <p:cNvPr id="10" name="Rechteck 9">
            <a:extLst>
              <a:ext uri="{FF2B5EF4-FFF2-40B4-BE49-F238E27FC236}">
                <a16:creationId xmlns:a16="http://schemas.microsoft.com/office/drawing/2014/main" id="{53B27E9E-4A82-F3D7-2145-058FAC3BC2F8}"/>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6FC50A0D-0C76-3696-CFF1-FAC0E538B7D1}"/>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1260968"/>
          </a:xfrm>
          <a:prstGeom prst="rect">
            <a:avLst/>
          </a:prstGeom>
        </p:spPr>
      </p:pic>
      <p:cxnSp>
        <p:nvCxnSpPr>
          <p:cNvPr id="9" name="Gerader Verbinder 8">
            <a:extLst>
              <a:ext uri="{FF2B5EF4-FFF2-40B4-BE49-F238E27FC236}">
                <a16:creationId xmlns:a16="http://schemas.microsoft.com/office/drawing/2014/main" id="{C64475E3-BE5E-E464-019F-989928376293}"/>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933C7512-86C1-0C4A-8169-C71DDF117798}"/>
              </a:ext>
            </a:extLst>
          </p:cNvPr>
          <p:cNvSpPr txBox="1"/>
          <p:nvPr/>
        </p:nvSpPr>
        <p:spPr>
          <a:xfrm>
            <a:off x="228598" y="301309"/>
            <a:ext cx="10085834" cy="523220"/>
          </a:xfrm>
          <a:prstGeom prst="rect">
            <a:avLst/>
          </a:prstGeom>
          <a:noFill/>
        </p:spPr>
        <p:txBody>
          <a:bodyPr wrap="square">
            <a:spAutoFit/>
          </a:bodyPr>
          <a:lstStyle/>
          <a:p>
            <a:r>
              <a:rPr lang="en-GB" sz="2800" i="1" dirty="0">
                <a:solidFill>
                  <a:schemeClr val="bg2">
                    <a:lumMod val="50000"/>
                  </a:schemeClr>
                </a:solidFill>
              </a:rPr>
              <a:t>Project Outputs and Activities </a:t>
            </a:r>
            <a:endParaRPr lang="de-DE" sz="2800" i="1" dirty="0">
              <a:solidFill>
                <a:schemeClr val="bg2">
                  <a:lumMod val="50000"/>
                </a:schemeClr>
              </a:solidFill>
            </a:endParaRPr>
          </a:p>
        </p:txBody>
      </p:sp>
      <p:pic>
        <p:nvPicPr>
          <p:cNvPr id="7" name="Picture 6" descr="Home | IPKEY">
            <a:extLst>
              <a:ext uri="{FF2B5EF4-FFF2-40B4-BE49-F238E27FC236}">
                <a16:creationId xmlns:a16="http://schemas.microsoft.com/office/drawing/2014/main" id="{20D46C56-8035-E01C-EB70-0BD1819E85C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D8F3C597-501A-FCB5-98EF-3EFA85D15DA9}"/>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sp>
        <p:nvSpPr>
          <p:cNvPr id="3" name="Textfeld 1">
            <a:extLst>
              <a:ext uri="{FF2B5EF4-FFF2-40B4-BE49-F238E27FC236}">
                <a16:creationId xmlns:a16="http://schemas.microsoft.com/office/drawing/2014/main" id="{D676FE3C-968D-48B2-2D8C-AC3A27637D9A}"/>
              </a:ext>
            </a:extLst>
          </p:cNvPr>
          <p:cNvSpPr txBox="1"/>
          <p:nvPr/>
        </p:nvSpPr>
        <p:spPr>
          <a:xfrm>
            <a:off x="304801" y="1161722"/>
            <a:ext cx="5703148" cy="7325082"/>
          </a:xfrm>
          <a:prstGeom prst="rect">
            <a:avLst/>
          </a:prstGeom>
          <a:noFill/>
        </p:spPr>
        <p:txBody>
          <a:bodyPr wrap="square" rtlCol="0">
            <a:spAutoFit/>
          </a:bodyPr>
          <a:lstStyle/>
          <a:p>
            <a:pPr marL="342900" indent="-342900">
              <a:buFont typeface="+mj-lt"/>
              <a:buAutoNum type="arabicPeriod"/>
            </a:pPr>
            <a:r>
              <a:rPr lang="en-ZA" sz="2000" b="1" dirty="0"/>
              <a:t>Output</a:t>
            </a:r>
            <a:r>
              <a:rPr lang="en-ZA" sz="2000" b="1" baseline="0" dirty="0"/>
              <a:t>  II: Eco-innovation </a:t>
            </a:r>
          </a:p>
          <a:p>
            <a:endParaRPr lang="en-ZA" sz="1800" baseline="0" dirty="0"/>
          </a:p>
          <a:p>
            <a:pPr marL="800100" lvl="1" indent="-342900">
              <a:buFont typeface="Arial" panose="020B0604020202020204" pitchFamily="34" charset="0"/>
              <a:buChar char="•"/>
            </a:pPr>
            <a:r>
              <a:rPr lang="en-ZA" dirty="0"/>
              <a:t>Supply chain workshop for Cape Union Mart- focusing on ecolabelling and export readiness </a:t>
            </a:r>
          </a:p>
          <a:p>
            <a:pPr marL="800100" lvl="1" indent="-342900">
              <a:buFont typeface="Arial" panose="020B0604020202020204" pitchFamily="34" charset="0"/>
              <a:buChar char="•"/>
            </a:pPr>
            <a:endParaRPr lang="en-ZA" dirty="0"/>
          </a:p>
          <a:p>
            <a:pPr marL="800100" lvl="1" indent="-342900">
              <a:buFont typeface="Arial" panose="020B0604020202020204" pitchFamily="34" charset="0"/>
              <a:buChar char="•"/>
            </a:pPr>
            <a:endParaRPr lang="en-ZA" dirty="0"/>
          </a:p>
          <a:p>
            <a:pPr marL="342900" indent="-342900">
              <a:buFont typeface="+mj-lt"/>
              <a:buAutoNum type="arabicPeriod"/>
            </a:pPr>
            <a:endParaRPr lang="en-ZA" dirty="0"/>
          </a:p>
          <a:p>
            <a:pPr marL="342900" indent="-342900">
              <a:buFont typeface="+mj-lt"/>
              <a:buAutoNum type="arabicPeriod"/>
            </a:pPr>
            <a:endParaRPr lang="en-ZA" dirty="0"/>
          </a:p>
          <a:p>
            <a:pPr marL="342900" indent="-342900">
              <a:buFont typeface="+mj-lt"/>
              <a:buAutoNum type="arabicPeriod"/>
            </a:pPr>
            <a:endParaRPr lang="en-ZA" dirty="0"/>
          </a:p>
          <a:p>
            <a:pPr marL="342900" indent="-342900">
              <a:buFont typeface="+mj-lt"/>
              <a:buAutoNum type="arabicPeriod"/>
            </a:pPr>
            <a:endParaRPr lang="en-ZA" dirty="0"/>
          </a:p>
          <a:p>
            <a:pPr marL="342900" indent="-342900">
              <a:buFont typeface="+mj-lt"/>
              <a:buAutoNum type="arabicPeriod"/>
            </a:pPr>
            <a:endParaRPr lang="en-ZA" dirty="0"/>
          </a:p>
          <a:p>
            <a:pPr marL="342900" indent="-342900">
              <a:buFont typeface="+mj-lt"/>
              <a:buAutoNum type="arabicPeriod"/>
            </a:pPr>
            <a:endParaRPr lang="en-ZA" dirty="0"/>
          </a:p>
          <a:p>
            <a:endParaRPr lang="en-ZA" sz="1800" baseline="0" dirty="0"/>
          </a:p>
          <a:p>
            <a:endParaRPr lang="en-ZA" sz="1800"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b="1" dirty="0"/>
          </a:p>
          <a:p>
            <a:endParaRPr lang="en-ZA" sz="1800" b="1" dirty="0"/>
          </a:p>
          <a:p>
            <a:endParaRPr lang="en-ZA" sz="1800" b="1" dirty="0"/>
          </a:p>
        </p:txBody>
      </p:sp>
      <p:pic>
        <p:nvPicPr>
          <p:cNvPr id="4" name="Picture 3">
            <a:extLst>
              <a:ext uri="{FF2B5EF4-FFF2-40B4-BE49-F238E27FC236}">
                <a16:creationId xmlns:a16="http://schemas.microsoft.com/office/drawing/2014/main" id="{FEE60431-B457-19F3-11A9-4F5693DC40E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28598" y="2506209"/>
            <a:ext cx="5703147" cy="4277360"/>
          </a:xfrm>
          <a:prstGeom prst="rect">
            <a:avLst/>
          </a:prstGeom>
        </p:spPr>
      </p:pic>
      <p:pic>
        <p:nvPicPr>
          <p:cNvPr id="13" name="Picture 12">
            <a:extLst>
              <a:ext uri="{FF2B5EF4-FFF2-40B4-BE49-F238E27FC236}">
                <a16:creationId xmlns:a16="http://schemas.microsoft.com/office/drawing/2014/main" id="{CE1744BB-128F-3F29-4CA2-B3627D869F70}"/>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887464" y="1681680"/>
            <a:ext cx="6195106" cy="2962035"/>
          </a:xfrm>
          <a:prstGeom prst="rect">
            <a:avLst/>
          </a:prstGeom>
        </p:spPr>
      </p:pic>
      <p:pic>
        <p:nvPicPr>
          <p:cNvPr id="15" name="Picture 2" descr="Cape Union Mart - Cresta">
            <a:extLst>
              <a:ext uri="{FF2B5EF4-FFF2-40B4-BE49-F238E27FC236}">
                <a16:creationId xmlns:a16="http://schemas.microsoft.com/office/drawing/2014/main" id="{23BEC792-15D4-1AE7-92A9-8AA78DB6B6CE}"/>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931745" y="4643715"/>
            <a:ext cx="3130040" cy="2347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552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CA11460-0881-4786-922E-D22132AF4DE6}"/>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feld 10">
            <a:extLst>
              <a:ext uri="{FF2B5EF4-FFF2-40B4-BE49-F238E27FC236}">
                <a16:creationId xmlns:a16="http://schemas.microsoft.com/office/drawing/2014/main" id="{6763B551-B7F4-4C6E-A63B-C9489C2B86E5}"/>
              </a:ext>
            </a:extLst>
          </p:cNvPr>
          <p:cNvSpPr txBox="1"/>
          <p:nvPr/>
        </p:nvSpPr>
        <p:spPr>
          <a:xfrm>
            <a:off x="304800" y="282280"/>
            <a:ext cx="728319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i="1" dirty="0">
                <a:solidFill>
                  <a:srgbClr val="E7E6E6">
                    <a:lumMod val="50000"/>
                  </a:srgbClr>
                </a:solidFill>
                <a:latin typeface="Calibri" panose="020F0502020204030204"/>
              </a:rPr>
              <a:t>Selected Project</a:t>
            </a:r>
            <a:r>
              <a:rPr kumimoji="0" lang="en-US" sz="28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 Milestone</a:t>
            </a:r>
            <a:r>
              <a:rPr lang="en-US" sz="2800" i="1" dirty="0">
                <a:solidFill>
                  <a:srgbClr val="E7E6E6">
                    <a:lumMod val="50000"/>
                  </a:srgbClr>
                </a:solidFill>
                <a:latin typeface="Calibri" panose="020F0502020204030204"/>
              </a:rPr>
              <a:t>s </a:t>
            </a:r>
            <a:endParaRPr kumimoji="0" lang="de-DE" sz="28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pic>
        <p:nvPicPr>
          <p:cNvPr id="27" name="Grafik 11">
            <a:extLst>
              <a:ext uri="{FF2B5EF4-FFF2-40B4-BE49-F238E27FC236}">
                <a16:creationId xmlns:a16="http://schemas.microsoft.com/office/drawing/2014/main" id="{F80330DF-571F-9202-30B0-183471C75C3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787525" y="90122"/>
            <a:ext cx="677539" cy="743108"/>
          </a:xfrm>
          <a:prstGeom prst="rect">
            <a:avLst/>
          </a:prstGeom>
        </p:spPr>
      </p:pic>
      <p:graphicFrame>
        <p:nvGraphicFramePr>
          <p:cNvPr id="2" name="Table 1">
            <a:extLst>
              <a:ext uri="{FF2B5EF4-FFF2-40B4-BE49-F238E27FC236}">
                <a16:creationId xmlns:a16="http://schemas.microsoft.com/office/drawing/2014/main" id="{DFB18F05-5AF8-63B6-E36D-D88AD6BDD7B1}"/>
              </a:ext>
            </a:extLst>
          </p:cNvPr>
          <p:cNvGraphicFramePr>
            <a:graphicFrameLocks noGrp="1"/>
          </p:cNvGraphicFramePr>
          <p:nvPr>
            <p:extLst>
              <p:ext uri="{D42A27DB-BD31-4B8C-83A1-F6EECF244321}">
                <p14:modId xmlns:p14="http://schemas.microsoft.com/office/powerpoint/2010/main" val="3883385816"/>
              </p:ext>
            </p:extLst>
          </p:nvPr>
        </p:nvGraphicFramePr>
        <p:xfrm>
          <a:off x="245097" y="1171357"/>
          <a:ext cx="11855167" cy="5348516"/>
        </p:xfrm>
        <a:graphic>
          <a:graphicData uri="http://schemas.openxmlformats.org/drawingml/2006/table">
            <a:tbl>
              <a:tblPr firstRow="1" bandRow="1">
                <a:tableStyleId>{5940675A-B579-460E-94D1-54222C63F5DA}</a:tableStyleId>
              </a:tblPr>
              <a:tblGrid>
                <a:gridCol w="11855167">
                  <a:extLst>
                    <a:ext uri="{9D8B030D-6E8A-4147-A177-3AD203B41FA5}">
                      <a16:colId xmlns:a16="http://schemas.microsoft.com/office/drawing/2014/main" val="3131564257"/>
                    </a:ext>
                  </a:extLst>
                </a:gridCol>
              </a:tblGrid>
              <a:tr h="379600">
                <a:tc>
                  <a:txBody>
                    <a:bodyPr/>
                    <a:lstStyle/>
                    <a:p>
                      <a:endParaRPr lang="en-US" sz="1400" b="1" dirty="0"/>
                    </a:p>
                  </a:txBody>
                  <a:tcPr/>
                </a:tc>
                <a:extLst>
                  <a:ext uri="{0D108BD9-81ED-4DB2-BD59-A6C34878D82A}">
                    <a16:rowId xmlns:a16="http://schemas.microsoft.com/office/drawing/2014/main" val="1581953702"/>
                  </a:ext>
                </a:extLst>
              </a:tr>
              <a:tr h="1544023">
                <a:tc>
                  <a:txBody>
                    <a:bodyPr/>
                    <a:lstStyle/>
                    <a:p>
                      <a:pPr marL="0" lvl="0" indent="0">
                        <a:buFontTx/>
                        <a:buNone/>
                      </a:pPr>
                      <a:r>
                        <a:rPr lang="en-US" sz="2000" kern="1200" dirty="0">
                          <a:solidFill>
                            <a:schemeClr val="tx1"/>
                          </a:solidFill>
                          <a:effectLst/>
                          <a:latin typeface="+mn-lt"/>
                          <a:ea typeface="Roboto" panose="02000000000000000000" pitchFamily="2" charset="0"/>
                          <a:cs typeface="+mn-cs"/>
                        </a:rPr>
                        <a:t>Participating companies gained access to multistakeholder sectoral partnerships</a:t>
                      </a:r>
                    </a:p>
                    <a:p>
                      <a:r>
                        <a:rPr lang="en-US" sz="2000" dirty="0">
                          <a:latin typeface="+mn-lt"/>
                        </a:rPr>
                        <a:t>Imran Textiles (Textiles Exchange + Event in Milan)</a:t>
                      </a:r>
                    </a:p>
                    <a:p>
                      <a:r>
                        <a:rPr lang="en-US" sz="2000" dirty="0">
                          <a:latin typeface="+mn-lt"/>
                        </a:rPr>
                        <a:t>UNICA, Hextex, Republic Umbrella access to NCPC who offered further assistance with REPC assessment following the EI training</a:t>
                      </a:r>
                    </a:p>
                    <a:p>
                      <a:endParaRPr lang="en-US" sz="2000" dirty="0">
                        <a:solidFill>
                          <a:schemeClr val="bg1">
                            <a:lumMod val="65000"/>
                          </a:schemeClr>
                        </a:solidFill>
                        <a:latin typeface="+mn-lt"/>
                      </a:endParaRPr>
                    </a:p>
                  </a:txBody>
                  <a:tcPr/>
                </a:tc>
                <a:extLst>
                  <a:ext uri="{0D108BD9-81ED-4DB2-BD59-A6C34878D82A}">
                    <a16:rowId xmlns:a16="http://schemas.microsoft.com/office/drawing/2014/main" val="1072291646"/>
                  </a:ext>
                </a:extLst>
              </a:tr>
              <a:tr h="604688">
                <a:tc>
                  <a:txBody>
                    <a:bodyPr/>
                    <a:lstStyle/>
                    <a:p>
                      <a:r>
                        <a:rPr lang="en-US" sz="2000" dirty="0">
                          <a:effectLst/>
                          <a:latin typeface="+mn-lt"/>
                          <a:ea typeface="Times New Roman" panose="02020603050405020304" pitchFamily="18" charset="0"/>
                        </a:rPr>
                        <a:t>Participating companies  have taken initial steps to implement innovative sustainable business models</a:t>
                      </a:r>
                    </a:p>
                  </a:txBody>
                  <a:tcPr/>
                </a:tc>
                <a:extLst>
                  <a:ext uri="{0D108BD9-81ED-4DB2-BD59-A6C34878D82A}">
                    <a16:rowId xmlns:a16="http://schemas.microsoft.com/office/drawing/2014/main" val="1337712822"/>
                  </a:ext>
                </a:extLst>
              </a:tr>
              <a:tr h="1130503">
                <a:tc>
                  <a:txBody>
                    <a:bodyPr/>
                    <a:lstStyle/>
                    <a:p>
                      <a:r>
                        <a:rPr lang="en-US" sz="2000" dirty="0">
                          <a:effectLst/>
                          <a:latin typeface="+mn-lt"/>
                          <a:ea typeface="Times New Roman" panose="02020603050405020304" pitchFamily="18" charset="0"/>
                        </a:rPr>
                        <a:t>SMEs were supported to adopted sustainable and circular practices through application of life cycle thinking</a:t>
                      </a:r>
                    </a:p>
                    <a:p>
                      <a:endParaRPr lang="en-US" sz="2000" dirty="0">
                        <a:latin typeface="+mn-lt"/>
                      </a:endParaRPr>
                    </a:p>
                    <a:p>
                      <a:r>
                        <a:rPr lang="en-US" sz="2000" dirty="0">
                          <a:latin typeface="+mn-lt"/>
                        </a:rPr>
                        <a:t>Hextex (Women owned,) Green-Thread (Women run)</a:t>
                      </a:r>
                    </a:p>
                  </a:txBody>
                  <a:tcPr/>
                </a:tc>
                <a:extLst>
                  <a:ext uri="{0D108BD9-81ED-4DB2-BD59-A6C34878D82A}">
                    <a16:rowId xmlns:a16="http://schemas.microsoft.com/office/drawing/2014/main" val="3841692679"/>
                  </a:ext>
                </a:extLst>
              </a:tr>
              <a:tr h="1618285">
                <a:tc>
                  <a:txBody>
                    <a:bodyPr/>
                    <a:lstStyle/>
                    <a:p>
                      <a:r>
                        <a:rPr lang="en-US" sz="2000" dirty="0">
                          <a:effectLst/>
                          <a:latin typeface="+mn-lt"/>
                          <a:ea typeface="Times New Roman" panose="02020603050405020304" pitchFamily="18" charset="0"/>
                        </a:rPr>
                        <a:t>SMEs were supported to start take action on improving chemicals management in adopting more circular practices</a:t>
                      </a:r>
                    </a:p>
                    <a:p>
                      <a:r>
                        <a:rPr lang="en-US" sz="2000" b="1" dirty="0">
                          <a:latin typeface="+mn-lt"/>
                        </a:rPr>
                        <a:t>SA</a:t>
                      </a:r>
                      <a:r>
                        <a:rPr lang="en-US" sz="2000" dirty="0">
                          <a:latin typeface="+mn-lt"/>
                        </a:rPr>
                        <a:t>: Green Thread (waterless dyeing plant)</a:t>
                      </a:r>
                    </a:p>
                  </a:txBody>
                  <a:tcPr/>
                </a:tc>
                <a:extLst>
                  <a:ext uri="{0D108BD9-81ED-4DB2-BD59-A6C34878D82A}">
                    <a16:rowId xmlns:a16="http://schemas.microsoft.com/office/drawing/2014/main" val="2976861933"/>
                  </a:ext>
                </a:extLst>
              </a:tr>
            </a:tbl>
          </a:graphicData>
        </a:graphic>
      </p:graphicFrame>
      <p:cxnSp>
        <p:nvCxnSpPr>
          <p:cNvPr id="3" name="Gerader Verbinder 8">
            <a:extLst>
              <a:ext uri="{FF2B5EF4-FFF2-40B4-BE49-F238E27FC236}">
                <a16:creationId xmlns:a16="http://schemas.microsoft.com/office/drawing/2014/main" id="{453F832C-F801-941F-E205-4EB9E4ABC09F}"/>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2363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428EF-8A78-D635-51F3-DB5E626C226D}"/>
            </a:ext>
          </a:extLst>
        </p:cNvPr>
        <p:cNvGrpSpPr/>
        <p:nvPr/>
      </p:nvGrpSpPr>
      <p:grpSpPr>
        <a:xfrm>
          <a:off x="0" y="0"/>
          <a:ext cx="0" cy="0"/>
          <a:chOff x="0" y="0"/>
          <a:chExt cx="0" cy="0"/>
        </a:xfrm>
      </p:grpSpPr>
      <p:sp>
        <p:nvSpPr>
          <p:cNvPr id="10" name="Rechteck 9">
            <a:extLst>
              <a:ext uri="{FF2B5EF4-FFF2-40B4-BE49-F238E27FC236}">
                <a16:creationId xmlns:a16="http://schemas.microsoft.com/office/drawing/2014/main" id="{A814FDE0-B9C4-292F-110E-0DDBBFCE0AC8}"/>
              </a:ext>
            </a:extLst>
          </p:cNvPr>
          <p:cNvSpPr/>
          <p:nvPr/>
        </p:nvSpPr>
        <p:spPr>
          <a:xfrm>
            <a:off x="0" y="0"/>
            <a:ext cx="12192000" cy="6858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fik 5">
            <a:extLst>
              <a:ext uri="{FF2B5EF4-FFF2-40B4-BE49-F238E27FC236}">
                <a16:creationId xmlns:a16="http://schemas.microsoft.com/office/drawing/2014/main" id="{8765801F-3887-9359-C090-17A8EB5C9A41}"/>
              </a:ext>
            </a:extLst>
          </p:cNvPr>
          <p:cNvPicPr/>
          <p:nvPr/>
        </p:nvPicPr>
        <p:blipFill>
          <a:blip r:embed="rId3" cstate="print">
            <a:extLst>
              <a:ext uri="{28A0092B-C50C-407E-A947-70E740481C1C}">
                <a14:useLocalDpi xmlns:a14="http://schemas.microsoft.com/office/drawing/2010/main"/>
              </a:ext>
            </a:extLst>
          </a:blip>
          <a:stretch>
            <a:fillRect/>
          </a:stretch>
        </p:blipFill>
        <p:spPr>
          <a:xfrm>
            <a:off x="10923921" y="194045"/>
            <a:ext cx="1088570" cy="1260968"/>
          </a:xfrm>
          <a:prstGeom prst="rect">
            <a:avLst/>
          </a:prstGeom>
        </p:spPr>
      </p:pic>
      <p:cxnSp>
        <p:nvCxnSpPr>
          <p:cNvPr id="9" name="Gerader Verbinder 8">
            <a:extLst>
              <a:ext uri="{FF2B5EF4-FFF2-40B4-BE49-F238E27FC236}">
                <a16:creationId xmlns:a16="http://schemas.microsoft.com/office/drawing/2014/main" id="{D0A4C437-A6E9-C69A-217A-7998ED5B6537}"/>
              </a:ext>
            </a:extLst>
          </p:cNvPr>
          <p:cNvCxnSpPr>
            <a:cxnSpLocks/>
          </p:cNvCxnSpPr>
          <p:nvPr/>
        </p:nvCxnSpPr>
        <p:spPr>
          <a:xfrm>
            <a:off x="304800" y="988428"/>
            <a:ext cx="5791200" cy="0"/>
          </a:xfrm>
          <a:prstGeom prst="line">
            <a:avLst/>
          </a:prstGeom>
          <a:ln w="12700">
            <a:solidFill>
              <a:srgbClr val="FFA100"/>
            </a:solidFill>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33798255-C212-D9DD-3404-80963909CA93}"/>
              </a:ext>
            </a:extLst>
          </p:cNvPr>
          <p:cNvSpPr txBox="1"/>
          <p:nvPr/>
        </p:nvSpPr>
        <p:spPr>
          <a:xfrm>
            <a:off x="179509" y="186121"/>
            <a:ext cx="1008583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Future Phase 2: Focus Areas</a:t>
            </a:r>
            <a:endParaRPr kumimoji="0" lang="de-DE" sz="28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pic>
        <p:nvPicPr>
          <p:cNvPr id="7" name="Picture 6" descr="Home | IPKEY">
            <a:extLst>
              <a:ext uri="{FF2B5EF4-FFF2-40B4-BE49-F238E27FC236}">
                <a16:creationId xmlns:a16="http://schemas.microsoft.com/office/drawing/2014/main" id="{4208E5DA-8570-4AF9-453F-84F0F99703A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8625217" y="6092976"/>
            <a:ext cx="2132424" cy="663805"/>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7B9D0FEF-99A5-1BD4-F986-749BD413080E}"/>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835641" y="5995520"/>
            <a:ext cx="1057427" cy="858716"/>
          </a:xfrm>
          <a:prstGeom prst="rect">
            <a:avLst/>
          </a:prstGeom>
          <a:noFill/>
          <a:ln>
            <a:noFill/>
          </a:ln>
        </p:spPr>
      </p:pic>
      <p:sp>
        <p:nvSpPr>
          <p:cNvPr id="5" name="TextBox 4">
            <a:extLst>
              <a:ext uri="{FF2B5EF4-FFF2-40B4-BE49-F238E27FC236}">
                <a16:creationId xmlns:a16="http://schemas.microsoft.com/office/drawing/2014/main" id="{4C500CD0-2B2C-A679-BAE2-B1D779E98B04}"/>
              </a:ext>
            </a:extLst>
          </p:cNvPr>
          <p:cNvSpPr txBox="1"/>
          <p:nvPr/>
        </p:nvSpPr>
        <p:spPr>
          <a:xfrm>
            <a:off x="71120" y="1584112"/>
            <a:ext cx="11313160" cy="4062651"/>
          </a:xfrm>
          <a:prstGeom prst="rect">
            <a:avLst/>
          </a:prstGeom>
          <a:noFill/>
        </p:spPr>
        <p:txBody>
          <a:bodyPr wrap="square">
            <a:spAutoFit/>
          </a:bodyPr>
          <a:lstStyle/>
          <a:p>
            <a:pPr marL="285750" indent="-285750">
              <a:buFontTx/>
              <a:buChar char="-"/>
            </a:pPr>
            <a:r>
              <a:rPr lang="en-US" sz="2400" b="1" dirty="0"/>
              <a:t>Integrate Sustainability in the Master Plan (they started to create a Task team)</a:t>
            </a:r>
          </a:p>
          <a:p>
            <a:pPr marL="285750" indent="-285750">
              <a:buFontTx/>
              <a:buChar char="-"/>
            </a:pPr>
            <a:r>
              <a:rPr lang="en-US" sz="2400" b="1" dirty="0"/>
              <a:t> Knowledge Hub (?) </a:t>
            </a:r>
            <a:r>
              <a:rPr lang="en-US" sz="2400" dirty="0"/>
              <a:t>+ Road shows for specific topics, along with industry associations</a:t>
            </a:r>
          </a:p>
          <a:p>
            <a:pPr marL="285750" indent="-285750">
              <a:buFontTx/>
              <a:buChar char="-"/>
            </a:pPr>
            <a:r>
              <a:rPr lang="en-US" sz="2400" dirty="0"/>
              <a:t>How to make companies export ready? (towards African markets). Including awareness, data and </a:t>
            </a:r>
            <a:r>
              <a:rPr lang="en-US" sz="2400" dirty="0" err="1"/>
              <a:t>standardisation</a:t>
            </a:r>
            <a:endParaRPr lang="en-US" sz="2400" dirty="0"/>
          </a:p>
          <a:p>
            <a:pPr marL="285750" indent="-285750">
              <a:buFontTx/>
              <a:buChar char="-"/>
            </a:pPr>
            <a:r>
              <a:rPr lang="en-US" sz="2400" dirty="0"/>
              <a:t>Transport infrastructure</a:t>
            </a:r>
          </a:p>
          <a:p>
            <a:pPr marL="285750" indent="-285750">
              <a:buFontTx/>
              <a:buChar char="-"/>
            </a:pPr>
            <a:r>
              <a:rPr lang="en-US" sz="2400" dirty="0"/>
              <a:t>Expand on circular business models</a:t>
            </a:r>
          </a:p>
          <a:p>
            <a:pPr marL="285750" indent="-285750">
              <a:buFontTx/>
              <a:buChar char="-"/>
            </a:pPr>
            <a:r>
              <a:rPr lang="en-US" sz="2400" dirty="0"/>
              <a:t>Partnerships for skills development / educational authorities (SETAs)</a:t>
            </a:r>
          </a:p>
          <a:p>
            <a:pPr marL="285750" indent="-285750">
              <a:buFontTx/>
              <a:buChar char="-"/>
            </a:pPr>
            <a:r>
              <a:rPr lang="en-US" sz="2400" dirty="0"/>
              <a:t>Accelerate Green Finance</a:t>
            </a:r>
          </a:p>
          <a:p>
            <a:pPr marL="285750" indent="-285750">
              <a:buFontTx/>
              <a:buChar char="-"/>
            </a:pPr>
            <a:r>
              <a:rPr lang="en-US" sz="2400" dirty="0"/>
              <a:t>Support implementation</a:t>
            </a:r>
          </a:p>
          <a:p>
            <a:pPr marL="285750" indent="-285750">
              <a:buFontTx/>
              <a:buChar char="-"/>
            </a:pPr>
            <a:r>
              <a:rPr lang="en-US" sz="2400" dirty="0"/>
              <a:t>Include more retailers and large manufacturers</a:t>
            </a:r>
          </a:p>
          <a:p>
            <a:pPr marL="285750" indent="-285750">
              <a:buFontTx/>
              <a:buChar char="-"/>
            </a:pPr>
            <a:endParaRPr lang="en-US" sz="1800" dirty="0"/>
          </a:p>
        </p:txBody>
      </p:sp>
    </p:spTree>
    <p:extLst>
      <p:ext uri="{BB962C8B-B14F-4D97-AF65-F5344CB8AC3E}">
        <p14:creationId xmlns:p14="http://schemas.microsoft.com/office/powerpoint/2010/main" val="388194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777FE5-A8E7-49C8-9387-5E014C83041E}"/>
              </a:ext>
            </a:extLst>
          </p:cNvPr>
          <p:cNvSpPr/>
          <p:nvPr/>
        </p:nvSpPr>
        <p:spPr>
          <a:xfrm>
            <a:off x="0" y="4898067"/>
            <a:ext cx="12192000" cy="1959933"/>
          </a:xfrm>
          <a:prstGeom prst="rect">
            <a:avLst/>
          </a:prstGeom>
          <a:solidFill>
            <a:srgbClr val="FFA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pic>
        <p:nvPicPr>
          <p:cNvPr id="5" name="Picture 4" descr="Shape&#10;&#10;Description automatically generated">
            <a:extLst>
              <a:ext uri="{FF2B5EF4-FFF2-40B4-BE49-F238E27FC236}">
                <a16:creationId xmlns:a16="http://schemas.microsoft.com/office/drawing/2014/main" id="{D2C65643-7CA0-4213-B559-30884759801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29452" y="545195"/>
            <a:ext cx="2896867" cy="2307193"/>
          </a:xfrm>
          <a:prstGeom prst="rect">
            <a:avLst/>
          </a:prstGeom>
        </p:spPr>
      </p:pic>
      <p:pic>
        <p:nvPicPr>
          <p:cNvPr id="6" name="Grafik 11">
            <a:extLst>
              <a:ext uri="{FF2B5EF4-FFF2-40B4-BE49-F238E27FC236}">
                <a16:creationId xmlns:a16="http://schemas.microsoft.com/office/drawing/2014/main" id="{9E2ADB28-48A0-4B54-8F95-E06EE139126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6764" y="0"/>
            <a:ext cx="2119804" cy="2324945"/>
          </a:xfrm>
          <a:prstGeom prst="rect">
            <a:avLst/>
          </a:prstGeom>
        </p:spPr>
      </p:pic>
      <p:sp>
        <p:nvSpPr>
          <p:cNvPr id="7" name="TextBox 6">
            <a:extLst>
              <a:ext uri="{FF2B5EF4-FFF2-40B4-BE49-F238E27FC236}">
                <a16:creationId xmlns:a16="http://schemas.microsoft.com/office/drawing/2014/main" id="{9C96FACC-CBBE-4C4F-8BA3-7C1A4DC827BE}"/>
              </a:ext>
            </a:extLst>
          </p:cNvPr>
          <p:cNvSpPr txBox="1"/>
          <p:nvPr/>
        </p:nvSpPr>
        <p:spPr>
          <a:xfrm>
            <a:off x="2555148" y="4898067"/>
            <a:ext cx="6390861" cy="19697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Roboto" panose="02000000000000000000" pitchFamily="2" charset="0"/>
                <a:ea typeface="Roboto" panose="02000000000000000000" pitchFamily="2" charset="0"/>
                <a:cs typeface="+mn-cs"/>
              </a:rPr>
              <a:t>Stay in touch! Visit: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lumMod val="65000"/>
                  <a:lumOff val="35000"/>
                </a:prstClr>
              </a:solidFill>
              <a:effectLst/>
              <a:uLnTx/>
              <a:uFillTx/>
              <a:latin typeface="Roboto" panose="02000000000000000000" pitchFamily="2" charset="0"/>
              <a:ea typeface="Roboto" panose="02000000000000000000"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hlinkClick r:id="rId5">
                  <a:extLst>
                    <a:ext uri="{A12FA001-AC4F-418D-AE19-62706E023703}">
                      <ahyp:hlinkClr xmlns:ahyp="http://schemas.microsoft.com/office/drawing/2018/hyperlinkcolor" val="tx"/>
                    </a:ext>
                  </a:extLst>
                </a:hlinkClick>
              </a:rPr>
              <a:t>www.unep.org/intex</a:t>
            </a:r>
            <a:endParaRPr kumimoji="0" lang="en-US" sz="3200" b="1" i="0" u="sng"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u="sng" dirty="0">
                <a:solidFill>
                  <a:prstClr val="white"/>
                </a:solidFill>
                <a:latin typeface="Roboto" panose="02000000000000000000" pitchFamily="2" charset="0"/>
                <a:ea typeface="Roboto" panose="02000000000000000000" pitchFamily="2" charset="0"/>
              </a:rPr>
              <a:t>www.ncpc.co.za</a:t>
            </a:r>
            <a:r>
              <a:rPr kumimoji="0" lang="en-US" sz="3200" b="1" i="0" u="sng"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 </a:t>
            </a:r>
          </a:p>
        </p:txBody>
      </p:sp>
      <p:sp>
        <p:nvSpPr>
          <p:cNvPr id="10" name="Titel 1">
            <a:extLst>
              <a:ext uri="{FF2B5EF4-FFF2-40B4-BE49-F238E27FC236}">
                <a16:creationId xmlns:a16="http://schemas.microsoft.com/office/drawing/2014/main" id="{33B05DB9-E879-4391-A2B3-74A3B655044F}"/>
              </a:ext>
            </a:extLst>
          </p:cNvPr>
          <p:cNvSpPr>
            <a:spLocks noGrp="1"/>
          </p:cNvSpPr>
          <p:nvPr>
            <p:ph type="title"/>
          </p:nvPr>
        </p:nvSpPr>
        <p:spPr>
          <a:xfrm>
            <a:off x="756784" y="3044773"/>
            <a:ext cx="10515600" cy="1653896"/>
          </a:xfrm>
        </p:spPr>
        <p:txBody>
          <a:bodyPr>
            <a:normAutofit fontScale="90000"/>
          </a:bodyPr>
          <a:lstStyle/>
          <a:p>
            <a:r>
              <a:rPr lang="de-DE" b="1" dirty="0">
                <a:solidFill>
                  <a:schemeClr val="accent2"/>
                </a:solidFill>
                <a:latin typeface="Roboto" panose="02000000000000000000" pitchFamily="2" charset="0"/>
                <a:ea typeface="Roboto" panose="02000000000000000000" pitchFamily="2" charset="0"/>
              </a:rPr>
              <a:t>THANK YOU</a:t>
            </a:r>
            <a:r>
              <a:rPr lang="de-DE" b="1" dirty="0">
                <a:solidFill>
                  <a:schemeClr val="bg1"/>
                </a:solidFill>
                <a:latin typeface="Roboto" panose="02000000000000000000" pitchFamily="2" charset="0"/>
                <a:ea typeface="Roboto" panose="02000000000000000000" pitchFamily="2" charset="0"/>
              </a:rPr>
              <a:t> </a:t>
            </a:r>
            <a:r>
              <a:rPr lang="de-DE" sz="9800" b="1" dirty="0">
                <a:solidFill>
                  <a:schemeClr val="bg1"/>
                </a:solidFill>
                <a:latin typeface="Roboto" panose="02000000000000000000" pitchFamily="2" charset="0"/>
                <a:ea typeface="Roboto" panose="02000000000000000000" pitchFamily="2" charset="0"/>
              </a:rPr>
              <a:t>YOU!</a:t>
            </a:r>
            <a:r>
              <a:rPr lang="de-DE" sz="5300" b="1" dirty="0">
                <a:solidFill>
                  <a:schemeClr val="bg1"/>
                </a:solidFill>
                <a:latin typeface="Roboto" panose="02000000000000000000" pitchFamily="2" charset="0"/>
                <a:ea typeface="Roboto" panose="02000000000000000000" pitchFamily="2" charset="0"/>
              </a:rPr>
              <a:t>          </a:t>
            </a:r>
            <a:br>
              <a:rPr lang="de-DE" sz="6600" b="1" dirty="0">
                <a:solidFill>
                  <a:schemeClr val="bg1"/>
                </a:solidFill>
                <a:latin typeface="Roboto" panose="02000000000000000000" pitchFamily="2" charset="0"/>
                <a:ea typeface="Roboto" panose="02000000000000000000" pitchFamily="2" charset="0"/>
              </a:rPr>
            </a:br>
            <a:endParaRPr lang="de-DE" sz="6600" b="1" dirty="0">
              <a:solidFill>
                <a:schemeClr val="bg1"/>
              </a:solidFill>
              <a:latin typeface="Roboto" panose="02000000000000000000" pitchFamily="2" charset="0"/>
              <a:ea typeface="Roboto" panose="02000000000000000000" pitchFamily="2" charset="0"/>
            </a:endParaRPr>
          </a:p>
        </p:txBody>
      </p:sp>
      <p:pic>
        <p:nvPicPr>
          <p:cNvPr id="2" name="Picture 1" descr="Logo&#10;&#10;Description automatically generated">
            <a:extLst>
              <a:ext uri="{FF2B5EF4-FFF2-40B4-BE49-F238E27FC236}">
                <a16:creationId xmlns:a16="http://schemas.microsoft.com/office/drawing/2014/main" id="{C2303550-DC7F-EC0C-BC74-293D40D399B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900089" y="627842"/>
            <a:ext cx="2896866" cy="2025436"/>
          </a:xfrm>
          <a:prstGeom prst="rect">
            <a:avLst/>
          </a:prstGeom>
        </p:spPr>
      </p:pic>
      <p:pic>
        <p:nvPicPr>
          <p:cNvPr id="3" name="Picture 1">
            <a:extLst>
              <a:ext uri="{FF2B5EF4-FFF2-40B4-BE49-F238E27FC236}">
                <a16:creationId xmlns:a16="http://schemas.microsoft.com/office/drawing/2014/main" id="{82CE6526-D8CD-712A-F552-4C15C0C0A9E8}"/>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804678" y="3021821"/>
            <a:ext cx="3238358" cy="1479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blue and white logo&#10;&#10;Description automatically generated with low confidence">
            <a:extLst>
              <a:ext uri="{FF2B5EF4-FFF2-40B4-BE49-F238E27FC236}">
                <a16:creationId xmlns:a16="http://schemas.microsoft.com/office/drawing/2014/main" id="{8E108644-4433-3062-34B8-B435475E851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484113" y="3135596"/>
            <a:ext cx="3322261" cy="1279865"/>
          </a:xfrm>
          <a:prstGeom prst="rect">
            <a:avLst/>
          </a:prstGeom>
        </p:spPr>
      </p:pic>
    </p:spTree>
    <p:extLst>
      <p:ext uri="{BB962C8B-B14F-4D97-AF65-F5344CB8AC3E}">
        <p14:creationId xmlns:p14="http://schemas.microsoft.com/office/powerpoint/2010/main" val="359827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31522b9-b28c-41ac-920e-d7124031b8e0">
      <Terms xmlns="http://schemas.microsoft.com/office/infopath/2007/PartnerControls"/>
    </lcf76f155ced4ddcb4097134ff3c332f>
    <TaxCatchAll xmlns="985ec44e-1bab-4c0b-9df0-6ba128686f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DA9D6041835C43B8910271544A9FB9" ma:contentTypeVersion="15" ma:contentTypeDescription="Create a new document." ma:contentTypeScope="" ma:versionID="57a26bceec98e4f0e1a086975c043bc6">
  <xsd:schema xmlns:xsd="http://www.w3.org/2001/XMLSchema" xmlns:xs="http://www.w3.org/2001/XMLSchema" xmlns:p="http://schemas.microsoft.com/office/2006/metadata/properties" xmlns:ns2="631522b9-b28c-41ac-920e-d7124031b8e0" xmlns:ns3="d3bd5c0f-c516-47aa-a6c4-3e3ce271c347" xmlns:ns4="985ec44e-1bab-4c0b-9df0-6ba128686fc9" targetNamespace="http://schemas.microsoft.com/office/2006/metadata/properties" ma:root="true" ma:fieldsID="2a7d31b22eb51c726fc18f112f791ac5" ns2:_="" ns3:_="" ns4:_="">
    <xsd:import namespace="631522b9-b28c-41ac-920e-d7124031b8e0"/>
    <xsd:import namespace="d3bd5c0f-c516-47aa-a6c4-3e3ce271c347"/>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1522b9-b28c-41ac-920e-d7124031b8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3bd5c0f-c516-47aa-a6c4-3e3ce271c34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d06d4b3-cbf8-4279-81d4-e60cea3a7690}" ma:internalName="TaxCatchAll" ma:showField="CatchAllData" ma:web="d3bd5c0f-c516-47aa-a6c4-3e3ce271c3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BED900-4435-47CF-966E-68D1E003B3E0}">
  <ds:schemaRefs>
    <ds:schemaRef ds:uri="http://purl.org/dc/elements/1.1/"/>
    <ds:schemaRef ds:uri="985ec44e-1bab-4c0b-9df0-6ba128686fc9"/>
    <ds:schemaRef ds:uri="http://schemas.openxmlformats.org/package/2006/metadata/core-properties"/>
    <ds:schemaRef ds:uri="http://schemas.microsoft.com/office/2006/documentManagement/types"/>
    <ds:schemaRef ds:uri="http://purl.org/dc/terms/"/>
    <ds:schemaRef ds:uri="http://purl.org/dc/dcmitype/"/>
    <ds:schemaRef ds:uri="http://schemas.microsoft.com/office/infopath/2007/PartnerControls"/>
    <ds:schemaRef ds:uri="http://schemas.microsoft.com/office/2006/metadata/properties"/>
    <ds:schemaRef ds:uri="d3bd5c0f-c516-47aa-a6c4-3e3ce271c347"/>
    <ds:schemaRef ds:uri="631522b9-b28c-41ac-920e-d7124031b8e0"/>
    <ds:schemaRef ds:uri="http://www.w3.org/XML/1998/namespace"/>
  </ds:schemaRefs>
</ds:datastoreItem>
</file>

<file path=customXml/itemProps2.xml><?xml version="1.0" encoding="utf-8"?>
<ds:datastoreItem xmlns:ds="http://schemas.openxmlformats.org/officeDocument/2006/customXml" ds:itemID="{70EFC157-4D0D-4916-AC0D-193C3BC989E0}">
  <ds:schemaRefs>
    <ds:schemaRef ds:uri="http://schemas.microsoft.com/sharepoint/v3/contenttype/forms"/>
  </ds:schemaRefs>
</ds:datastoreItem>
</file>

<file path=customXml/itemProps3.xml><?xml version="1.0" encoding="utf-8"?>
<ds:datastoreItem xmlns:ds="http://schemas.openxmlformats.org/officeDocument/2006/customXml" ds:itemID="{7225135E-2571-425D-80CB-2671FEB094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1522b9-b28c-41ac-920e-d7124031b8e0"/>
    <ds:schemaRef ds:uri="d3bd5c0f-c516-47aa-a6c4-3e3ce271c347"/>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1694</TotalTime>
  <Words>1539</Words>
  <Application>Microsoft Office PowerPoint</Application>
  <PresentationFormat>Widescreen</PresentationFormat>
  <Paragraphs>334</Paragraphs>
  <Slides>24</Slides>
  <Notes>18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24</vt:i4>
      </vt:variant>
    </vt:vector>
  </HeadingPairs>
  <TitlesOfParts>
    <vt:vector size="33" baseType="lpstr">
      <vt:lpstr>Arial</vt:lpstr>
      <vt:lpstr>Calibri</vt:lpstr>
      <vt:lpstr>Calibri Light</vt:lpstr>
      <vt:lpstr>Century Gothic</vt:lpstr>
      <vt:lpstr>Roboto</vt:lpstr>
      <vt:lpstr>Symbol</vt:lpstr>
      <vt:lpstr>Office</vt:lpstr>
      <vt:lpstr>Office Theme</vt:lpstr>
      <vt:lpstr>1_Office Theme</vt:lpstr>
      <vt:lpstr>InTex Project Eco-innovative Business Practices and  Economic Models in the Textile Value chain</vt:lpstr>
      <vt:lpstr>Presentation 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Roadshows in Durban- June 2023</vt:lpstr>
      <vt:lpstr>PowerPoint Presentation</vt:lpstr>
      <vt:lpstr>PowerPoint Presentation</vt:lpstr>
      <vt:lpstr>Output 2: Eco-innovation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ASW</dc:creator>
  <cp:lastModifiedBy>Maggie Mashau</cp:lastModifiedBy>
  <cp:revision>39</cp:revision>
  <dcterms:created xsi:type="dcterms:W3CDTF">2021-02-26T15:09:36Z</dcterms:created>
  <dcterms:modified xsi:type="dcterms:W3CDTF">2024-11-15T07:30:49Z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0x01010049DA9D6041835C43B8910271544A9FB9</vt:lpwstr>
  </property>
  <property fmtid="{D5CDD505-2E9C-101B-9397-08002B2CF9AE}" pid="3" name="MediaServiceImageTags">
    <vt:lpwstr/>
  </property>
</Properties>
</file>