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76" r:id="rId8"/>
    <p:sldId id="277" r:id="rId9"/>
    <p:sldId id="259" r:id="rId10"/>
    <p:sldId id="273" r:id="rId11"/>
    <p:sldId id="274" r:id="rId12"/>
    <p:sldId id="275" r:id="rId13"/>
    <p:sldId id="278" r:id="rId14"/>
    <p:sldId id="260" r:id="rId15"/>
    <p:sldId id="261" r:id="rId16"/>
    <p:sldId id="262" r:id="rId17"/>
    <p:sldId id="263" r:id="rId18"/>
    <p:sldId id="279" r:id="rId19"/>
    <p:sldId id="270" r:id="rId20"/>
  </p:sldIdLst>
  <p:sldSz cx="12192000" cy="6858000"/>
  <p:notesSz cx="6858000" cy="9144000"/>
  <p:embeddedFontLst>
    <p:embeddedFont>
      <p:font typeface="Helvetica Neue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2dM5pbVCCekhL22EJetSt4dGB/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6000BD-534E-2C16-0703-258F0F14B463}" name="DylanOO" initials="Dy" userId="S::dylan_outlookorange.com#ext#@mrpricegroup.onmicrosoft.com::21aec57e-0890-4057-acba-cbd7d01ded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D6F32B80-DB41-92BF-06B0-A98E56622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835BE174-3FED-38CF-A278-3A6FC7D5EC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B1FC1626-C5E3-9638-DD62-061A1E9058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3117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FE1FE01-58EA-4715-7D9A-D19326A3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A6F49C64-76AA-701B-CA25-E70386A8F5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9B2A3FF0-C459-DD00-FCB8-8F1284E86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055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ad2c6655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2fad2c6655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fad2c6655e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fad2c6655e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5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5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3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662" y="0"/>
            <a:ext cx="122025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314803" y="2303725"/>
            <a:ext cx="9601500" cy="276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b="1" dirty="0">
                <a:solidFill>
                  <a:schemeClr val="lt1"/>
                </a:solidFill>
              </a:rPr>
              <a:t>Strategic framework: Alignment with Regional Project</a:t>
            </a:r>
            <a:endParaRPr sz="3200" b="1" dirty="0">
              <a:solidFill>
                <a:schemeClr val="lt1"/>
              </a:solidFill>
            </a:endParaRPr>
          </a:p>
        </p:txBody>
      </p:sp>
      <p:cxnSp>
        <p:nvCxnSpPr>
          <p:cNvPr id="86" name="Google Shape;86;p1"/>
          <p:cNvCxnSpPr/>
          <p:nvPr/>
        </p:nvCxnSpPr>
        <p:spPr>
          <a:xfrm rot="10800000">
            <a:off x="3455678" y="5474052"/>
            <a:ext cx="83388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8" name="Google Shape;8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02825" y="-295199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134700" y="0"/>
            <a:ext cx="4338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0"/>
            <a:ext cx="433677" cy="6858000"/>
          </a:xfrm>
          <a:prstGeom prst="rect">
            <a:avLst/>
          </a:prstGeom>
          <a:solidFill>
            <a:srgbClr val="CF0025"/>
          </a:solidFill>
          <a:ln w="12700" cap="flat" cmpd="sng">
            <a:solidFill>
              <a:srgbClr val="CF00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2"/>
          <p:cNvCxnSpPr/>
          <p:nvPr/>
        </p:nvCxnSpPr>
        <p:spPr>
          <a:xfrm rot="10800000">
            <a:off x="970500" y="2223280"/>
            <a:ext cx="51543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2"/>
          <p:cNvSpPr txBox="1"/>
          <p:nvPr/>
        </p:nvSpPr>
        <p:spPr>
          <a:xfrm>
            <a:off x="815730" y="743792"/>
            <a:ext cx="5121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 i="0" u="none" strike="noStrike" cap="none" dirty="0">
                <a:solidFill>
                  <a:srgbClr val="CF0025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5400" dirty="0">
              <a:solidFill>
                <a:srgbClr val="CF0025"/>
              </a:solidFill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970646" y="2963453"/>
            <a:ext cx="696780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03		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</a:t>
            </a:r>
            <a:r>
              <a:rPr lang="en-US" sz="1800" b="1" dirty="0">
                <a:solidFill>
                  <a:schemeClr val="dk1"/>
                </a:solidFill>
              </a:rPr>
              <a:t>business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06		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Strategic sustainability framework</a:t>
            </a:r>
            <a:endParaRPr sz="18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09		Climate Change Process</a:t>
            </a:r>
            <a:endParaRPr sz="18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11		Plastic waste to products</a:t>
            </a:r>
            <a:endParaRPr sz="18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14		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partners </a:t>
            </a:r>
            <a:endParaRPr sz="1800" b="1" dirty="0"/>
          </a:p>
        </p:txBody>
      </p:sp>
      <p:pic>
        <p:nvPicPr>
          <p:cNvPr id="98" name="Google Shape;98;p2" descr="logos-01-0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625" y="6205170"/>
            <a:ext cx="2750026" cy="3137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/>
          <p:nvPr/>
        </p:nvSpPr>
        <p:spPr>
          <a:xfrm>
            <a:off x="9148517" y="0"/>
            <a:ext cx="3043483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9652001" y="3069093"/>
            <a:ext cx="203543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Image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goes here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if needed</a:t>
            </a:r>
            <a:endParaRPr/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9096" y="4880"/>
            <a:ext cx="498682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/>
          <p:nvPr/>
        </p:nvSpPr>
        <p:spPr>
          <a:xfrm>
            <a:off x="250758" y="6436925"/>
            <a:ext cx="14214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03  |  </a:t>
            </a:r>
            <a:r>
              <a:rPr lang="en-US" sz="1000" b="1" dirty="0">
                <a:solidFill>
                  <a:schemeClr val="dk1"/>
                </a:solidFill>
              </a:rPr>
              <a:t>Our Business</a:t>
            </a:r>
            <a:endParaRPr sz="1000" b="1" dirty="0"/>
          </a:p>
        </p:txBody>
      </p:sp>
      <p:pic>
        <p:nvPicPr>
          <p:cNvPr id="110" name="Google Shape;11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1782" y="6486425"/>
            <a:ext cx="2073725" cy="18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3"/>
          <p:cNvCxnSpPr>
            <a:cxnSpLocks/>
          </p:cNvCxnSpPr>
          <p:nvPr/>
        </p:nvCxnSpPr>
        <p:spPr>
          <a:xfrm flipH="1">
            <a:off x="378000" y="1093946"/>
            <a:ext cx="28076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3" name="Google Shape;113;p3"/>
          <p:cNvSpPr txBox="1"/>
          <p:nvPr/>
        </p:nvSpPr>
        <p:spPr>
          <a:xfrm>
            <a:off x="250755" y="375067"/>
            <a:ext cx="51216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rgbClr val="CF0025"/>
                </a:solidFill>
                <a:latin typeface="+mn-lt"/>
                <a:ea typeface="Helvetica Neue"/>
                <a:cs typeface="Helvetica Neue"/>
                <a:sym typeface="Helvetica Neue"/>
              </a:rPr>
              <a:t>Our Business</a:t>
            </a:r>
            <a:endParaRPr sz="100" b="1" dirty="0">
              <a:solidFill>
                <a:srgbClr val="CF0025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4F6FC4-C2FB-4D9F-D62B-BB0F0AC67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00" y="1260323"/>
            <a:ext cx="11725510" cy="49944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B8138E26-E022-9E07-875C-A284463C2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>
            <a:extLst>
              <a:ext uri="{FF2B5EF4-FFF2-40B4-BE49-F238E27FC236}">
                <a16:creationId xmlns:a16="http://schemas.microsoft.com/office/drawing/2014/main" id="{B1E70EDA-659C-968B-D52D-51C380A4AB2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1782" y="6486425"/>
            <a:ext cx="2073725" cy="18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95BCE316-4352-F801-2B87-256302FFA1EB}"/>
              </a:ext>
            </a:extLst>
          </p:cNvPr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640154-5E1D-93EA-DBED-0110B37F3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80" y="108784"/>
            <a:ext cx="10373031" cy="664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19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7C3CB704-EB61-CEB6-3CB4-A5DFEA684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>
            <a:extLst>
              <a:ext uri="{FF2B5EF4-FFF2-40B4-BE49-F238E27FC236}">
                <a16:creationId xmlns:a16="http://schemas.microsoft.com/office/drawing/2014/main" id="{E2A155E0-EACC-E07F-4619-E2116EDEDD5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1782" y="6486425"/>
            <a:ext cx="2073725" cy="18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41D96508-CF82-08B8-28A5-2BBC892B7279}"/>
              </a:ext>
            </a:extLst>
          </p:cNvPr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908C95-3A81-D89F-D067-0963E3563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093" y="242462"/>
            <a:ext cx="7403689" cy="6243963"/>
          </a:xfrm>
          <a:prstGeom prst="rect">
            <a:avLst/>
          </a:prstGeom>
        </p:spPr>
      </p:pic>
      <p:sp>
        <p:nvSpPr>
          <p:cNvPr id="5" name="Google Shape;153;g2fad2c6655e_0_46">
            <a:extLst>
              <a:ext uri="{FF2B5EF4-FFF2-40B4-BE49-F238E27FC236}">
                <a16:creationId xmlns:a16="http://schemas.microsoft.com/office/drawing/2014/main" id="{4894EA14-0C9D-1674-5C31-ECA0D893B082}"/>
              </a:ext>
            </a:extLst>
          </p:cNvPr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05  |  </a:t>
            </a:r>
            <a:r>
              <a:rPr lang="en-US" sz="1000" b="1" dirty="0">
                <a:solidFill>
                  <a:schemeClr val="dk1"/>
                </a:solidFill>
              </a:rPr>
              <a:t>Sourcing Countries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0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l="4155" t="1613" r="2035"/>
          <a:stretch/>
        </p:blipFill>
        <p:spPr>
          <a:xfrm>
            <a:off x="6339054" y="128725"/>
            <a:ext cx="5155525" cy="5143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/>
          <p:nvPr/>
        </p:nvSpPr>
        <p:spPr>
          <a:xfrm>
            <a:off x="6373900" y="5367250"/>
            <a:ext cx="4988400" cy="931500"/>
          </a:xfrm>
          <a:prstGeom prst="roundRect">
            <a:avLst>
              <a:gd name="adj" fmla="val 16667"/>
            </a:avLst>
          </a:prstGeom>
          <a:solidFill>
            <a:srgbClr val="F1F1F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0" y="0"/>
            <a:ext cx="5260800" cy="6858000"/>
          </a:xfrm>
          <a:prstGeom prst="rect">
            <a:avLst/>
          </a:prstGeom>
          <a:solidFill>
            <a:srgbClr val="CF0025"/>
          </a:solidFill>
          <a:ln w="12700" cap="flat" cmpd="sng">
            <a:solidFill>
              <a:srgbClr val="CF00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905" y="2180125"/>
            <a:ext cx="759599" cy="75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3569" y="2183476"/>
            <a:ext cx="759599" cy="75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5255" y="2180129"/>
            <a:ext cx="759599" cy="75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6927" y="2182950"/>
            <a:ext cx="760661" cy="760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1545" y="3164098"/>
            <a:ext cx="760661" cy="760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5543" y="3170766"/>
            <a:ext cx="760661" cy="760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395255" y="3170773"/>
            <a:ext cx="759589" cy="75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93921" y="3170771"/>
            <a:ext cx="759754" cy="75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1125" y="4149117"/>
            <a:ext cx="759754" cy="75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483191" y="4149121"/>
            <a:ext cx="759754" cy="75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394728" y="4149121"/>
            <a:ext cx="760671" cy="760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286930" y="4149121"/>
            <a:ext cx="760671" cy="760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26814" y="5133243"/>
            <a:ext cx="746077" cy="74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488384" y="5146416"/>
            <a:ext cx="749387" cy="749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 descr="logos-01-02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793144" y="6443530"/>
            <a:ext cx="2131001" cy="2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 txBox="1"/>
          <p:nvPr/>
        </p:nvSpPr>
        <p:spPr>
          <a:xfrm>
            <a:off x="250743" y="6436925"/>
            <a:ext cx="27357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06  |  </a:t>
            </a:r>
            <a:r>
              <a:rPr lang="en-US" sz="1000" b="1" dirty="0">
                <a:solidFill>
                  <a:schemeClr val="lt1"/>
                </a:solidFill>
              </a:rPr>
              <a:t>Strategic Sustainability Framework</a:t>
            </a:r>
            <a:endParaRPr sz="1000" b="1" dirty="0">
              <a:solidFill>
                <a:schemeClr val="lt1"/>
              </a:solidFill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132477" y="360164"/>
            <a:ext cx="57543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Strategic Sustainability Framework</a:t>
            </a:r>
            <a:endParaRPr sz="100" b="1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39" name="Google Shape;139;p4"/>
          <p:cNvCxnSpPr/>
          <p:nvPr/>
        </p:nvCxnSpPr>
        <p:spPr>
          <a:xfrm rot="10800000">
            <a:off x="378050" y="1549375"/>
            <a:ext cx="4639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4"/>
          <p:cNvSpPr/>
          <p:nvPr/>
        </p:nvSpPr>
        <p:spPr>
          <a:xfrm>
            <a:off x="526080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19">
            <a:alphaModFix/>
          </a:blip>
          <a:srcRect l="35416" t="54520" r="7257" b="13107"/>
          <a:stretch/>
        </p:blipFill>
        <p:spPr>
          <a:xfrm>
            <a:off x="8166100" y="5676225"/>
            <a:ext cx="3107376" cy="53124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6467925" y="5564054"/>
            <a:ext cx="57543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Strategic </a:t>
            </a:r>
            <a:endParaRPr b="1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Framework</a:t>
            </a:r>
            <a:endParaRPr b="1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43" name="Google Shape;143;p4"/>
          <p:cNvCxnSpPr/>
          <p:nvPr/>
        </p:nvCxnSpPr>
        <p:spPr>
          <a:xfrm rot="10800000" flipH="1">
            <a:off x="8130250" y="5731300"/>
            <a:ext cx="32328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4"/>
          <p:cNvCxnSpPr/>
          <p:nvPr/>
        </p:nvCxnSpPr>
        <p:spPr>
          <a:xfrm rot="10800000">
            <a:off x="8130250" y="5367375"/>
            <a:ext cx="6600" cy="93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Google Shape;145;p4"/>
          <p:cNvSpPr txBox="1"/>
          <p:nvPr/>
        </p:nvSpPr>
        <p:spPr>
          <a:xfrm>
            <a:off x="8171100" y="5460510"/>
            <a:ext cx="5754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Framework Pillars</a:t>
            </a:r>
            <a:endParaRPr sz="800" b="1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DF8810-B9A2-09E7-4C80-30E89B3E1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063" cy="6476016"/>
          </a:xfrm>
          <a:prstGeom prst="rect">
            <a:avLst/>
          </a:prstGeom>
        </p:spPr>
      </p:pic>
      <p:sp>
        <p:nvSpPr>
          <p:cNvPr id="6" name="Google Shape;153;g2fad2c6655e_0_46">
            <a:extLst>
              <a:ext uri="{FF2B5EF4-FFF2-40B4-BE49-F238E27FC236}">
                <a16:creationId xmlns:a16="http://schemas.microsoft.com/office/drawing/2014/main" id="{7901D8CE-4FC2-AB62-CC47-4FB7FE112EEC}"/>
              </a:ext>
            </a:extLst>
          </p:cNvPr>
          <p:cNvSpPr txBox="1"/>
          <p:nvPr/>
        </p:nvSpPr>
        <p:spPr>
          <a:xfrm>
            <a:off x="172091" y="6476016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07  |  </a:t>
            </a:r>
            <a:r>
              <a:rPr lang="en-US" sz="1000" b="1" dirty="0">
                <a:solidFill>
                  <a:schemeClr val="dk1"/>
                </a:solidFill>
              </a:rPr>
              <a:t>Environmental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8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9DD3-B03D-9372-B2CE-243AE8FF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76D98-2F0D-496D-74BF-6303D257E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7" y="223520"/>
            <a:ext cx="12108825" cy="6106160"/>
          </a:xfrm>
          <a:prstGeom prst="rect">
            <a:avLst/>
          </a:prstGeom>
        </p:spPr>
      </p:pic>
      <p:sp>
        <p:nvSpPr>
          <p:cNvPr id="4" name="Google Shape;153;g2fad2c6655e_0_46">
            <a:extLst>
              <a:ext uri="{FF2B5EF4-FFF2-40B4-BE49-F238E27FC236}">
                <a16:creationId xmlns:a16="http://schemas.microsoft.com/office/drawing/2014/main" id="{E2878C32-3A6B-B210-4AD3-2853DBCC56C8}"/>
              </a:ext>
            </a:extLst>
          </p:cNvPr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08  |  </a:t>
            </a:r>
            <a:r>
              <a:rPr lang="en-US" sz="1000" b="1" dirty="0">
                <a:solidFill>
                  <a:schemeClr val="dk1"/>
                </a:solidFill>
              </a:rPr>
              <a:t>Environmental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17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5CB3E-5419-792C-8EEF-B0DF171D4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C63404-DD1E-5B83-20A6-140B2A8F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0" y="552890"/>
            <a:ext cx="12130720" cy="5299270"/>
          </a:xfrm>
          <a:prstGeom prst="rect">
            <a:avLst/>
          </a:prstGeom>
        </p:spPr>
      </p:pic>
      <p:sp>
        <p:nvSpPr>
          <p:cNvPr id="5" name="Google Shape;153;g2fad2c6655e_0_46">
            <a:extLst>
              <a:ext uri="{FF2B5EF4-FFF2-40B4-BE49-F238E27FC236}">
                <a16:creationId xmlns:a16="http://schemas.microsoft.com/office/drawing/2014/main" id="{E6115D39-AE09-57D9-B2A8-6FEDDD9F9D4C}"/>
              </a:ext>
            </a:extLst>
          </p:cNvPr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09  |  </a:t>
            </a:r>
            <a:r>
              <a:rPr lang="en-US" sz="1000" b="1" dirty="0">
                <a:solidFill>
                  <a:schemeClr val="dk1"/>
                </a:solidFill>
              </a:rPr>
              <a:t>Climate Change Process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0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31AFE-5290-4B70-3675-851D0C80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102E2-A6F7-654B-5A20-02C7A5A80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69" y="314961"/>
            <a:ext cx="10111182" cy="6126480"/>
          </a:xfrm>
          <a:prstGeom prst="rect">
            <a:avLst/>
          </a:prstGeom>
        </p:spPr>
      </p:pic>
      <p:sp>
        <p:nvSpPr>
          <p:cNvPr id="5" name="Google Shape;153;g2fad2c6655e_0_46">
            <a:extLst>
              <a:ext uri="{FF2B5EF4-FFF2-40B4-BE49-F238E27FC236}">
                <a16:creationId xmlns:a16="http://schemas.microsoft.com/office/drawing/2014/main" id="{8D57C523-DDDF-AC7B-119E-C18CCDA2A0DE}"/>
              </a:ext>
            </a:extLst>
          </p:cNvPr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10  |  </a:t>
            </a:r>
            <a:r>
              <a:rPr lang="en-US" sz="1000" b="1" dirty="0">
                <a:solidFill>
                  <a:schemeClr val="dk1"/>
                </a:solidFill>
              </a:rPr>
              <a:t>Scope 3 Emissions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8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fad2c6655e_0_46"/>
          <p:cNvPicPr preferRelativeResize="0"/>
          <p:nvPr/>
        </p:nvPicPr>
        <p:blipFill rotWithShape="1">
          <a:blip r:embed="rId3">
            <a:alphaModFix/>
          </a:blip>
          <a:srcRect l="33992" t="35503" r="33544" b="7028"/>
          <a:stretch/>
        </p:blipFill>
        <p:spPr>
          <a:xfrm>
            <a:off x="8911725" y="4717650"/>
            <a:ext cx="2237699" cy="17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fad2c6655e_0_46"/>
          <p:cNvSpPr/>
          <p:nvPr/>
        </p:nvSpPr>
        <p:spPr>
          <a:xfrm>
            <a:off x="972350" y="2813850"/>
            <a:ext cx="10179000" cy="894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" name="Google Shape;152;g2fad2c6655e_0_46" descr="logos-01-0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93144" y="6443530"/>
            <a:ext cx="2131001" cy="2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2fad2c6655e_0_46"/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11  |  </a:t>
            </a:r>
            <a:r>
              <a:rPr lang="en-US" sz="1000" b="1" dirty="0">
                <a:solidFill>
                  <a:schemeClr val="dk1"/>
                </a:solidFill>
              </a:rPr>
              <a:t>Plastic Waste to Products</a:t>
            </a:r>
            <a:endParaRPr sz="1000" b="1" dirty="0">
              <a:solidFill>
                <a:schemeClr val="dk1"/>
              </a:solidFill>
            </a:endParaRPr>
          </a:p>
        </p:txBody>
      </p:sp>
      <p:grpSp>
        <p:nvGrpSpPr>
          <p:cNvPr id="154" name="Google Shape;154;g2fad2c6655e_0_46"/>
          <p:cNvGrpSpPr/>
          <p:nvPr/>
        </p:nvGrpSpPr>
        <p:grpSpPr>
          <a:xfrm>
            <a:off x="273162" y="2186980"/>
            <a:ext cx="1373925" cy="1798001"/>
            <a:chOff x="227833" y="2758491"/>
            <a:chExt cx="1421400" cy="1766754"/>
          </a:xfrm>
        </p:grpSpPr>
        <p:sp>
          <p:nvSpPr>
            <p:cNvPr id="155" name="Google Shape;155;g2fad2c6655e_0_46"/>
            <p:cNvSpPr/>
            <p:nvPr/>
          </p:nvSpPr>
          <p:spPr>
            <a:xfrm>
              <a:off x="277125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6" name="Google Shape;156;g2fad2c6655e_0_4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2825" y="3148227"/>
              <a:ext cx="731400" cy="5449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g2fad2c6655e_0_46"/>
            <p:cNvSpPr txBox="1"/>
            <p:nvPr/>
          </p:nvSpPr>
          <p:spPr>
            <a:xfrm>
              <a:off x="227833" y="4206875"/>
              <a:ext cx="1421400" cy="318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Raw material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58" name="Google Shape;158;g2fad2c6655e_0_46"/>
          <p:cNvGrpSpPr/>
          <p:nvPr/>
        </p:nvGrpSpPr>
        <p:grpSpPr>
          <a:xfrm>
            <a:off x="1956560" y="2186979"/>
            <a:ext cx="1373925" cy="1923422"/>
            <a:chOff x="1928283" y="2758491"/>
            <a:chExt cx="1421400" cy="1989884"/>
          </a:xfrm>
        </p:grpSpPr>
        <p:sp>
          <p:nvSpPr>
            <p:cNvPr id="159" name="Google Shape;159;g2fad2c6655e_0_46"/>
            <p:cNvSpPr/>
            <p:nvPr/>
          </p:nvSpPr>
          <p:spPr>
            <a:xfrm>
              <a:off x="1968480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0" name="Google Shape;160;g2fad2c6655e_0_4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317562" y="3118037"/>
              <a:ext cx="642827" cy="562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g2fad2c6655e_0_46"/>
            <p:cNvSpPr txBox="1"/>
            <p:nvPr/>
          </p:nvSpPr>
          <p:spPr>
            <a:xfrm>
              <a:off x="1928283" y="4206875"/>
              <a:ext cx="14214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Ginning 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&amp; Spinning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2" name="Google Shape;162;g2fad2c6655e_0_46"/>
          <p:cNvGrpSpPr/>
          <p:nvPr/>
        </p:nvGrpSpPr>
        <p:grpSpPr>
          <a:xfrm>
            <a:off x="3625737" y="2186979"/>
            <a:ext cx="1373925" cy="1923422"/>
            <a:chOff x="3671758" y="2758491"/>
            <a:chExt cx="1421400" cy="1989884"/>
          </a:xfrm>
        </p:grpSpPr>
        <p:sp>
          <p:nvSpPr>
            <p:cNvPr id="163" name="Google Shape;163;g2fad2c6655e_0_46"/>
            <p:cNvSpPr/>
            <p:nvPr/>
          </p:nvSpPr>
          <p:spPr>
            <a:xfrm>
              <a:off x="3702859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4" name="Google Shape;164;g2fad2c6655e_0_4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73726" y="3147940"/>
              <a:ext cx="799250" cy="5620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g2fad2c6655e_0_46"/>
            <p:cNvSpPr txBox="1"/>
            <p:nvPr/>
          </p:nvSpPr>
          <p:spPr>
            <a:xfrm>
              <a:off x="3671758" y="4206875"/>
              <a:ext cx="14214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Weaving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&amp; Knitting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6" name="Google Shape;166;g2fad2c6655e_0_46"/>
          <p:cNvGrpSpPr/>
          <p:nvPr/>
        </p:nvGrpSpPr>
        <p:grpSpPr>
          <a:xfrm>
            <a:off x="5323406" y="2186979"/>
            <a:ext cx="1373925" cy="1923422"/>
            <a:chOff x="5249845" y="2758491"/>
            <a:chExt cx="1421400" cy="1989884"/>
          </a:xfrm>
        </p:grpSpPr>
        <p:sp>
          <p:nvSpPr>
            <p:cNvPr id="167" name="Google Shape;167;g2fad2c6655e_0_46"/>
            <p:cNvSpPr/>
            <p:nvPr/>
          </p:nvSpPr>
          <p:spPr>
            <a:xfrm>
              <a:off x="5264739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8" name="Google Shape;168;g2fad2c6655e_0_4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28417" y="3167183"/>
              <a:ext cx="846750" cy="5134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g2fad2c6655e_0_46"/>
            <p:cNvSpPr txBox="1"/>
            <p:nvPr/>
          </p:nvSpPr>
          <p:spPr>
            <a:xfrm>
              <a:off x="5249845" y="4206875"/>
              <a:ext cx="14214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Processing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&amp; Finishing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70" name="Google Shape;170;g2fad2c6655e_0_46"/>
          <p:cNvGrpSpPr/>
          <p:nvPr/>
        </p:nvGrpSpPr>
        <p:grpSpPr>
          <a:xfrm>
            <a:off x="6979696" y="2186979"/>
            <a:ext cx="1375196" cy="1936906"/>
            <a:chOff x="6826618" y="2758491"/>
            <a:chExt cx="1422715" cy="2003834"/>
          </a:xfrm>
        </p:grpSpPr>
        <p:sp>
          <p:nvSpPr>
            <p:cNvPr id="171" name="Google Shape;171;g2fad2c6655e_0_46"/>
            <p:cNvSpPr/>
            <p:nvPr/>
          </p:nvSpPr>
          <p:spPr>
            <a:xfrm>
              <a:off x="6826618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2" name="Google Shape;172;g2fad2c6655e_0_4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097500" y="3089174"/>
              <a:ext cx="799250" cy="6198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g2fad2c6655e_0_46"/>
            <p:cNvSpPr txBox="1"/>
            <p:nvPr/>
          </p:nvSpPr>
          <p:spPr>
            <a:xfrm>
              <a:off x="6827933" y="4220825"/>
              <a:ext cx="14214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Cut, Make &amp; Trim (CMT)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74" name="Google Shape;174;g2fad2c6655e_0_46"/>
          <p:cNvSpPr/>
          <p:nvPr/>
        </p:nvSpPr>
        <p:spPr>
          <a:xfrm>
            <a:off x="8728327" y="2186979"/>
            <a:ext cx="1296300" cy="1296300"/>
          </a:xfrm>
          <a:prstGeom prst="ellipse">
            <a:avLst/>
          </a:prstGeom>
          <a:solidFill>
            <a:srgbClr val="CF0025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5" name="Google Shape;175;g2fad2c6655e_0_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27017" y="2571260"/>
            <a:ext cx="898835" cy="54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fad2c6655e_0_46"/>
          <p:cNvSpPr txBox="1"/>
          <p:nvPr/>
        </p:nvSpPr>
        <p:spPr>
          <a:xfrm>
            <a:off x="8707045" y="3677195"/>
            <a:ext cx="1374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rPr>
              <a:t>Transportation</a:t>
            </a:r>
            <a:endParaRPr b="1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77" name="Google Shape;177;g2fad2c6655e_0_46"/>
          <p:cNvGrpSpPr/>
          <p:nvPr/>
        </p:nvGrpSpPr>
        <p:grpSpPr>
          <a:xfrm>
            <a:off x="10336037" y="2186979"/>
            <a:ext cx="1373925" cy="1936906"/>
            <a:chOff x="10346714" y="2758491"/>
            <a:chExt cx="1421400" cy="2003834"/>
          </a:xfrm>
        </p:grpSpPr>
        <p:sp>
          <p:nvSpPr>
            <p:cNvPr id="178" name="Google Shape;178;g2fad2c6655e_0_46"/>
            <p:cNvSpPr/>
            <p:nvPr/>
          </p:nvSpPr>
          <p:spPr>
            <a:xfrm>
              <a:off x="10367077" y="2758491"/>
              <a:ext cx="1341000" cy="1341000"/>
            </a:xfrm>
            <a:prstGeom prst="ellipse">
              <a:avLst/>
            </a:prstGeom>
            <a:solidFill>
              <a:srgbClr val="CF0025"/>
            </a:solidFill>
            <a:ln w="9525" cap="flat" cmpd="sng">
              <a:solidFill>
                <a:srgbClr val="CF00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9" name="Google Shape;179;g2fad2c6655e_0_46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637949" y="2974599"/>
              <a:ext cx="731400" cy="9191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g2fad2c6655e_0_46"/>
            <p:cNvSpPr txBox="1"/>
            <p:nvPr/>
          </p:nvSpPr>
          <p:spPr>
            <a:xfrm>
              <a:off x="10346714" y="4220825"/>
              <a:ext cx="14214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dk1"/>
                  </a:solidFill>
                  <a:latin typeface="+mn-lt"/>
                  <a:ea typeface="Helvetica Neue"/>
                  <a:cs typeface="Helvetica Neue"/>
                  <a:sym typeface="Helvetica Neue"/>
                </a:rPr>
                <a:t>Retail &amp; Consumer</a:t>
              </a:r>
              <a:endParaRPr b="1" dirty="0">
                <a:solidFill>
                  <a:schemeClr val="dk1"/>
                </a:solidFill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81" name="Google Shape;181;g2fad2c6655e_0_46"/>
          <p:cNvSpPr txBox="1"/>
          <p:nvPr/>
        </p:nvSpPr>
        <p:spPr>
          <a:xfrm>
            <a:off x="6661879" y="831587"/>
            <a:ext cx="469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plastic waste</a:t>
            </a:r>
            <a:r>
              <a:rPr lang="en-US" sz="1800" b="1" dirty="0">
                <a:solidFill>
                  <a:schemeClr val="dk1"/>
                </a:solidFill>
              </a:rPr>
              <a:t>…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fad2c6655e_0_46"/>
          <p:cNvSpPr/>
          <p:nvPr/>
        </p:nvSpPr>
        <p:spPr>
          <a:xfrm rot="10800000" flipH="1">
            <a:off x="11633350" y="1410200"/>
            <a:ext cx="179400" cy="108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2fad2c6655e_0_46"/>
          <p:cNvPicPr preferRelativeResize="0"/>
          <p:nvPr/>
        </p:nvPicPr>
        <p:blipFill rotWithShape="1">
          <a:blip r:embed="rId12">
            <a:alphaModFix/>
          </a:blip>
          <a:srcRect t="35503" r="69112" b="7028"/>
          <a:stretch/>
        </p:blipFill>
        <p:spPr>
          <a:xfrm>
            <a:off x="6979700" y="4718450"/>
            <a:ext cx="2022100" cy="172587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2fad2c6655e_0_46"/>
          <p:cNvSpPr txBox="1"/>
          <p:nvPr/>
        </p:nvSpPr>
        <p:spPr>
          <a:xfrm>
            <a:off x="6955951" y="4305499"/>
            <a:ext cx="4438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</a:rPr>
              <a:t>… to products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g2fad2c6655e_0_46"/>
          <p:cNvCxnSpPr/>
          <p:nvPr/>
        </p:nvCxnSpPr>
        <p:spPr>
          <a:xfrm rot="10800000">
            <a:off x="378050" y="1093950"/>
            <a:ext cx="5408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6" name="Google Shape;186;g2fad2c6655e_0_46"/>
          <p:cNvSpPr txBox="1"/>
          <p:nvPr/>
        </p:nvSpPr>
        <p:spPr>
          <a:xfrm>
            <a:off x="250749" y="375075"/>
            <a:ext cx="62502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rgbClr val="CF0025"/>
                </a:solidFill>
                <a:latin typeface="+mn-lt"/>
                <a:ea typeface="Helvetica Neue"/>
                <a:cs typeface="Helvetica Neue"/>
                <a:sym typeface="Helvetica Neue"/>
              </a:rPr>
              <a:t>Plastic Waste to Products</a:t>
            </a:r>
            <a:endParaRPr sz="100" b="1" dirty="0">
              <a:solidFill>
                <a:srgbClr val="CF0025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" name="Google Shape;187;g2fad2c6655e_0_46"/>
          <p:cNvSpPr/>
          <p:nvPr/>
        </p:nvSpPr>
        <p:spPr>
          <a:xfrm>
            <a:off x="1531019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fad2c6655e_0_46"/>
          <p:cNvSpPr/>
          <p:nvPr/>
        </p:nvSpPr>
        <p:spPr>
          <a:xfrm>
            <a:off x="3245087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fad2c6655e_0_46"/>
          <p:cNvSpPr/>
          <p:nvPr/>
        </p:nvSpPr>
        <p:spPr>
          <a:xfrm>
            <a:off x="4936978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fad2c6655e_0_46"/>
          <p:cNvSpPr/>
          <p:nvPr/>
        </p:nvSpPr>
        <p:spPr>
          <a:xfrm>
            <a:off x="6585738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fad2c6655e_0_46"/>
          <p:cNvSpPr/>
          <p:nvPr/>
        </p:nvSpPr>
        <p:spPr>
          <a:xfrm>
            <a:off x="8248587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fad2c6655e_0_46"/>
          <p:cNvSpPr/>
          <p:nvPr/>
        </p:nvSpPr>
        <p:spPr>
          <a:xfrm>
            <a:off x="10062066" y="3550412"/>
            <a:ext cx="381300" cy="545700"/>
          </a:xfrm>
          <a:prstGeom prst="chevron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rgbClr val="CF00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fad2c6655e_0_46"/>
          <p:cNvSpPr/>
          <p:nvPr/>
        </p:nvSpPr>
        <p:spPr>
          <a:xfrm rot="10800000" flipH="1">
            <a:off x="10100750" y="1449428"/>
            <a:ext cx="179400" cy="1086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fad2c6655e_0_46"/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fad2c6655e_0_46"/>
          <p:cNvSpPr/>
          <p:nvPr/>
        </p:nvSpPr>
        <p:spPr>
          <a:xfrm>
            <a:off x="12021375" y="0"/>
            <a:ext cx="173700" cy="68580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fad2c6655e_0_46"/>
          <p:cNvSpPr/>
          <p:nvPr/>
        </p:nvSpPr>
        <p:spPr>
          <a:xfrm rot="-5400000" flipH="1">
            <a:off x="8969625" y="-1043650"/>
            <a:ext cx="350100" cy="4965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2fad2c6655e_0_46"/>
          <p:cNvSpPr/>
          <p:nvPr/>
        </p:nvSpPr>
        <p:spPr>
          <a:xfrm rot="10800000">
            <a:off x="11439800" y="3113000"/>
            <a:ext cx="351900" cy="31959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oogle Shape;202;p6"/>
          <p:cNvGrpSpPr/>
          <p:nvPr/>
        </p:nvGrpSpPr>
        <p:grpSpPr>
          <a:xfrm>
            <a:off x="5486309" y="3881540"/>
            <a:ext cx="6705681" cy="3011367"/>
            <a:chOff x="6593484" y="3831775"/>
            <a:chExt cx="5141211" cy="2308799"/>
          </a:xfrm>
        </p:grpSpPr>
        <p:pic>
          <p:nvPicPr>
            <p:cNvPr id="203" name="Google Shape;203;p6"/>
            <p:cNvPicPr preferRelativeResize="0"/>
            <p:nvPr/>
          </p:nvPicPr>
          <p:blipFill rotWithShape="1">
            <a:blip r:embed="rId3">
              <a:alphaModFix/>
            </a:blip>
            <a:srcRect l="1014" t="21525" r="33126"/>
            <a:stretch/>
          </p:blipFill>
          <p:spPr>
            <a:xfrm>
              <a:off x="6593484" y="3831775"/>
              <a:ext cx="3638199" cy="2308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6"/>
            <p:cNvPicPr preferRelativeResize="0"/>
            <p:nvPr/>
          </p:nvPicPr>
          <p:blipFill rotWithShape="1">
            <a:blip r:embed="rId3">
              <a:alphaModFix/>
            </a:blip>
            <a:srcRect l="68572" t="21525" r="2747"/>
            <a:stretch/>
          </p:blipFill>
          <p:spPr>
            <a:xfrm>
              <a:off x="10150368" y="3831788"/>
              <a:ext cx="1584326" cy="23087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5" name="Google Shape;205;p6"/>
          <p:cNvSpPr/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CF0025"/>
          </a:solidFill>
          <a:ln w="12700" cap="flat" cmpd="sng">
            <a:solidFill>
              <a:srgbClr val="CF00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 txBox="1"/>
          <p:nvPr/>
        </p:nvSpPr>
        <p:spPr>
          <a:xfrm>
            <a:off x="424600" y="2047500"/>
            <a:ext cx="5328600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●"/>
            </a:pPr>
            <a:r>
              <a:rPr lang="en-US" sz="19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Started partnership with a local KZN supplier in 2022</a:t>
            </a:r>
            <a:endParaRPr sz="1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●"/>
            </a:pPr>
            <a:r>
              <a:rPr lang="en-US" sz="19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 the end of FY 2023 </a:t>
            </a:r>
            <a:r>
              <a:rPr lang="en-US" sz="1900" b="1" dirty="0">
                <a:solidFill>
                  <a:schemeClr val="lt1"/>
                </a:solidFill>
              </a:rPr>
              <a:t>-</a:t>
            </a:r>
            <a:r>
              <a:rPr lang="en-US" sz="19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7000 kg of plastic packaging recycled</a:t>
            </a:r>
            <a:endParaRPr sz="1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92100">
              <a:buClr>
                <a:schemeClr val="lt1"/>
              </a:buClr>
              <a:buSzPts val="1900"/>
              <a:buFont typeface="Noto Sans Symbols"/>
              <a:buChar char="●"/>
            </a:pPr>
            <a:r>
              <a:rPr lang="en-US" sz="1900" b="1" dirty="0">
                <a:solidFill>
                  <a:schemeClr val="lt1"/>
                </a:solidFill>
              </a:rPr>
              <a:t>More plastic</a:t>
            </a:r>
            <a:r>
              <a:rPr lang="en-US" sz="19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waste is needed to supply       the </a:t>
            </a:r>
            <a:r>
              <a:rPr lang="en-US" sz="1900" b="1" dirty="0">
                <a:solidFill>
                  <a:schemeClr val="lt1"/>
                </a:solidFill>
              </a:rPr>
              <a:t>quantity</a:t>
            </a:r>
            <a:endParaRPr sz="15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●"/>
            </a:pPr>
            <a:r>
              <a:rPr lang="en-US" sz="19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Collecting at store</a:t>
            </a:r>
            <a:endParaRPr sz="19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6"/>
          <p:cNvPicPr preferRelativeResize="0"/>
          <p:nvPr/>
        </p:nvPicPr>
        <p:blipFill rotWithShape="1">
          <a:blip r:embed="rId4">
            <a:alphaModFix/>
          </a:blip>
          <a:srcRect b="9477"/>
          <a:stretch/>
        </p:blipFill>
        <p:spPr>
          <a:xfrm>
            <a:off x="9628984" y="0"/>
            <a:ext cx="2563016" cy="38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6"/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12  |  </a:t>
            </a:r>
            <a:r>
              <a:rPr lang="en-US" sz="1000" b="1" dirty="0">
                <a:solidFill>
                  <a:schemeClr val="lt1"/>
                </a:solidFill>
              </a:rPr>
              <a:t>Plastic Waste to Products</a:t>
            </a:r>
            <a:endParaRPr sz="1000" b="1" dirty="0">
              <a:solidFill>
                <a:schemeClr val="lt1"/>
              </a:solidFill>
            </a:endParaRPr>
          </a:p>
        </p:txBody>
      </p:sp>
      <p:pic>
        <p:nvPicPr>
          <p:cNvPr id="209" name="Google Shape;209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8651" y="884125"/>
            <a:ext cx="2131001" cy="1653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logos-01-0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93144" y="6443530"/>
            <a:ext cx="2131001" cy="2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6"/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6"/>
          <p:cNvPicPr preferRelativeResize="0"/>
          <p:nvPr/>
        </p:nvPicPr>
        <p:blipFill rotWithShape="1">
          <a:blip r:embed="rId3">
            <a:alphaModFix/>
          </a:blip>
          <a:srcRect l="3128" t="21525" r="66467"/>
          <a:stretch/>
        </p:blipFill>
        <p:spPr>
          <a:xfrm>
            <a:off x="5905505" y="3881550"/>
            <a:ext cx="2190750" cy="30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500" y="2704137"/>
            <a:ext cx="2413234" cy="212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 descr="logos-01-0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93144" y="6443530"/>
            <a:ext cx="2131001" cy="2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7"/>
          <p:cNvSpPr txBox="1"/>
          <p:nvPr/>
        </p:nvSpPr>
        <p:spPr>
          <a:xfrm>
            <a:off x="250750" y="6436925"/>
            <a:ext cx="2130900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13  |  </a:t>
            </a:r>
            <a:r>
              <a:rPr lang="en-US" sz="1000" b="1" dirty="0">
                <a:solidFill>
                  <a:schemeClr val="dk1"/>
                </a:solidFill>
              </a:rPr>
              <a:t>Plastic Waste to Products</a:t>
            </a:r>
            <a:endParaRPr sz="1000" b="1" dirty="0">
              <a:solidFill>
                <a:schemeClr val="dk1"/>
              </a:solidFill>
            </a:endParaRPr>
          </a:p>
        </p:txBody>
      </p:sp>
      <p:pic>
        <p:nvPicPr>
          <p:cNvPr id="220" name="Google Shape;22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500" y="424575"/>
            <a:ext cx="1608199" cy="12477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7"/>
          <p:cNvGrpSpPr/>
          <p:nvPr/>
        </p:nvGrpSpPr>
        <p:grpSpPr>
          <a:xfrm>
            <a:off x="3113687" y="973664"/>
            <a:ext cx="6113384" cy="4976695"/>
            <a:chOff x="3113700" y="1067915"/>
            <a:chExt cx="5800725" cy="4722170"/>
          </a:xfrm>
        </p:grpSpPr>
        <p:pic>
          <p:nvPicPr>
            <p:cNvPr id="222" name="Google Shape;222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3700" y="1067915"/>
              <a:ext cx="5800725" cy="47221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7"/>
            <p:cNvSpPr/>
            <p:nvPr/>
          </p:nvSpPr>
          <p:spPr>
            <a:xfrm>
              <a:off x="8283875" y="1154550"/>
              <a:ext cx="529200" cy="517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4" name="Google Shape;224;p7"/>
          <p:cNvPicPr preferRelativeResize="0"/>
          <p:nvPr/>
        </p:nvPicPr>
        <p:blipFill rotWithShape="1">
          <a:blip r:embed="rId7">
            <a:alphaModFix/>
          </a:blip>
          <a:srcRect l="6609" r="10560"/>
          <a:stretch/>
        </p:blipFill>
        <p:spPr>
          <a:xfrm>
            <a:off x="9183398" y="2704125"/>
            <a:ext cx="2522525" cy="215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7"/>
          <p:cNvSpPr/>
          <p:nvPr/>
        </p:nvSpPr>
        <p:spPr>
          <a:xfrm rot="5400000">
            <a:off x="2227675" y="1366063"/>
            <a:ext cx="567600" cy="21285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7"/>
          <p:cNvSpPr/>
          <p:nvPr/>
        </p:nvSpPr>
        <p:spPr>
          <a:xfrm rot="5400000" flipH="1">
            <a:off x="9278075" y="4195876"/>
            <a:ext cx="533400" cy="21285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7"/>
          <p:cNvSpPr/>
          <p:nvPr/>
        </p:nvSpPr>
        <p:spPr>
          <a:xfrm>
            <a:off x="0" y="0"/>
            <a:ext cx="1737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12018625" y="0"/>
            <a:ext cx="173700" cy="68580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2fad2c6655e_0_159"/>
          <p:cNvPicPr preferRelativeResize="0"/>
          <p:nvPr/>
        </p:nvPicPr>
        <p:blipFill rotWithShape="1">
          <a:blip r:embed="rId3">
            <a:alphaModFix/>
          </a:blip>
          <a:srcRect t="10810" b="-2034"/>
          <a:stretch/>
        </p:blipFill>
        <p:spPr>
          <a:xfrm>
            <a:off x="8190475" y="168825"/>
            <a:ext cx="4009201" cy="241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2fad2c6655e_0_159"/>
          <p:cNvSpPr txBox="1"/>
          <p:nvPr/>
        </p:nvSpPr>
        <p:spPr>
          <a:xfrm>
            <a:off x="9492642" y="1812700"/>
            <a:ext cx="3937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" name="Google Shape;235;g2fad2c6655e_0_159"/>
          <p:cNvSpPr/>
          <p:nvPr/>
        </p:nvSpPr>
        <p:spPr>
          <a:xfrm>
            <a:off x="8190475" y="2532675"/>
            <a:ext cx="4001400" cy="5355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FY 2024 : Mr Price Sport </a:t>
            </a:r>
            <a:endParaRPr sz="1600" b="1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345 500 footwear hangers</a:t>
            </a:r>
            <a:endParaRPr dirty="0">
              <a:latin typeface="+mn-lt"/>
            </a:endParaRPr>
          </a:p>
        </p:txBody>
      </p:sp>
      <p:sp>
        <p:nvSpPr>
          <p:cNvPr id="236" name="Google Shape;236;g2fad2c6655e_0_159"/>
          <p:cNvSpPr/>
          <p:nvPr/>
        </p:nvSpPr>
        <p:spPr>
          <a:xfrm rot="-5400000">
            <a:off x="10108225" y="1150425"/>
            <a:ext cx="17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2fad2c6655e_0_159"/>
          <p:cNvSpPr/>
          <p:nvPr/>
        </p:nvSpPr>
        <p:spPr>
          <a:xfrm rot="-5400000">
            <a:off x="10101550" y="-1917750"/>
            <a:ext cx="17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fad2c6655e_0_159"/>
          <p:cNvSpPr/>
          <p:nvPr/>
        </p:nvSpPr>
        <p:spPr>
          <a:xfrm>
            <a:off x="8190475" y="5631100"/>
            <a:ext cx="4001400" cy="5355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g2fad2c6655e_0_159"/>
          <p:cNvSpPr/>
          <p:nvPr/>
        </p:nvSpPr>
        <p:spPr>
          <a:xfrm rot="-5400000">
            <a:off x="10071550" y="4197202"/>
            <a:ext cx="23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2fad2c6655e_0_159"/>
          <p:cNvSpPr/>
          <p:nvPr/>
        </p:nvSpPr>
        <p:spPr>
          <a:xfrm>
            <a:off x="4299275" y="2502275"/>
            <a:ext cx="3523200" cy="1902000"/>
          </a:xfrm>
          <a:prstGeom prst="roundRect">
            <a:avLst>
              <a:gd name="adj" fmla="val 16667"/>
            </a:avLst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lt1"/>
                </a:solidFill>
              </a:rPr>
              <a:t>“</a:t>
            </a:r>
            <a:r>
              <a:rPr lang="en-US" sz="1200" i="1">
                <a:solidFill>
                  <a:schemeClr val="lt1"/>
                </a:solidFill>
              </a:rPr>
              <a:t>Our MRPs make it possible to take plastic recycling to source-taking it into the communities where pollution is a massive problem.</a:t>
            </a:r>
            <a:endParaRPr sz="1200" i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lt1"/>
                </a:solidFill>
              </a:rPr>
              <a:t>By monetizing the collection of plastic waste, we’re not only cleaning up these communities, but we’re also empowering the unemployed”: Oliver Nudd (Ocean Plastic Technology)</a:t>
            </a:r>
            <a:endParaRPr/>
          </a:p>
        </p:txBody>
      </p:sp>
      <p:pic>
        <p:nvPicPr>
          <p:cNvPr id="241" name="Google Shape;241;g2fad2c6655e_0_159"/>
          <p:cNvPicPr preferRelativeResize="0"/>
          <p:nvPr/>
        </p:nvPicPr>
        <p:blipFill rotWithShape="1">
          <a:blip r:embed="rId4">
            <a:alphaModFix/>
          </a:blip>
          <a:srcRect t="4418" b="3525"/>
          <a:stretch/>
        </p:blipFill>
        <p:spPr>
          <a:xfrm>
            <a:off x="2" y="1"/>
            <a:ext cx="4001524" cy="2667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fad2c6655e_0_159"/>
          <p:cNvSpPr txBox="1"/>
          <p:nvPr/>
        </p:nvSpPr>
        <p:spPr>
          <a:xfrm>
            <a:off x="1302167" y="1812700"/>
            <a:ext cx="3937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3" name="Google Shape;243;g2fad2c6655e_0_1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1450" y="1337202"/>
            <a:ext cx="1321502" cy="8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fad2c6655e_0_1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3070549"/>
            <a:ext cx="4001400" cy="266693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2fad2c6655e_0_159"/>
          <p:cNvSpPr txBox="1"/>
          <p:nvPr/>
        </p:nvSpPr>
        <p:spPr>
          <a:xfrm>
            <a:off x="372975" y="3341125"/>
            <a:ext cx="3523200" cy="2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</p:txBody>
      </p:sp>
      <p:pic>
        <p:nvPicPr>
          <p:cNvPr id="246" name="Google Shape;246;g2fad2c6655e_0_1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88788" y="3241887"/>
            <a:ext cx="4001401" cy="266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fad2c6655e_0_159" descr="logos-01-02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3144" y="6443530"/>
            <a:ext cx="2131001" cy="2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fad2c6655e_0_159"/>
          <p:cNvSpPr txBox="1"/>
          <p:nvPr/>
        </p:nvSpPr>
        <p:spPr>
          <a:xfrm>
            <a:off x="250750" y="6436925"/>
            <a:ext cx="2595600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</a:rPr>
              <a:t>14  |  </a:t>
            </a:r>
            <a:r>
              <a:rPr lang="en-US" sz="1000" b="1" dirty="0">
                <a:solidFill>
                  <a:schemeClr val="dk1"/>
                </a:solidFill>
              </a:rPr>
              <a:t>Plastic Waste to Products</a:t>
            </a:r>
            <a:endParaRPr sz="10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dk1"/>
              </a:solidFill>
            </a:endParaRPr>
          </a:p>
        </p:txBody>
      </p:sp>
      <p:pic>
        <p:nvPicPr>
          <p:cNvPr id="249" name="Google Shape;249;g2fad2c6655e_0_1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68400" y="4441482"/>
            <a:ext cx="1506525" cy="1506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2fad2c6655e_0_159"/>
          <p:cNvSpPr/>
          <p:nvPr/>
        </p:nvSpPr>
        <p:spPr>
          <a:xfrm>
            <a:off x="4551014" y="705550"/>
            <a:ext cx="3041100" cy="8775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2fad2c6655e_0_159"/>
          <p:cNvSpPr/>
          <p:nvPr/>
        </p:nvSpPr>
        <p:spPr>
          <a:xfrm rot="10800000">
            <a:off x="4598889" y="5354525"/>
            <a:ext cx="3041100" cy="8775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2fad2c6655e_0_159"/>
          <p:cNvSpPr/>
          <p:nvPr/>
        </p:nvSpPr>
        <p:spPr>
          <a:xfrm>
            <a:off x="0" y="2535050"/>
            <a:ext cx="4001400" cy="5355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Mobile Micro Recycling Plants (MRPs)</a:t>
            </a:r>
            <a:endParaRPr dirty="0">
              <a:latin typeface="+mn-lt"/>
            </a:endParaRPr>
          </a:p>
        </p:txBody>
      </p:sp>
      <p:sp>
        <p:nvSpPr>
          <p:cNvPr id="253" name="Google Shape;253;g2fad2c6655e_0_159"/>
          <p:cNvSpPr/>
          <p:nvPr/>
        </p:nvSpPr>
        <p:spPr>
          <a:xfrm rot="-5400000">
            <a:off x="1911075" y="1152800"/>
            <a:ext cx="17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fad2c6655e_0_159"/>
          <p:cNvSpPr/>
          <p:nvPr/>
        </p:nvSpPr>
        <p:spPr>
          <a:xfrm rot="-5400000">
            <a:off x="1911075" y="-1917750"/>
            <a:ext cx="17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2fad2c6655e_0_159"/>
          <p:cNvSpPr/>
          <p:nvPr/>
        </p:nvSpPr>
        <p:spPr>
          <a:xfrm>
            <a:off x="0" y="5631100"/>
            <a:ext cx="4001400" cy="535500"/>
          </a:xfrm>
          <a:prstGeom prst="rect">
            <a:avLst/>
          </a:prstGeom>
          <a:solidFill>
            <a:srgbClr val="CF0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Employee volunteering:</a:t>
            </a:r>
            <a:endParaRPr sz="1600" b="1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Beach clean up</a:t>
            </a:r>
            <a:endParaRPr sz="1600" b="1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g2fad2c6655e_0_159"/>
          <p:cNvSpPr/>
          <p:nvPr/>
        </p:nvSpPr>
        <p:spPr>
          <a:xfrm rot="-5400000">
            <a:off x="1911075" y="4248850"/>
            <a:ext cx="173700" cy="400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2fad2c6655e_0_159"/>
          <p:cNvSpPr/>
          <p:nvPr/>
        </p:nvSpPr>
        <p:spPr>
          <a:xfrm>
            <a:off x="3972775" y="0"/>
            <a:ext cx="151500" cy="634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2fad2c6655e_0_159"/>
          <p:cNvSpPr/>
          <p:nvPr/>
        </p:nvSpPr>
        <p:spPr>
          <a:xfrm>
            <a:off x="8042550" y="-21650"/>
            <a:ext cx="151500" cy="634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ECA2C-5FAA-7749-E514-E01DB76DF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717" y="1412716"/>
            <a:ext cx="10515600" cy="4351338"/>
          </a:xfrm>
        </p:spPr>
        <p:txBody>
          <a:bodyPr/>
          <a:lstStyle/>
          <a:p>
            <a:r>
              <a:rPr lang="en-US" dirty="0"/>
              <a:t>Readiness of manufacturing industry </a:t>
            </a:r>
          </a:p>
          <a:p>
            <a:r>
              <a:rPr lang="en-US" dirty="0"/>
              <a:t>Levels of knowledge and/or awareness</a:t>
            </a:r>
          </a:p>
          <a:p>
            <a:r>
              <a:rPr lang="en-US" dirty="0"/>
              <a:t>Visibility of key production plants</a:t>
            </a:r>
          </a:p>
          <a:p>
            <a:r>
              <a:rPr lang="en-US" dirty="0"/>
              <a:t>Local certification/verification of claims</a:t>
            </a:r>
          </a:p>
          <a:p>
            <a:r>
              <a:rPr lang="en-US" dirty="0"/>
              <a:t>Cost of certification</a:t>
            </a:r>
          </a:p>
          <a:p>
            <a:r>
              <a:rPr lang="en-US" dirty="0"/>
              <a:t>Fabric rebate rules on textile waste </a:t>
            </a:r>
          </a:p>
          <a:p>
            <a:pPr marL="11430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6EEA274E-6076-CCE6-52E6-7288F0809AAA}"/>
              </a:ext>
            </a:extLst>
          </p:cNvPr>
          <p:cNvSpPr txBox="1"/>
          <p:nvPr/>
        </p:nvSpPr>
        <p:spPr>
          <a:xfrm>
            <a:off x="250755" y="375067"/>
            <a:ext cx="5121600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rgbClr val="CF0025"/>
                </a:solidFill>
                <a:latin typeface="+mn-lt"/>
                <a:ea typeface="Helvetica Neue"/>
                <a:cs typeface="Helvetica Neue"/>
                <a:sym typeface="Helvetica Neue"/>
              </a:rPr>
              <a:t>Challenges</a:t>
            </a:r>
            <a:endParaRPr sz="100" b="1" dirty="0">
              <a:solidFill>
                <a:srgbClr val="CF0025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" name="Google Shape;112;p3">
            <a:extLst>
              <a:ext uri="{FF2B5EF4-FFF2-40B4-BE49-F238E27FC236}">
                <a16:creationId xmlns:a16="http://schemas.microsoft.com/office/drawing/2014/main" id="{24A9FEFF-FE83-7567-0F7C-8177C6620BF3}"/>
              </a:ext>
            </a:extLst>
          </p:cNvPr>
          <p:cNvCxnSpPr>
            <a:cxnSpLocks/>
          </p:cNvCxnSpPr>
          <p:nvPr/>
        </p:nvCxnSpPr>
        <p:spPr>
          <a:xfrm flipH="1">
            <a:off x="378000" y="1093946"/>
            <a:ext cx="28076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83252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62" y="0"/>
            <a:ext cx="122025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8300" y="-1"/>
            <a:ext cx="55641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14"/>
          <p:cNvSpPr txBox="1"/>
          <p:nvPr/>
        </p:nvSpPr>
        <p:spPr>
          <a:xfrm>
            <a:off x="307826" y="2721125"/>
            <a:ext cx="47022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Thank you</a:t>
            </a:r>
            <a:endParaRPr sz="6700" b="1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61" name="Google Shape;4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394" y="-227725"/>
            <a:ext cx="2151050" cy="21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819" y="5608588"/>
            <a:ext cx="1207101" cy="9365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3" name="Google Shape;463;p14"/>
          <p:cNvCxnSpPr/>
          <p:nvPr/>
        </p:nvCxnSpPr>
        <p:spPr>
          <a:xfrm rot="10800000">
            <a:off x="307700" y="4465550"/>
            <a:ext cx="2572200" cy="16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1d3d9a-8c76-4498-9388-f3f1b8a24464">
      <Terms xmlns="http://schemas.microsoft.com/office/infopath/2007/PartnerControls"/>
    </lcf76f155ced4ddcb4097134ff3c332f>
    <TaxCatchAll xmlns="71703d17-5f45-4490-a84e-f23562da1737" xsi:nil="true"/>
    <Picture xmlns="a51d3d9a-8c76-4498-9388-f3f1b8a24464">
      <Url xsi:nil="true"/>
      <Description xsi:nil="true"/>
    </Picture>
    <Image xmlns="a51d3d9a-8c76-4498-9388-f3f1b8a2446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509398D93F50418E22A4DBAC4281F2" ma:contentTypeVersion="20" ma:contentTypeDescription="Create a new document." ma:contentTypeScope="" ma:versionID="5de6a68c65b48a1d60e1ccb625b6df24">
  <xsd:schema xmlns:xsd="http://www.w3.org/2001/XMLSchema" xmlns:xs="http://www.w3.org/2001/XMLSchema" xmlns:p="http://schemas.microsoft.com/office/2006/metadata/properties" xmlns:ns2="a51d3d9a-8c76-4498-9388-f3f1b8a24464" xmlns:ns3="71703d17-5f45-4490-a84e-f23562da1737" targetNamespace="http://schemas.microsoft.com/office/2006/metadata/properties" ma:root="true" ma:fieldsID="96de1232a55ac3838b1e6635819ef4a0" ns2:_="" ns3:_="">
    <xsd:import namespace="a51d3d9a-8c76-4498-9388-f3f1b8a24464"/>
    <xsd:import namespace="71703d17-5f45-4490-a84e-f23562da17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Picture" minOccurs="0"/>
                <xsd:element ref="ns2:Imag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1d3d9a-8c76-4498-9388-f3f1b8a24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1f3c90-30d0-42d4-bff9-026a8eed94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Picture" ma:index="23" nillable="true" ma:displayName="Picture" ma:format="Hyperlink" ma:internalName="Pictu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" ma:index="24" nillable="true" ma:displayName="Image" ma:description="Image" ma:format="Thumbnail" ma:internalName="Imag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03d17-5f45-4490-a84e-f23562da173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28f6a37-59d0-42fa-ba79-823012997fba}" ma:internalName="TaxCatchAll" ma:showField="CatchAllData" ma:web="71703d17-5f45-4490-a84e-f23562da17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A4B113-29D5-498A-A1F0-89056725D6F9}">
  <ds:schemaRefs>
    <ds:schemaRef ds:uri="http://schemas.microsoft.com/office/2006/metadata/properties"/>
    <ds:schemaRef ds:uri="http://schemas.microsoft.com/office/infopath/2007/PartnerControls"/>
    <ds:schemaRef ds:uri="a51d3d9a-8c76-4498-9388-f3f1b8a24464"/>
    <ds:schemaRef ds:uri="71703d17-5f45-4490-a84e-f23562da1737"/>
  </ds:schemaRefs>
</ds:datastoreItem>
</file>

<file path=customXml/itemProps2.xml><?xml version="1.0" encoding="utf-8"?>
<ds:datastoreItem xmlns:ds="http://schemas.openxmlformats.org/officeDocument/2006/customXml" ds:itemID="{C5E023C5-C946-4EDA-B731-28B654E5F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1d3d9a-8c76-4498-9388-f3f1b8a24464"/>
    <ds:schemaRef ds:uri="71703d17-5f45-4490-a84e-f23562da17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4CB9D1-513D-41D0-BDAD-5A834FF2EA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283</Words>
  <Application>Microsoft Office PowerPoint</Application>
  <PresentationFormat>Widescreen</PresentationFormat>
  <Paragraphs>63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Noto Sans Symbols</vt:lpstr>
      <vt:lpstr>Arial</vt:lpstr>
      <vt:lpstr>Helvetica Neue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Natasja Ambrosio</dc:creator>
  <cp:lastModifiedBy>Natasja Ambrosio</cp:lastModifiedBy>
  <cp:revision>46</cp:revision>
  <dcterms:created xsi:type="dcterms:W3CDTF">2024-08-28T08:21:02Z</dcterms:created>
  <dcterms:modified xsi:type="dcterms:W3CDTF">2024-11-13T09:04:10Z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0x0101005D509398D93F50418E22A4DBAC4281F2</vt:lpwstr>
  </property>
  <property fmtid="{D5CDD505-2E9C-101B-9397-08002B2CF9AE}" pid="3" name="MediaServiceImageTags">
    <vt:lpwstr/>
  </property>
</Properties>
</file>