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75" r:id="rId2"/>
    <p:sldMasterId id="2147483688" r:id="rId3"/>
    <p:sldMasterId id="2147483753" r:id="rId4"/>
    <p:sldMasterId id="2147483766" r:id="rId5"/>
    <p:sldMasterId id="2147483779" r:id="rId6"/>
  </p:sldMasterIdLst>
  <p:notesMasterIdLst>
    <p:notesMasterId r:id="rId33"/>
  </p:notesMasterIdLst>
  <p:handoutMasterIdLst>
    <p:handoutMasterId r:id="rId34"/>
  </p:handoutMasterIdLst>
  <p:sldIdLst>
    <p:sldId id="596" r:id="rId7"/>
    <p:sldId id="597" r:id="rId8"/>
    <p:sldId id="598" r:id="rId9"/>
    <p:sldId id="599" r:id="rId10"/>
    <p:sldId id="636" r:id="rId11"/>
    <p:sldId id="644" r:id="rId12"/>
    <p:sldId id="607" r:id="rId13"/>
    <p:sldId id="608" r:id="rId14"/>
    <p:sldId id="610" r:id="rId15"/>
    <p:sldId id="645" r:id="rId16"/>
    <p:sldId id="609" r:id="rId17"/>
    <p:sldId id="646" r:id="rId18"/>
    <p:sldId id="256" r:id="rId19"/>
    <p:sldId id="277" r:id="rId20"/>
    <p:sldId id="638" r:id="rId21"/>
    <p:sldId id="639" r:id="rId22"/>
    <p:sldId id="640" r:id="rId23"/>
    <p:sldId id="641" r:id="rId24"/>
    <p:sldId id="642" r:id="rId25"/>
    <p:sldId id="648" r:id="rId26"/>
    <p:sldId id="621" r:id="rId27"/>
    <p:sldId id="649" r:id="rId28"/>
    <p:sldId id="260" r:id="rId29"/>
    <p:sldId id="650" r:id="rId30"/>
    <p:sldId id="270" r:id="rId31"/>
    <p:sldId id="264" r:id="rId32"/>
  </p:sldIdLst>
  <p:sldSz cx="9144000" cy="5143500" type="screen16x9"/>
  <p:notesSz cx="9906000" cy="6794500"/>
  <p:defaultTextStyle>
    <a:defPPr>
      <a:defRPr lang="en-US"/>
    </a:defPPr>
    <a:lvl1pPr marL="0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335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4729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7094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69458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1853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4186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96520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38855" algn="l" defTabSz="68472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C917D30-F9A3-49DE-AA8A-201109B4F075}">
          <p14:sldIdLst>
            <p14:sldId id="596"/>
            <p14:sldId id="597"/>
            <p14:sldId id="598"/>
            <p14:sldId id="599"/>
            <p14:sldId id="636"/>
            <p14:sldId id="644"/>
            <p14:sldId id="607"/>
            <p14:sldId id="608"/>
            <p14:sldId id="610"/>
            <p14:sldId id="645"/>
            <p14:sldId id="609"/>
            <p14:sldId id="646"/>
            <p14:sldId id="256"/>
            <p14:sldId id="277"/>
            <p14:sldId id="638"/>
            <p14:sldId id="639"/>
            <p14:sldId id="640"/>
            <p14:sldId id="641"/>
            <p14:sldId id="642"/>
            <p14:sldId id="648"/>
            <p14:sldId id="621"/>
            <p14:sldId id="649"/>
            <p14:sldId id="260"/>
            <p14:sldId id="650"/>
            <p14:sldId id="270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OESSING, Claudia" initials="G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CF55"/>
    <a:srgbClr val="0066FF"/>
    <a:srgbClr val="000099"/>
    <a:srgbClr val="0AB4DC"/>
    <a:srgbClr val="136328"/>
    <a:srgbClr val="AFD5D9"/>
    <a:srgbClr val="67A56E"/>
    <a:srgbClr val="99CCFF"/>
    <a:srgbClr val="401A87"/>
    <a:srgbClr val="471E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81952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06" y="60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3" d="100"/>
          <a:sy n="133" d="100"/>
        </p:scale>
        <p:origin x="108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commentAuthors" Target="commentAuthor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9337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10315" y="0"/>
            <a:ext cx="429337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B7A85-53F1-45B3-883C-3A600C316931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3686"/>
            <a:ext cx="4293372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10315" y="6453686"/>
            <a:ext cx="4293372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044077-9E13-4A05-8F04-E5E29D3DC8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726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11109" y="0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9D945-044D-43F8-84B0-31B612E6C589}" type="datetimeFigureOut">
              <a:rPr lang="en-US" smtClean="0"/>
              <a:pPr/>
              <a:t>11/12/2024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11109" y="6453596"/>
            <a:ext cx="4292600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D22786-73A0-4E5A-B890-AD510AD884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552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335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729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7094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9458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1853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4186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6520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8855" algn="l" defTabSz="68472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" name="Google Shape;44;p4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defRPr/>
            </a:pPr>
            <a:fld id="{00000000-1234-1234-1234-123412341234}" type="slidenum">
              <a:rPr lang="en-US">
                <a:latin typeface="Calibri"/>
                <a:ea typeface="Calibri"/>
                <a:cs typeface="Calibri"/>
                <a:sym typeface="Calibri"/>
              </a:rPr>
              <a:pPr>
                <a:defRPr/>
              </a:pPr>
              <a:t>1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7251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2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015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3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359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ea typeface="Calibri"/>
                <a:cs typeface="Calibri"/>
                <a:sym typeface="Calibri"/>
              </a:rPr>
              <a:pPr/>
              <a:t>4</a:t>
            </a:fld>
            <a:endParaRPr>
              <a:solidFill>
                <a:prstClr val="black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359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6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3643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10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10929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12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3245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D22786-73A0-4E5A-B890-AD510AD8848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27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D22786-73A0-4E5A-B890-AD510AD8848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41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D22786-73A0-4E5A-B890-AD510AD8848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751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20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4999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D22786-73A0-4E5A-B890-AD510AD8848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8932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22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09887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9588"/>
            <a:ext cx="4530725" cy="25479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9:notes"/>
          <p:cNvSpPr txBox="1">
            <a:spLocks noGrp="1"/>
          </p:cNvSpPr>
          <p:nvPr>
            <p:ph type="body" idx="1"/>
          </p:nvPr>
        </p:nvSpPr>
        <p:spPr>
          <a:xfrm>
            <a:off x="990600" y="3227388"/>
            <a:ext cx="7924800" cy="3057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9:notes"/>
          <p:cNvSpPr txBox="1">
            <a:spLocks noGrp="1"/>
          </p:cNvSpPr>
          <p:nvPr>
            <p:ph type="sldNum" idx="12"/>
          </p:nvPr>
        </p:nvSpPr>
        <p:spPr>
          <a:xfrm>
            <a:off x="5611108" y="6453596"/>
            <a:ext cx="4292600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fld id="{00000000-1234-1234-1234-123412341234}" type="slidenum">
              <a:rPr lang="en-US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pPr/>
              <a:t>24</a:t>
            </a:fld>
            <a:endParaRPr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5606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D22786-73A0-4E5A-B890-AD510AD8848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73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98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1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9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1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4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6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8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9FC6-0167-4A19-8655-4C032BEAD5A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A1CF-788E-4CD9-AE8D-E8AF7CCF3BA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196F1B-F1C5-49D8-B290-CF66B8431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655" y="1283043"/>
            <a:ext cx="2691573" cy="1738092"/>
          </a:xfrm>
          <a:prstGeom prst="roundRect">
            <a:avLst>
              <a:gd name="adj" fmla="val 4582"/>
            </a:avLst>
          </a:prstGeom>
        </p:spPr>
      </p:pic>
      <p:pic>
        <p:nvPicPr>
          <p:cNvPr id="8" name="Picture 2" descr="Image result for cotton fields ethiopia">
            <a:extLst>
              <a:ext uri="{FF2B5EF4-FFF2-40B4-BE49-F238E27FC236}">
                <a16:creationId xmlns:a16="http://schemas.microsoft.com/office/drawing/2014/main" id="{B41890D3-47D2-4E8F-856C-7E0BF19795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436" y="1843767"/>
            <a:ext cx="1774594" cy="1184458"/>
          </a:xfrm>
          <a:prstGeom prst="roundRect">
            <a:avLst>
              <a:gd name="adj" fmla="val 701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cotton fields ethiopia">
            <a:extLst>
              <a:ext uri="{FF2B5EF4-FFF2-40B4-BE49-F238E27FC236}">
                <a16:creationId xmlns:a16="http://schemas.microsoft.com/office/drawing/2014/main" id="{D493691B-05F5-4AE4-A68B-1A7FD8550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5655" y="3052061"/>
            <a:ext cx="4520373" cy="2020110"/>
          </a:xfrm>
          <a:prstGeom prst="roundRect">
            <a:avLst>
              <a:gd name="adj" fmla="val 43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cotton fields ethiopia">
            <a:extLst>
              <a:ext uri="{FF2B5EF4-FFF2-40B4-BE49-F238E27FC236}">
                <a16:creationId xmlns:a16="http://schemas.microsoft.com/office/drawing/2014/main" id="{6DC8DADF-4213-403B-905B-89ECE1516C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7229" y="697911"/>
            <a:ext cx="1774594" cy="1738091"/>
          </a:xfrm>
          <a:prstGeom prst="roundRect">
            <a:avLst>
              <a:gd name="adj" fmla="val 35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519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521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4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3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47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71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6949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18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42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65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3892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04796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01900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344" indent="0">
              <a:buNone/>
              <a:defRPr sz="1500" b="1"/>
            </a:lvl2pPr>
            <a:lvl3pPr marL="684746" indent="0">
              <a:buNone/>
              <a:defRPr sz="1400" b="1"/>
            </a:lvl3pPr>
            <a:lvl4pPr marL="1027119" indent="0">
              <a:buNone/>
              <a:defRPr sz="1200" b="1"/>
            </a:lvl4pPr>
            <a:lvl5pPr marL="1369492" indent="0">
              <a:buNone/>
              <a:defRPr sz="1200" b="1"/>
            </a:lvl5pPr>
            <a:lvl6pPr marL="1711895" indent="0">
              <a:buNone/>
              <a:defRPr sz="1200" b="1"/>
            </a:lvl6pPr>
            <a:lvl7pPr marL="2054237" indent="0">
              <a:buNone/>
              <a:defRPr sz="1200" b="1"/>
            </a:lvl7pPr>
            <a:lvl8pPr marL="2396580" indent="0">
              <a:buNone/>
              <a:defRPr sz="1200" b="1"/>
            </a:lvl8pPr>
            <a:lvl9pPr marL="273892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99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344" indent="0">
              <a:buNone/>
              <a:defRPr sz="1500" b="1"/>
            </a:lvl2pPr>
            <a:lvl3pPr marL="684746" indent="0">
              <a:buNone/>
              <a:defRPr sz="1400" b="1"/>
            </a:lvl3pPr>
            <a:lvl4pPr marL="1027119" indent="0">
              <a:buNone/>
              <a:defRPr sz="1200" b="1"/>
            </a:lvl4pPr>
            <a:lvl5pPr marL="1369492" indent="0">
              <a:buNone/>
              <a:defRPr sz="1200" b="1"/>
            </a:lvl5pPr>
            <a:lvl6pPr marL="1711895" indent="0">
              <a:buNone/>
              <a:defRPr sz="1200" b="1"/>
            </a:lvl6pPr>
            <a:lvl7pPr marL="2054237" indent="0">
              <a:buNone/>
              <a:defRPr sz="1200" b="1"/>
            </a:lvl7pPr>
            <a:lvl8pPr marL="2396580" indent="0">
              <a:buNone/>
              <a:defRPr sz="1200" b="1"/>
            </a:lvl8pPr>
            <a:lvl9pPr marL="273892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99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6037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011151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232347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67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344" indent="0">
              <a:buNone/>
              <a:defRPr sz="900"/>
            </a:lvl2pPr>
            <a:lvl3pPr marL="684746" indent="0">
              <a:buNone/>
              <a:defRPr sz="800"/>
            </a:lvl3pPr>
            <a:lvl4pPr marL="1027119" indent="0">
              <a:buNone/>
              <a:defRPr sz="700"/>
            </a:lvl4pPr>
            <a:lvl5pPr marL="1369492" indent="0">
              <a:buNone/>
              <a:defRPr sz="700"/>
            </a:lvl5pPr>
            <a:lvl6pPr marL="1711895" indent="0">
              <a:buNone/>
              <a:defRPr sz="700"/>
            </a:lvl6pPr>
            <a:lvl7pPr marL="2054237" indent="0">
              <a:buNone/>
              <a:defRPr sz="700"/>
            </a:lvl7pPr>
            <a:lvl8pPr marL="2396580" indent="0">
              <a:buNone/>
              <a:defRPr sz="700"/>
            </a:lvl8pPr>
            <a:lvl9pPr marL="2738924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311152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344" indent="0">
              <a:buNone/>
              <a:defRPr sz="2100"/>
            </a:lvl2pPr>
            <a:lvl3pPr marL="684746" indent="0">
              <a:buNone/>
              <a:defRPr sz="1800"/>
            </a:lvl3pPr>
            <a:lvl4pPr marL="1027119" indent="0">
              <a:buNone/>
              <a:defRPr sz="1500"/>
            </a:lvl4pPr>
            <a:lvl5pPr marL="1369492" indent="0">
              <a:buNone/>
              <a:defRPr sz="1500"/>
            </a:lvl5pPr>
            <a:lvl6pPr marL="1711895" indent="0">
              <a:buNone/>
              <a:defRPr sz="1500"/>
            </a:lvl6pPr>
            <a:lvl7pPr marL="2054237" indent="0">
              <a:buNone/>
              <a:defRPr sz="1500"/>
            </a:lvl7pPr>
            <a:lvl8pPr marL="2396580" indent="0">
              <a:buNone/>
              <a:defRPr sz="1500"/>
            </a:lvl8pPr>
            <a:lvl9pPr marL="2738924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65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344" indent="0">
              <a:buNone/>
              <a:defRPr sz="900"/>
            </a:lvl2pPr>
            <a:lvl3pPr marL="684746" indent="0">
              <a:buNone/>
              <a:defRPr sz="800"/>
            </a:lvl3pPr>
            <a:lvl4pPr marL="1027119" indent="0">
              <a:buNone/>
              <a:defRPr sz="700"/>
            </a:lvl4pPr>
            <a:lvl5pPr marL="1369492" indent="0">
              <a:buNone/>
              <a:defRPr sz="700"/>
            </a:lvl5pPr>
            <a:lvl6pPr marL="1711895" indent="0">
              <a:buNone/>
              <a:defRPr sz="700"/>
            </a:lvl6pPr>
            <a:lvl7pPr marL="2054237" indent="0">
              <a:buNone/>
              <a:defRPr sz="700"/>
            </a:lvl7pPr>
            <a:lvl8pPr marL="2396580" indent="0">
              <a:buNone/>
              <a:defRPr sz="700"/>
            </a:lvl8pPr>
            <a:lvl9pPr marL="2738924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506185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507362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98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98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564445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1_Title Slid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98798" y="1258155"/>
            <a:ext cx="4345708" cy="120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75" tIns="68475" rIns="68475" bIns="6847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 sz="2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55870" y="2686895"/>
            <a:ext cx="3914273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75" tIns="68475" rIns="68475" bIns="6847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344" marR="0" lvl="1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marL="684746" marR="0" lvl="2" indent="0" algn="ctr" rtl="0">
              <a:spcBef>
                <a:spcPts val="0"/>
              </a:spcBef>
              <a:spcAft>
                <a:spcPts val="0"/>
              </a:spcAft>
              <a:buClr>
                <a:srgbClr val="494429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marL="1027119" marR="0" lvl="3" indent="0" algn="ctr" rtl="0">
              <a:spcBef>
                <a:spcPts val="21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marL="1369492" marR="0" lvl="4" indent="0" algn="ctr" rtl="0">
              <a:spcBef>
                <a:spcPts val="210"/>
              </a:spcBef>
              <a:spcAft>
                <a:spcPts val="0"/>
              </a:spcAft>
              <a:buClr>
                <a:srgbClr val="C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marL="1711895" marR="0" lvl="5" indent="0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4237" marR="0" lvl="6" indent="0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396580" marR="0" lvl="7" indent="0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38924" marR="0" lvl="8" indent="0" algn="ctr" rtl="0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196F1B-F1C5-49D8-B290-CF66B8431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1437" y="81682"/>
            <a:ext cx="1774592" cy="1214304"/>
          </a:xfrm>
          <a:prstGeom prst="roundRect">
            <a:avLst>
              <a:gd name="adj" fmla="val 4582"/>
            </a:avLst>
          </a:prstGeom>
        </p:spPr>
      </p:pic>
      <p:pic>
        <p:nvPicPr>
          <p:cNvPr id="1026" name="Picture 2" descr="Image result for cotton fields ethiopia">
            <a:extLst>
              <a:ext uri="{FF2B5EF4-FFF2-40B4-BE49-F238E27FC236}">
                <a16:creationId xmlns:a16="http://schemas.microsoft.com/office/drawing/2014/main" id="{B41890D3-47D2-4E8F-856C-7E0BF19795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433" y="2718978"/>
            <a:ext cx="1774594" cy="1184458"/>
          </a:xfrm>
          <a:prstGeom prst="roundRect">
            <a:avLst>
              <a:gd name="adj" fmla="val 701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result for cotton fields ethiopia">
            <a:extLst>
              <a:ext uri="{FF2B5EF4-FFF2-40B4-BE49-F238E27FC236}">
                <a16:creationId xmlns:a16="http://schemas.microsoft.com/office/drawing/2014/main" id="{D493691B-05F5-4AE4-A68B-1A7FD8550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499" y="3647697"/>
            <a:ext cx="1774591" cy="1495865"/>
          </a:xfrm>
          <a:prstGeom prst="roundRect">
            <a:avLst>
              <a:gd name="adj" fmla="val 43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cotton fields ethiopia">
            <a:extLst>
              <a:ext uri="{FF2B5EF4-FFF2-40B4-BE49-F238E27FC236}">
                <a16:creationId xmlns:a16="http://schemas.microsoft.com/office/drawing/2014/main" id="{6DC8DADF-4213-403B-905B-89ECE1516C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71498" y="1334867"/>
            <a:ext cx="1774591" cy="1351925"/>
          </a:xfrm>
          <a:prstGeom prst="roundRect">
            <a:avLst>
              <a:gd name="adj" fmla="val 35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D716CD-3A21-0766-9DF4-03B6E36BBFB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75" y="4747785"/>
            <a:ext cx="1685260" cy="3725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B9FF1C-698F-A65F-4B23-47853516199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" y="4488057"/>
            <a:ext cx="667703" cy="6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9273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5A07-EF69-49EF-AAF2-89B27DE8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67" y="2240670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03833-F164-405C-AD43-15B6CF11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2F42-841E-4E4E-B883-62BF0895C9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3427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90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1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4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6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9FC6-0167-4A19-8655-4C032BEAD5A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A1CF-788E-4CD9-AE8D-E8AF7CCF3BA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196F1B-F1C5-49D8-B290-CF66B8431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655" y="1283043"/>
            <a:ext cx="2691573" cy="1738092"/>
          </a:xfrm>
          <a:prstGeom prst="roundRect">
            <a:avLst>
              <a:gd name="adj" fmla="val 4582"/>
            </a:avLst>
          </a:prstGeom>
        </p:spPr>
      </p:pic>
      <p:pic>
        <p:nvPicPr>
          <p:cNvPr id="8" name="Picture 2" descr="Image result for cotton fields ethiopia">
            <a:extLst>
              <a:ext uri="{FF2B5EF4-FFF2-40B4-BE49-F238E27FC236}">
                <a16:creationId xmlns:a16="http://schemas.microsoft.com/office/drawing/2014/main" id="{B41890D3-47D2-4E8F-856C-7E0BF19795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436" y="1843767"/>
            <a:ext cx="1774594" cy="1184458"/>
          </a:xfrm>
          <a:prstGeom prst="roundRect">
            <a:avLst>
              <a:gd name="adj" fmla="val 701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cotton fields ethiopia">
            <a:extLst>
              <a:ext uri="{FF2B5EF4-FFF2-40B4-BE49-F238E27FC236}">
                <a16:creationId xmlns:a16="http://schemas.microsoft.com/office/drawing/2014/main" id="{D493691B-05F5-4AE4-A68B-1A7FD8550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5655" y="3052061"/>
            <a:ext cx="4520373" cy="2020110"/>
          </a:xfrm>
          <a:prstGeom prst="roundRect">
            <a:avLst>
              <a:gd name="adj" fmla="val 43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cotton fields ethiopia">
            <a:extLst>
              <a:ext uri="{FF2B5EF4-FFF2-40B4-BE49-F238E27FC236}">
                <a16:creationId xmlns:a16="http://schemas.microsoft.com/office/drawing/2014/main" id="{6DC8DADF-4213-403B-905B-89ECE1516C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7229" y="697911"/>
            <a:ext cx="1774594" cy="1738091"/>
          </a:xfrm>
          <a:prstGeom prst="roundRect">
            <a:avLst>
              <a:gd name="adj" fmla="val 35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309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052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4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3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46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70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6935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17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403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63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386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961069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12613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308" indent="0">
              <a:buNone/>
              <a:defRPr sz="1500" b="1"/>
            </a:lvl2pPr>
            <a:lvl3pPr marL="684678" indent="0">
              <a:buNone/>
              <a:defRPr sz="1400" b="1"/>
            </a:lvl3pPr>
            <a:lvl4pPr marL="1027017" indent="0">
              <a:buNone/>
              <a:defRPr sz="1200" b="1"/>
            </a:lvl4pPr>
            <a:lvl5pPr marL="1369356" indent="0">
              <a:buNone/>
              <a:defRPr sz="1200" b="1"/>
            </a:lvl5pPr>
            <a:lvl6pPr marL="1711727" indent="0">
              <a:buNone/>
              <a:defRPr sz="1200" b="1"/>
            </a:lvl6pPr>
            <a:lvl7pPr marL="2054033" indent="0">
              <a:buNone/>
              <a:defRPr sz="1200" b="1"/>
            </a:lvl7pPr>
            <a:lvl8pPr marL="2396340" indent="0">
              <a:buNone/>
              <a:defRPr sz="1200" b="1"/>
            </a:lvl8pPr>
            <a:lvl9pPr marL="273864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0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308" indent="0">
              <a:buNone/>
              <a:defRPr sz="1500" b="1"/>
            </a:lvl2pPr>
            <a:lvl3pPr marL="684678" indent="0">
              <a:buNone/>
              <a:defRPr sz="1400" b="1"/>
            </a:lvl3pPr>
            <a:lvl4pPr marL="1027017" indent="0">
              <a:buNone/>
              <a:defRPr sz="1200" b="1"/>
            </a:lvl4pPr>
            <a:lvl5pPr marL="1369356" indent="0">
              <a:buNone/>
              <a:defRPr sz="1200" b="1"/>
            </a:lvl5pPr>
            <a:lvl6pPr marL="1711727" indent="0">
              <a:buNone/>
              <a:defRPr sz="1200" b="1"/>
            </a:lvl6pPr>
            <a:lvl7pPr marL="2054033" indent="0">
              <a:buNone/>
              <a:defRPr sz="1200" b="1"/>
            </a:lvl7pPr>
            <a:lvl8pPr marL="2396340" indent="0">
              <a:buNone/>
              <a:defRPr sz="1200" b="1"/>
            </a:lvl8pPr>
            <a:lvl9pPr marL="273864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0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669161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946565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956703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71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308" indent="0">
              <a:buNone/>
              <a:defRPr sz="900"/>
            </a:lvl2pPr>
            <a:lvl3pPr marL="684678" indent="0">
              <a:buNone/>
              <a:defRPr sz="800"/>
            </a:lvl3pPr>
            <a:lvl4pPr marL="1027017" indent="0">
              <a:buNone/>
              <a:defRPr sz="700"/>
            </a:lvl4pPr>
            <a:lvl5pPr marL="1369356" indent="0">
              <a:buNone/>
              <a:defRPr sz="700"/>
            </a:lvl5pPr>
            <a:lvl6pPr marL="1711727" indent="0">
              <a:buNone/>
              <a:defRPr sz="700"/>
            </a:lvl6pPr>
            <a:lvl7pPr marL="2054033" indent="0">
              <a:buNone/>
              <a:defRPr sz="700"/>
            </a:lvl7pPr>
            <a:lvl8pPr marL="2396340" indent="0">
              <a:buNone/>
              <a:defRPr sz="700"/>
            </a:lvl8pPr>
            <a:lvl9pPr marL="2738648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211629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308" indent="0">
              <a:buNone/>
              <a:defRPr sz="2100"/>
            </a:lvl2pPr>
            <a:lvl3pPr marL="684678" indent="0">
              <a:buNone/>
              <a:defRPr sz="1800"/>
            </a:lvl3pPr>
            <a:lvl4pPr marL="1027017" indent="0">
              <a:buNone/>
              <a:defRPr sz="1500"/>
            </a:lvl4pPr>
            <a:lvl5pPr marL="1369356" indent="0">
              <a:buNone/>
              <a:defRPr sz="1500"/>
            </a:lvl5pPr>
            <a:lvl6pPr marL="1711727" indent="0">
              <a:buNone/>
              <a:defRPr sz="1500"/>
            </a:lvl6pPr>
            <a:lvl7pPr marL="2054033" indent="0">
              <a:buNone/>
              <a:defRPr sz="1500"/>
            </a:lvl7pPr>
            <a:lvl8pPr marL="2396340" indent="0">
              <a:buNone/>
              <a:defRPr sz="1500"/>
            </a:lvl8pPr>
            <a:lvl9pPr marL="2738648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69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308" indent="0">
              <a:buNone/>
              <a:defRPr sz="900"/>
            </a:lvl2pPr>
            <a:lvl3pPr marL="684678" indent="0">
              <a:buNone/>
              <a:defRPr sz="800"/>
            </a:lvl3pPr>
            <a:lvl4pPr marL="1027017" indent="0">
              <a:buNone/>
              <a:defRPr sz="700"/>
            </a:lvl4pPr>
            <a:lvl5pPr marL="1369356" indent="0">
              <a:buNone/>
              <a:defRPr sz="700"/>
            </a:lvl5pPr>
            <a:lvl6pPr marL="1711727" indent="0">
              <a:buNone/>
              <a:defRPr sz="700"/>
            </a:lvl6pPr>
            <a:lvl7pPr marL="2054033" indent="0">
              <a:buNone/>
              <a:defRPr sz="700"/>
            </a:lvl7pPr>
            <a:lvl8pPr marL="2396340" indent="0">
              <a:buNone/>
              <a:defRPr sz="700"/>
            </a:lvl8pPr>
            <a:lvl9pPr marL="2738648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009608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806722"/>
      </p:ext>
    </p:extLst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98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98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7238268"/>
      </p:ext>
    </p:extLst>
  </p:cSld>
  <p:clrMapOvr>
    <a:masterClrMapping/>
  </p:clrMapOvr>
  <p:hf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5A07-EF69-49EF-AAF2-89B27DE8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67" y="2240670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03833-F164-405C-AD43-15B6CF11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2F42-841E-4E4E-B883-62BF0895C9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9447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90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3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4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69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1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4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6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38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9FC6-0167-4A19-8655-4C032BEAD5A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A1CF-788E-4CD9-AE8D-E8AF7CCF3BA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196F1B-F1C5-49D8-B290-CF66B8431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655" y="1283043"/>
            <a:ext cx="2691573" cy="1738092"/>
          </a:xfrm>
          <a:prstGeom prst="roundRect">
            <a:avLst>
              <a:gd name="adj" fmla="val 4582"/>
            </a:avLst>
          </a:prstGeom>
        </p:spPr>
      </p:pic>
      <p:pic>
        <p:nvPicPr>
          <p:cNvPr id="8" name="Picture 2" descr="Image result for cotton fields ethiopia">
            <a:extLst>
              <a:ext uri="{FF2B5EF4-FFF2-40B4-BE49-F238E27FC236}">
                <a16:creationId xmlns:a16="http://schemas.microsoft.com/office/drawing/2014/main" id="{B41890D3-47D2-4E8F-856C-7E0BF19795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436" y="1843767"/>
            <a:ext cx="1774594" cy="1184458"/>
          </a:xfrm>
          <a:prstGeom prst="roundRect">
            <a:avLst>
              <a:gd name="adj" fmla="val 701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cotton fields ethiopia">
            <a:extLst>
              <a:ext uri="{FF2B5EF4-FFF2-40B4-BE49-F238E27FC236}">
                <a16:creationId xmlns:a16="http://schemas.microsoft.com/office/drawing/2014/main" id="{D493691B-05F5-4AE4-A68B-1A7FD8550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5655" y="3052061"/>
            <a:ext cx="4520373" cy="2020110"/>
          </a:xfrm>
          <a:prstGeom prst="roundRect">
            <a:avLst>
              <a:gd name="adj" fmla="val 43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cotton fields ethiopia">
            <a:extLst>
              <a:ext uri="{FF2B5EF4-FFF2-40B4-BE49-F238E27FC236}">
                <a16:creationId xmlns:a16="http://schemas.microsoft.com/office/drawing/2014/main" id="{6DC8DADF-4213-403B-905B-89ECE1516C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7229" y="697911"/>
            <a:ext cx="1774594" cy="1738091"/>
          </a:xfrm>
          <a:prstGeom prst="roundRect">
            <a:avLst>
              <a:gd name="adj" fmla="val 35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2430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8685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4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3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46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701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6935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172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403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63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386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94060"/>
      </p:ext>
    </p:extLst>
  </p:cSld>
  <p:clrMapOvr>
    <a:masterClrMapping/>
  </p:clrMapOvr>
  <p:hf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899267"/>
      </p:ext>
    </p:extLst>
  </p:cSld>
  <p:clrMapOvr>
    <a:masterClrMapping/>
  </p:clrMapOvr>
  <p:hf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308" indent="0">
              <a:buNone/>
              <a:defRPr sz="1500" b="1"/>
            </a:lvl2pPr>
            <a:lvl3pPr marL="684678" indent="0">
              <a:buNone/>
              <a:defRPr sz="1400" b="1"/>
            </a:lvl3pPr>
            <a:lvl4pPr marL="1027017" indent="0">
              <a:buNone/>
              <a:defRPr sz="1200" b="1"/>
            </a:lvl4pPr>
            <a:lvl5pPr marL="1369356" indent="0">
              <a:buNone/>
              <a:defRPr sz="1200" b="1"/>
            </a:lvl5pPr>
            <a:lvl6pPr marL="1711727" indent="0">
              <a:buNone/>
              <a:defRPr sz="1200" b="1"/>
            </a:lvl6pPr>
            <a:lvl7pPr marL="2054033" indent="0">
              <a:buNone/>
              <a:defRPr sz="1200" b="1"/>
            </a:lvl7pPr>
            <a:lvl8pPr marL="2396340" indent="0">
              <a:buNone/>
              <a:defRPr sz="1200" b="1"/>
            </a:lvl8pPr>
            <a:lvl9pPr marL="273864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0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308" indent="0">
              <a:buNone/>
              <a:defRPr sz="1500" b="1"/>
            </a:lvl2pPr>
            <a:lvl3pPr marL="684678" indent="0">
              <a:buNone/>
              <a:defRPr sz="1400" b="1"/>
            </a:lvl3pPr>
            <a:lvl4pPr marL="1027017" indent="0">
              <a:buNone/>
              <a:defRPr sz="1200" b="1"/>
            </a:lvl4pPr>
            <a:lvl5pPr marL="1369356" indent="0">
              <a:buNone/>
              <a:defRPr sz="1200" b="1"/>
            </a:lvl5pPr>
            <a:lvl6pPr marL="1711727" indent="0">
              <a:buNone/>
              <a:defRPr sz="1200" b="1"/>
            </a:lvl6pPr>
            <a:lvl7pPr marL="2054033" indent="0">
              <a:buNone/>
              <a:defRPr sz="1200" b="1"/>
            </a:lvl7pPr>
            <a:lvl8pPr marL="2396340" indent="0">
              <a:buNone/>
              <a:defRPr sz="1200" b="1"/>
            </a:lvl8pPr>
            <a:lvl9pPr marL="273864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0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485909"/>
      </p:ext>
    </p:extLst>
  </p:cSld>
  <p:clrMapOvr>
    <a:masterClrMapping/>
  </p:clrMapOvr>
  <p:hf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054710"/>
      </p:ext>
    </p:extLst>
  </p:cSld>
  <p:clrMapOvr>
    <a:masterClrMapping/>
  </p:clrMapOvr>
  <p:hf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780178"/>
      </p:ext>
    </p:extLst>
  </p:cSld>
  <p:clrMapOvr>
    <a:masterClrMapping/>
  </p:clrMapOvr>
  <p:hf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71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308" indent="0">
              <a:buNone/>
              <a:defRPr sz="900"/>
            </a:lvl2pPr>
            <a:lvl3pPr marL="684678" indent="0">
              <a:buNone/>
              <a:defRPr sz="800"/>
            </a:lvl3pPr>
            <a:lvl4pPr marL="1027017" indent="0">
              <a:buNone/>
              <a:defRPr sz="700"/>
            </a:lvl4pPr>
            <a:lvl5pPr marL="1369356" indent="0">
              <a:buNone/>
              <a:defRPr sz="700"/>
            </a:lvl5pPr>
            <a:lvl6pPr marL="1711727" indent="0">
              <a:buNone/>
              <a:defRPr sz="700"/>
            </a:lvl6pPr>
            <a:lvl7pPr marL="2054033" indent="0">
              <a:buNone/>
              <a:defRPr sz="700"/>
            </a:lvl7pPr>
            <a:lvl8pPr marL="2396340" indent="0">
              <a:buNone/>
              <a:defRPr sz="700"/>
            </a:lvl8pPr>
            <a:lvl9pPr marL="2738648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184616"/>
      </p:ext>
    </p:extLst>
  </p:cSld>
  <p:clrMapOvr>
    <a:masterClrMapping/>
  </p:clrMapOvr>
  <p:hf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308" indent="0">
              <a:buNone/>
              <a:defRPr sz="2100"/>
            </a:lvl2pPr>
            <a:lvl3pPr marL="684678" indent="0">
              <a:buNone/>
              <a:defRPr sz="1800"/>
            </a:lvl3pPr>
            <a:lvl4pPr marL="1027017" indent="0">
              <a:buNone/>
              <a:defRPr sz="1500"/>
            </a:lvl4pPr>
            <a:lvl5pPr marL="1369356" indent="0">
              <a:buNone/>
              <a:defRPr sz="1500"/>
            </a:lvl5pPr>
            <a:lvl6pPr marL="1711727" indent="0">
              <a:buNone/>
              <a:defRPr sz="1500"/>
            </a:lvl6pPr>
            <a:lvl7pPr marL="2054033" indent="0">
              <a:buNone/>
              <a:defRPr sz="1500"/>
            </a:lvl7pPr>
            <a:lvl8pPr marL="2396340" indent="0">
              <a:buNone/>
              <a:defRPr sz="1500"/>
            </a:lvl8pPr>
            <a:lvl9pPr marL="2738648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69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308" indent="0">
              <a:buNone/>
              <a:defRPr sz="900"/>
            </a:lvl2pPr>
            <a:lvl3pPr marL="684678" indent="0">
              <a:buNone/>
              <a:defRPr sz="800"/>
            </a:lvl3pPr>
            <a:lvl4pPr marL="1027017" indent="0">
              <a:buNone/>
              <a:defRPr sz="700"/>
            </a:lvl4pPr>
            <a:lvl5pPr marL="1369356" indent="0">
              <a:buNone/>
              <a:defRPr sz="700"/>
            </a:lvl5pPr>
            <a:lvl6pPr marL="1711727" indent="0">
              <a:buNone/>
              <a:defRPr sz="700"/>
            </a:lvl6pPr>
            <a:lvl7pPr marL="2054033" indent="0">
              <a:buNone/>
              <a:defRPr sz="700"/>
            </a:lvl7pPr>
            <a:lvl8pPr marL="2396340" indent="0">
              <a:buNone/>
              <a:defRPr sz="700"/>
            </a:lvl8pPr>
            <a:lvl9pPr marL="2738648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1707"/>
      </p:ext>
    </p:extLst>
  </p:cSld>
  <p:clrMapOvr>
    <a:masterClrMapping/>
  </p:clrMapOvr>
  <p:hf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151389"/>
      </p:ext>
    </p:extLst>
  </p:cSld>
  <p:clrMapOvr>
    <a:masterClrMapping/>
  </p:clrMapOvr>
  <p:hf hdr="0" ftr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98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98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133423"/>
      </p:ext>
    </p:extLst>
  </p:cSld>
  <p:clrMapOvr>
    <a:masterClrMapping/>
  </p:clrMapOvr>
  <p:hf hdr="0" ftr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5A07-EF69-49EF-AAF2-89B27DE8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67" y="2240670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03833-F164-405C-AD43-15B6CF11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2F42-841E-4E4E-B883-62BF0895C9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6182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64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79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6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5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9FC6-0167-4A19-8655-4C032BEAD5A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A1CF-788E-4CD9-AE8D-E8AF7CCF3BA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196F1B-F1C5-49D8-B290-CF66B8431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655" y="1283043"/>
            <a:ext cx="2691573" cy="1738092"/>
          </a:xfrm>
          <a:prstGeom prst="roundRect">
            <a:avLst>
              <a:gd name="adj" fmla="val 4582"/>
            </a:avLst>
          </a:prstGeom>
        </p:spPr>
      </p:pic>
      <p:pic>
        <p:nvPicPr>
          <p:cNvPr id="8" name="Picture 2" descr="Image result for cotton fields ethiopia">
            <a:extLst>
              <a:ext uri="{FF2B5EF4-FFF2-40B4-BE49-F238E27FC236}">
                <a16:creationId xmlns:a16="http://schemas.microsoft.com/office/drawing/2014/main" id="{B41890D3-47D2-4E8F-856C-7E0BF19795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436" y="1843767"/>
            <a:ext cx="1774594" cy="1184458"/>
          </a:xfrm>
          <a:prstGeom prst="roundRect">
            <a:avLst>
              <a:gd name="adj" fmla="val 701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cotton fields ethiopia">
            <a:extLst>
              <a:ext uri="{FF2B5EF4-FFF2-40B4-BE49-F238E27FC236}">
                <a16:creationId xmlns:a16="http://schemas.microsoft.com/office/drawing/2014/main" id="{D493691B-05F5-4AE4-A68B-1A7FD8550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5655" y="3052061"/>
            <a:ext cx="4520373" cy="2020110"/>
          </a:xfrm>
          <a:prstGeom prst="roundRect">
            <a:avLst>
              <a:gd name="adj" fmla="val 43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cotton fields ethiopia">
            <a:extLst>
              <a:ext uri="{FF2B5EF4-FFF2-40B4-BE49-F238E27FC236}">
                <a16:creationId xmlns:a16="http://schemas.microsoft.com/office/drawing/2014/main" id="{6DC8DADF-4213-403B-905B-89ECE1516C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7229" y="697911"/>
            <a:ext cx="1774594" cy="1738091"/>
          </a:xfrm>
          <a:prstGeom prst="roundRect">
            <a:avLst>
              <a:gd name="adj" fmla="val 35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7060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094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4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65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3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798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064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332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597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86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127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154588"/>
      </p:ext>
    </p:extLst>
  </p:cSld>
  <p:clrMapOvr>
    <a:masterClrMapping/>
  </p:clrMapOvr>
  <p:hf hdr="0" ft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68339"/>
      </p:ext>
    </p:extLst>
  </p:cSld>
  <p:clrMapOvr>
    <a:masterClrMapping/>
  </p:clrMapOvr>
  <p:hf hdr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650" indent="0">
              <a:buNone/>
              <a:defRPr sz="1500" b="1"/>
            </a:lvl2pPr>
            <a:lvl3pPr marL="685324" indent="0">
              <a:buNone/>
              <a:defRPr sz="1400" b="1"/>
            </a:lvl3pPr>
            <a:lvl4pPr marL="1027986" indent="0">
              <a:buNone/>
              <a:defRPr sz="1200" b="1"/>
            </a:lvl4pPr>
            <a:lvl5pPr marL="1370648" indent="0">
              <a:buNone/>
              <a:defRPr sz="1200" b="1"/>
            </a:lvl5pPr>
            <a:lvl6pPr marL="1713323" indent="0">
              <a:buNone/>
              <a:defRPr sz="1200" b="1"/>
            </a:lvl6pPr>
            <a:lvl7pPr marL="2055971" indent="0">
              <a:buNone/>
              <a:defRPr sz="1200" b="1"/>
            </a:lvl7pPr>
            <a:lvl8pPr marL="2398620" indent="0">
              <a:buNone/>
              <a:defRPr sz="1200" b="1"/>
            </a:lvl8pPr>
            <a:lvl9pPr marL="274127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5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650" indent="0">
              <a:buNone/>
              <a:defRPr sz="1500" b="1"/>
            </a:lvl2pPr>
            <a:lvl3pPr marL="685324" indent="0">
              <a:buNone/>
              <a:defRPr sz="1400" b="1"/>
            </a:lvl3pPr>
            <a:lvl4pPr marL="1027986" indent="0">
              <a:buNone/>
              <a:defRPr sz="1200" b="1"/>
            </a:lvl4pPr>
            <a:lvl5pPr marL="1370648" indent="0">
              <a:buNone/>
              <a:defRPr sz="1200" b="1"/>
            </a:lvl5pPr>
            <a:lvl6pPr marL="1713323" indent="0">
              <a:buNone/>
              <a:defRPr sz="1200" b="1"/>
            </a:lvl6pPr>
            <a:lvl7pPr marL="2055971" indent="0">
              <a:buNone/>
              <a:defRPr sz="1200" b="1"/>
            </a:lvl7pPr>
            <a:lvl8pPr marL="2398620" indent="0">
              <a:buNone/>
              <a:defRPr sz="1200" b="1"/>
            </a:lvl8pPr>
            <a:lvl9pPr marL="274127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5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68908"/>
      </p:ext>
    </p:extLst>
  </p:cSld>
  <p:clrMapOvr>
    <a:masterClrMapping/>
  </p:clrMapOvr>
  <p:hf hdr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284417"/>
      </p:ext>
    </p:extLst>
  </p:cSld>
  <p:clrMapOvr>
    <a:masterClrMapping/>
  </p:clrMapOvr>
  <p:hf hdr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861429"/>
      </p:ext>
    </p:extLst>
  </p:cSld>
  <p:clrMapOvr>
    <a:masterClrMapping/>
  </p:clrMapOvr>
  <p:hf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33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650" indent="0">
              <a:buNone/>
              <a:defRPr sz="900"/>
            </a:lvl2pPr>
            <a:lvl3pPr marL="685324" indent="0">
              <a:buNone/>
              <a:defRPr sz="800"/>
            </a:lvl3pPr>
            <a:lvl4pPr marL="1027986" indent="0">
              <a:buNone/>
              <a:defRPr sz="700"/>
            </a:lvl4pPr>
            <a:lvl5pPr marL="1370648" indent="0">
              <a:buNone/>
              <a:defRPr sz="700"/>
            </a:lvl5pPr>
            <a:lvl6pPr marL="1713323" indent="0">
              <a:buNone/>
              <a:defRPr sz="700"/>
            </a:lvl6pPr>
            <a:lvl7pPr marL="2055971" indent="0">
              <a:buNone/>
              <a:defRPr sz="700"/>
            </a:lvl7pPr>
            <a:lvl8pPr marL="2398620" indent="0">
              <a:buNone/>
              <a:defRPr sz="700"/>
            </a:lvl8pPr>
            <a:lvl9pPr marL="274127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013637"/>
      </p:ext>
    </p:extLst>
  </p:cSld>
  <p:clrMapOvr>
    <a:masterClrMapping/>
  </p:clrMapOvr>
  <p:hf hdr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650" indent="0">
              <a:buNone/>
              <a:defRPr sz="2100"/>
            </a:lvl2pPr>
            <a:lvl3pPr marL="685324" indent="0">
              <a:buNone/>
              <a:defRPr sz="1800"/>
            </a:lvl3pPr>
            <a:lvl4pPr marL="1027986" indent="0">
              <a:buNone/>
              <a:defRPr sz="1500"/>
            </a:lvl4pPr>
            <a:lvl5pPr marL="1370648" indent="0">
              <a:buNone/>
              <a:defRPr sz="1500"/>
            </a:lvl5pPr>
            <a:lvl6pPr marL="1713323" indent="0">
              <a:buNone/>
              <a:defRPr sz="1500"/>
            </a:lvl6pPr>
            <a:lvl7pPr marL="2055971" indent="0">
              <a:buNone/>
              <a:defRPr sz="1500"/>
            </a:lvl7pPr>
            <a:lvl8pPr marL="2398620" indent="0">
              <a:buNone/>
              <a:defRPr sz="1500"/>
            </a:lvl8pPr>
            <a:lvl9pPr marL="274127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31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650" indent="0">
              <a:buNone/>
              <a:defRPr sz="900"/>
            </a:lvl2pPr>
            <a:lvl3pPr marL="685324" indent="0">
              <a:buNone/>
              <a:defRPr sz="800"/>
            </a:lvl3pPr>
            <a:lvl4pPr marL="1027986" indent="0">
              <a:buNone/>
              <a:defRPr sz="700"/>
            </a:lvl4pPr>
            <a:lvl5pPr marL="1370648" indent="0">
              <a:buNone/>
              <a:defRPr sz="700"/>
            </a:lvl5pPr>
            <a:lvl6pPr marL="1713323" indent="0">
              <a:buNone/>
              <a:defRPr sz="700"/>
            </a:lvl6pPr>
            <a:lvl7pPr marL="2055971" indent="0">
              <a:buNone/>
              <a:defRPr sz="700"/>
            </a:lvl7pPr>
            <a:lvl8pPr marL="2398620" indent="0">
              <a:buNone/>
              <a:defRPr sz="700"/>
            </a:lvl8pPr>
            <a:lvl9pPr marL="274127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795642"/>
      </p:ext>
    </p:extLst>
  </p:cSld>
  <p:clrMapOvr>
    <a:masterClrMapping/>
  </p:clrMapOvr>
  <p:hf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900245"/>
      </p:ext>
    </p:extLst>
  </p:cSld>
  <p:clrMapOvr>
    <a:masterClrMapping/>
  </p:clrMapOvr>
  <p:hf hdr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98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98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444948"/>
      </p:ext>
    </p:extLst>
  </p:cSld>
  <p:clrMapOvr>
    <a:masterClrMapping/>
  </p:clrMapOvr>
  <p:hf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5A07-EF69-49EF-AAF2-89B27DE8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67" y="2240670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03833-F164-405C-AD43-15B6CF11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2F42-841E-4E4E-B883-62BF0895C9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6450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54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0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64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1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9FC6-0167-4A19-8655-4C032BEAD5A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A1CF-788E-4CD9-AE8D-E8AF7CCF3BA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196F1B-F1C5-49D8-B290-CF66B8431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655" y="1283043"/>
            <a:ext cx="2691573" cy="1738092"/>
          </a:xfrm>
          <a:prstGeom prst="roundRect">
            <a:avLst>
              <a:gd name="adj" fmla="val 4582"/>
            </a:avLst>
          </a:prstGeom>
        </p:spPr>
      </p:pic>
      <p:pic>
        <p:nvPicPr>
          <p:cNvPr id="8" name="Picture 2" descr="Image result for cotton fields ethiopia">
            <a:extLst>
              <a:ext uri="{FF2B5EF4-FFF2-40B4-BE49-F238E27FC236}">
                <a16:creationId xmlns:a16="http://schemas.microsoft.com/office/drawing/2014/main" id="{B41890D3-47D2-4E8F-856C-7E0BF19795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436" y="1843767"/>
            <a:ext cx="1774594" cy="1184458"/>
          </a:xfrm>
          <a:prstGeom prst="roundRect">
            <a:avLst>
              <a:gd name="adj" fmla="val 701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cotton fields ethiopia">
            <a:extLst>
              <a:ext uri="{FF2B5EF4-FFF2-40B4-BE49-F238E27FC236}">
                <a16:creationId xmlns:a16="http://schemas.microsoft.com/office/drawing/2014/main" id="{D493691B-05F5-4AE4-A68B-1A7FD8550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5655" y="3052061"/>
            <a:ext cx="4520373" cy="2020110"/>
          </a:xfrm>
          <a:prstGeom prst="roundRect">
            <a:avLst>
              <a:gd name="adj" fmla="val 43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cotton fields ethiopia">
            <a:extLst>
              <a:ext uri="{FF2B5EF4-FFF2-40B4-BE49-F238E27FC236}">
                <a16:creationId xmlns:a16="http://schemas.microsoft.com/office/drawing/2014/main" id="{6DC8DADF-4213-403B-905B-89ECE1516C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7229" y="697911"/>
            <a:ext cx="1774594" cy="1738091"/>
          </a:xfrm>
          <a:prstGeom prst="roundRect">
            <a:avLst>
              <a:gd name="adj" fmla="val 35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1373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2382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4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7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49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24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098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37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648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2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19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07519"/>
      </p:ext>
    </p:extLst>
  </p:cSld>
  <p:clrMapOvr>
    <a:masterClrMapping/>
  </p:clrMapOvr>
  <p:hf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959575"/>
      </p:ext>
    </p:extLst>
  </p:cSld>
  <p:clrMapOvr>
    <a:masterClrMapping/>
  </p:clrMapOvr>
  <p:hf hdr="0" ft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40" indent="0">
              <a:buNone/>
              <a:defRPr sz="1500" b="1"/>
            </a:lvl2pPr>
            <a:lvl3pPr marL="685494" indent="0">
              <a:buNone/>
              <a:defRPr sz="1400" b="1"/>
            </a:lvl3pPr>
            <a:lvl4pPr marL="1028241" indent="0">
              <a:buNone/>
              <a:defRPr sz="1200" b="1"/>
            </a:lvl4pPr>
            <a:lvl5pPr marL="1370988" indent="0">
              <a:buNone/>
              <a:defRPr sz="1200" b="1"/>
            </a:lvl5pPr>
            <a:lvl6pPr marL="1713743" indent="0">
              <a:buNone/>
              <a:defRPr sz="1200" b="1"/>
            </a:lvl6pPr>
            <a:lvl7pPr marL="2056481" indent="0">
              <a:buNone/>
              <a:defRPr sz="1200" b="1"/>
            </a:lvl7pPr>
            <a:lvl8pPr marL="2399220" indent="0">
              <a:buNone/>
              <a:defRPr sz="1200" b="1"/>
            </a:lvl8pPr>
            <a:lvl9pPr marL="274196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55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740" indent="0">
              <a:buNone/>
              <a:defRPr sz="1500" b="1"/>
            </a:lvl2pPr>
            <a:lvl3pPr marL="685494" indent="0">
              <a:buNone/>
              <a:defRPr sz="1400" b="1"/>
            </a:lvl3pPr>
            <a:lvl4pPr marL="1028241" indent="0">
              <a:buNone/>
              <a:defRPr sz="1200" b="1"/>
            </a:lvl4pPr>
            <a:lvl5pPr marL="1370988" indent="0">
              <a:buNone/>
              <a:defRPr sz="1200" b="1"/>
            </a:lvl5pPr>
            <a:lvl6pPr marL="1713743" indent="0">
              <a:buNone/>
              <a:defRPr sz="1200" b="1"/>
            </a:lvl6pPr>
            <a:lvl7pPr marL="2056481" indent="0">
              <a:buNone/>
              <a:defRPr sz="1200" b="1"/>
            </a:lvl7pPr>
            <a:lvl8pPr marL="2399220" indent="0">
              <a:buNone/>
              <a:defRPr sz="1200" b="1"/>
            </a:lvl8pPr>
            <a:lvl9pPr marL="274196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55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153083"/>
      </p:ext>
    </p:extLst>
  </p:cSld>
  <p:clrMapOvr>
    <a:masterClrMapping/>
  </p:clrMapOvr>
  <p:hf hdr="0" ft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217573"/>
      </p:ext>
    </p:extLst>
  </p:cSld>
  <p:clrMapOvr>
    <a:masterClrMapping/>
  </p:clrMapOvr>
  <p:hf hdr="0" ft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867009"/>
      </p:ext>
    </p:extLst>
  </p:cSld>
  <p:clrMapOvr>
    <a:masterClrMapping/>
  </p:clrMapOvr>
  <p:hf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23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740" indent="0">
              <a:buNone/>
              <a:defRPr sz="900"/>
            </a:lvl2pPr>
            <a:lvl3pPr marL="685494" indent="0">
              <a:buNone/>
              <a:defRPr sz="800"/>
            </a:lvl3pPr>
            <a:lvl4pPr marL="1028241" indent="0">
              <a:buNone/>
              <a:defRPr sz="700"/>
            </a:lvl4pPr>
            <a:lvl5pPr marL="1370988" indent="0">
              <a:buNone/>
              <a:defRPr sz="700"/>
            </a:lvl5pPr>
            <a:lvl6pPr marL="1713743" indent="0">
              <a:buNone/>
              <a:defRPr sz="700"/>
            </a:lvl6pPr>
            <a:lvl7pPr marL="2056481" indent="0">
              <a:buNone/>
              <a:defRPr sz="700"/>
            </a:lvl7pPr>
            <a:lvl8pPr marL="2399220" indent="0">
              <a:buNone/>
              <a:defRPr sz="700"/>
            </a:lvl8pPr>
            <a:lvl9pPr marL="274196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888008"/>
      </p:ext>
    </p:extLst>
  </p:cSld>
  <p:clrMapOvr>
    <a:masterClrMapping/>
  </p:clrMapOvr>
  <p:hf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740" indent="0">
              <a:buNone/>
              <a:defRPr sz="2100"/>
            </a:lvl2pPr>
            <a:lvl3pPr marL="685494" indent="0">
              <a:buNone/>
              <a:defRPr sz="1800"/>
            </a:lvl3pPr>
            <a:lvl4pPr marL="1028241" indent="0">
              <a:buNone/>
              <a:defRPr sz="1500"/>
            </a:lvl4pPr>
            <a:lvl5pPr marL="1370988" indent="0">
              <a:buNone/>
              <a:defRPr sz="1500"/>
            </a:lvl5pPr>
            <a:lvl6pPr marL="1713743" indent="0">
              <a:buNone/>
              <a:defRPr sz="1500"/>
            </a:lvl6pPr>
            <a:lvl7pPr marL="2056481" indent="0">
              <a:buNone/>
              <a:defRPr sz="1500"/>
            </a:lvl7pPr>
            <a:lvl8pPr marL="2399220" indent="0">
              <a:buNone/>
              <a:defRPr sz="1500"/>
            </a:lvl8pPr>
            <a:lvl9pPr marL="274196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21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740" indent="0">
              <a:buNone/>
              <a:defRPr sz="900"/>
            </a:lvl2pPr>
            <a:lvl3pPr marL="685494" indent="0">
              <a:buNone/>
              <a:defRPr sz="800"/>
            </a:lvl3pPr>
            <a:lvl4pPr marL="1028241" indent="0">
              <a:buNone/>
              <a:defRPr sz="700"/>
            </a:lvl4pPr>
            <a:lvl5pPr marL="1370988" indent="0">
              <a:buNone/>
              <a:defRPr sz="700"/>
            </a:lvl5pPr>
            <a:lvl6pPr marL="1713743" indent="0">
              <a:buNone/>
              <a:defRPr sz="700"/>
            </a:lvl6pPr>
            <a:lvl7pPr marL="2056481" indent="0">
              <a:buNone/>
              <a:defRPr sz="700"/>
            </a:lvl7pPr>
            <a:lvl8pPr marL="2399220" indent="0">
              <a:buNone/>
              <a:defRPr sz="700"/>
            </a:lvl8pPr>
            <a:lvl9pPr marL="274196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184226"/>
      </p:ext>
    </p:extLst>
  </p:cSld>
  <p:clrMapOvr>
    <a:masterClrMapping/>
  </p:clrMapOvr>
  <p:hf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728082"/>
      </p:ext>
    </p:extLst>
  </p:cSld>
  <p:clrMapOvr>
    <a:masterClrMapping/>
  </p:clrMapOvr>
  <p:hf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98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98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294678"/>
      </p:ext>
    </p:extLst>
  </p:cSld>
  <p:clrMapOvr>
    <a:masterClrMapping/>
  </p:clrMapOvr>
  <p:hf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5A07-EF69-49EF-AAF2-89B27DE8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67" y="2240670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03833-F164-405C-AD43-15B6CF11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2F42-841E-4E4E-B883-62BF0895C9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045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43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6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0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99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09FC6-0167-4A19-8655-4C032BEAD5A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11/12/2024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A1CF-788E-4CD9-AE8D-E8AF7CCF3BA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196F1B-F1C5-49D8-B290-CF66B84318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655" y="1283043"/>
            <a:ext cx="2691573" cy="1738092"/>
          </a:xfrm>
          <a:prstGeom prst="roundRect">
            <a:avLst>
              <a:gd name="adj" fmla="val 4582"/>
            </a:avLst>
          </a:prstGeom>
        </p:spPr>
      </p:pic>
      <p:pic>
        <p:nvPicPr>
          <p:cNvPr id="8" name="Picture 2" descr="Image result for cotton fields ethiopia">
            <a:extLst>
              <a:ext uri="{FF2B5EF4-FFF2-40B4-BE49-F238E27FC236}">
                <a16:creationId xmlns:a16="http://schemas.microsoft.com/office/drawing/2014/main" id="{B41890D3-47D2-4E8F-856C-7E0BF19795C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71436" y="1843767"/>
            <a:ext cx="1774594" cy="1184458"/>
          </a:xfrm>
          <a:prstGeom prst="roundRect">
            <a:avLst>
              <a:gd name="adj" fmla="val 701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mage result for cotton fields ethiopia">
            <a:extLst>
              <a:ext uri="{FF2B5EF4-FFF2-40B4-BE49-F238E27FC236}">
                <a16:creationId xmlns:a16="http://schemas.microsoft.com/office/drawing/2014/main" id="{D493691B-05F5-4AE4-A68B-1A7FD85508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5655" y="3052061"/>
            <a:ext cx="4520373" cy="2020110"/>
          </a:xfrm>
          <a:prstGeom prst="roundRect">
            <a:avLst>
              <a:gd name="adj" fmla="val 433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cotton fields ethiopia">
            <a:extLst>
              <a:ext uri="{FF2B5EF4-FFF2-40B4-BE49-F238E27FC236}">
                <a16:creationId xmlns:a16="http://schemas.microsoft.com/office/drawing/2014/main" id="{6DC8DADF-4213-403B-905B-89ECE1516C6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7229" y="697910"/>
            <a:ext cx="1774594" cy="1738091"/>
          </a:xfrm>
          <a:prstGeom prst="roundRect">
            <a:avLst>
              <a:gd name="adj" fmla="val 3515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4743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3627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94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6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2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36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20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04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3998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2719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329641"/>
      </p:ext>
    </p:extLst>
  </p:cSld>
  <p:clrMapOvr>
    <a:masterClrMapping/>
  </p:clrMapOvr>
  <p:hf hdr="0" ft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2158"/>
      </p:ext>
    </p:extLst>
  </p:cSld>
  <p:clrMapOvr>
    <a:masterClrMapping/>
  </p:clrMapOvr>
  <p:hf hdr="0" ft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40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4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40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4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784477"/>
      </p:ext>
    </p:extLst>
  </p:cSld>
  <p:clrMapOvr>
    <a:masterClrMapping/>
  </p:clrMapOvr>
  <p:hf hdr="0" ft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908071"/>
      </p:ext>
    </p:extLst>
  </p:cSld>
  <p:clrMapOvr>
    <a:masterClrMapping/>
  </p:clrMapOvr>
  <p:hf hdr="0" ft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16217"/>
      </p:ext>
    </p:extLst>
  </p:cSld>
  <p:clrMapOvr>
    <a:masterClrMapping/>
  </p:clrMapOvr>
  <p:hf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812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839" indent="0">
              <a:buNone/>
              <a:defRPr sz="900"/>
            </a:lvl2pPr>
            <a:lvl3pPr marL="685681" indent="0">
              <a:buNone/>
              <a:defRPr sz="800"/>
            </a:lvl3pPr>
            <a:lvl4pPr marL="1028522" indent="0">
              <a:buNone/>
              <a:defRPr sz="700"/>
            </a:lvl4pPr>
            <a:lvl5pPr marL="1371362" indent="0">
              <a:buNone/>
              <a:defRPr sz="700"/>
            </a:lvl5pPr>
            <a:lvl6pPr marL="1714205" indent="0">
              <a:buNone/>
              <a:defRPr sz="700"/>
            </a:lvl6pPr>
            <a:lvl7pPr marL="2057042" indent="0">
              <a:buNone/>
              <a:defRPr sz="700"/>
            </a:lvl7pPr>
            <a:lvl8pPr marL="2399880" indent="0">
              <a:buNone/>
              <a:defRPr sz="700"/>
            </a:lvl8pPr>
            <a:lvl9pPr marL="2742719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47391"/>
      </p:ext>
    </p:extLst>
  </p:cSld>
  <p:clrMapOvr>
    <a:masterClrMapping/>
  </p:clrMapOvr>
  <p:hf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839" indent="0">
              <a:buNone/>
              <a:defRPr sz="900"/>
            </a:lvl2pPr>
            <a:lvl3pPr marL="685681" indent="0">
              <a:buNone/>
              <a:defRPr sz="800"/>
            </a:lvl3pPr>
            <a:lvl4pPr marL="1028522" indent="0">
              <a:buNone/>
              <a:defRPr sz="700"/>
            </a:lvl4pPr>
            <a:lvl5pPr marL="1371362" indent="0">
              <a:buNone/>
              <a:defRPr sz="700"/>
            </a:lvl5pPr>
            <a:lvl6pPr marL="1714205" indent="0">
              <a:buNone/>
              <a:defRPr sz="700"/>
            </a:lvl6pPr>
            <a:lvl7pPr marL="2057042" indent="0">
              <a:buNone/>
              <a:defRPr sz="700"/>
            </a:lvl7pPr>
            <a:lvl8pPr marL="2399880" indent="0">
              <a:buNone/>
              <a:defRPr sz="700"/>
            </a:lvl8pPr>
            <a:lvl9pPr marL="2742719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217716"/>
      </p:ext>
    </p:extLst>
  </p:cSld>
  <p:clrMapOvr>
    <a:masterClrMapping/>
  </p:clrMapOvr>
  <p:hf hdr="0" ft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089436"/>
      </p:ext>
    </p:extLst>
  </p:cSld>
  <p:clrMapOvr>
    <a:masterClrMapping/>
  </p:clrMapOvr>
  <p:hf hdr="0" ft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98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98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088338"/>
      </p:ext>
    </p:extLst>
  </p:cSld>
  <p:clrMapOvr>
    <a:masterClrMapping/>
  </p:clrMapOvr>
  <p:hf hdr="0" ft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85A07-EF69-49EF-AAF2-89B27DE83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67" y="2240670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603833-F164-405C-AD43-15B6CF11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B8A4D5-9897-47C5-AF7B-8B887F72F831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32F42-841E-4E4E-B883-62BF0895C9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6F528FA-7B36-483A-84E4-18C24BE33416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fld id="{73B9B66B-89D2-4B27-BC01-60B3239590AF}" type="slidenum">
              <a:rPr lang="en-GB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GB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54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theme" Target="../theme/theme5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6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68487" tIns="34289" rIns="68487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68487" tIns="34289" rIns="68487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82"/>
            <a:ext cx="2133600" cy="273844"/>
          </a:xfrm>
          <a:prstGeom prst="rect">
            <a:avLst/>
          </a:prstGeom>
        </p:spPr>
        <p:txBody>
          <a:bodyPr vert="horz" lIns="68487" tIns="34289" rIns="68487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005">
              <a:buClr>
                <a:srgbClr val="000000"/>
              </a:buClr>
              <a:defRPr/>
            </a:pPr>
            <a:fld id="{29B8A4D5-9897-47C5-AF7B-8B887F72F831}" type="datetime3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005">
                <a:buClr>
                  <a:srgbClr val="000000"/>
                </a:buClr>
                <a:defRPr/>
              </a:pPr>
              <a:t>12 November 2024</a:t>
            </a:fld>
            <a:endParaRPr lang="en-GB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 vert="horz" lIns="68487" tIns="34289" rIns="68487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005">
              <a:buClr>
                <a:srgbClr val="000000"/>
              </a:buClr>
            </a:pPr>
            <a:endParaRPr 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82"/>
            <a:ext cx="2133600" cy="273844"/>
          </a:xfrm>
          <a:prstGeom prst="rect">
            <a:avLst/>
          </a:prstGeom>
        </p:spPr>
        <p:txBody>
          <a:bodyPr vert="horz" lIns="68487" tIns="34289" rIns="68487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005">
              <a:buClr>
                <a:srgbClr val="000000"/>
              </a:buClr>
              <a:defRPr/>
            </a:pPr>
            <a:fld id="{06F528FA-7B36-483A-84E4-18C24BE33416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005">
                <a:buClr>
                  <a:srgbClr val="000000"/>
                </a:buClr>
                <a:defRPr/>
              </a:pPr>
              <a:t>‹#›</a:t>
            </a:fld>
            <a:fld id="{73B9B66B-89D2-4B27-BC01-60B3239590AF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005">
                <a:buClr>
                  <a:srgbClr val="000000"/>
                </a:buClr>
                <a:defRPr/>
              </a:pPr>
              <a:t>‹#›</a:t>
            </a:fld>
            <a:endParaRPr lang="en-GB" alt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oogle Shape;10;p1">
            <a:extLst>
              <a:ext uri="{FF2B5EF4-FFF2-40B4-BE49-F238E27FC236}">
                <a16:creationId xmlns:a16="http://schemas.microsoft.com/office/drawing/2014/main" id="{79E6CA8E-00FB-4A8E-A425-92D0B1DC43AB}"/>
              </a:ext>
            </a:extLst>
          </p:cNvPr>
          <p:cNvPicPr preferRelativeResize="0"/>
          <p:nvPr userDrawn="1"/>
        </p:nvPicPr>
        <p:blipFill rotWithShape="1">
          <a:blip r:embed="rId15">
            <a:alphaModFix/>
          </a:blip>
          <a:srcRect b="88117"/>
          <a:stretch/>
        </p:blipFill>
        <p:spPr>
          <a:xfrm>
            <a:off x="776378" y="12940"/>
            <a:ext cx="7497090" cy="59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0" descr="C:\Users\user\Desktop\NEW Disctop\Final document of PSC\csm_2249_unido_logo2_0ca7478b3c.jp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468" y="27893"/>
            <a:ext cx="738747" cy="58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C:\Users\user\Desktop\NEW Disctop\VIS document\cherk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" y="27956"/>
            <a:ext cx="622070" cy="5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BE99C7-B803-5BE8-F893-25C01703828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75" y="4747785"/>
            <a:ext cx="1685260" cy="372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88C648-38BE-3773-81EB-FC19E77291A8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" y="4488057"/>
            <a:ext cx="667703" cy="6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1404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/>
  <p:txStyles>
    <p:titleStyle>
      <a:lvl1pPr algn="ctr" defTabSz="684746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802" indent="-256802" algn="l" defTabSz="68474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345" indent="-214003" algn="l" defTabSz="68474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947" indent="-171202" algn="l" defTabSz="68474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290" indent="-171202" algn="l" defTabSz="684746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0634" indent="-171202" algn="l" defTabSz="684746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3036" indent="-171202" algn="l" defTabSz="684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5409" indent="-171202" algn="l" defTabSz="684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7782" indent="-171202" algn="l" defTabSz="684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0185" indent="-171202" algn="l" defTabSz="684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344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746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119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9492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1895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4237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6580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8924" algn="l" defTabSz="684746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481" tIns="34289" rIns="68481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68481" tIns="34289" rIns="68481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82"/>
            <a:ext cx="2133600" cy="273844"/>
          </a:xfrm>
          <a:prstGeom prst="rect">
            <a:avLst/>
          </a:prstGeom>
        </p:spPr>
        <p:txBody>
          <a:bodyPr vert="horz" lIns="68481" tIns="34289" rIns="68481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073">
              <a:buClr>
                <a:srgbClr val="000000"/>
              </a:buClr>
              <a:defRPr/>
            </a:pPr>
            <a:fld id="{29B8A4D5-9897-47C5-AF7B-8B887F72F831}" type="datetime3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073">
                <a:buClr>
                  <a:srgbClr val="000000"/>
                </a:buClr>
                <a:defRPr/>
              </a:pPr>
              <a:t>12 November 2024</a:t>
            </a:fld>
            <a:endParaRPr lang="en-GB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82"/>
            <a:ext cx="2133600" cy="273844"/>
          </a:xfrm>
          <a:prstGeom prst="rect">
            <a:avLst/>
          </a:prstGeom>
        </p:spPr>
        <p:txBody>
          <a:bodyPr vert="horz" lIns="68481" tIns="34289" rIns="68481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073">
              <a:buClr>
                <a:srgbClr val="000000"/>
              </a:buClr>
              <a:defRPr/>
            </a:pPr>
            <a:fld id="{06F528FA-7B36-483A-84E4-18C24BE33416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073">
                <a:buClr>
                  <a:srgbClr val="000000"/>
                </a:buClr>
                <a:defRPr/>
              </a:pPr>
              <a:t>‹#›</a:t>
            </a:fld>
            <a:fld id="{73B9B66B-89D2-4B27-BC01-60B3239590AF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073">
                <a:buClr>
                  <a:srgbClr val="000000"/>
                </a:buClr>
                <a:defRPr/>
              </a:pPr>
              <a:t>‹#›</a:t>
            </a:fld>
            <a:endParaRPr lang="en-GB" alt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oogle Shape;10;p1">
            <a:extLst>
              <a:ext uri="{FF2B5EF4-FFF2-40B4-BE49-F238E27FC236}">
                <a16:creationId xmlns:a16="http://schemas.microsoft.com/office/drawing/2014/main" id="{79E6CA8E-00FB-4A8E-A425-92D0B1DC43AB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 b="88117"/>
          <a:stretch/>
        </p:blipFill>
        <p:spPr>
          <a:xfrm>
            <a:off x="776378" y="12940"/>
            <a:ext cx="7497090" cy="59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0" descr="C:\Users\user\Desktop\NEW Disctop\Final document of PSC\csm_2249_unido_logo2_0ca7478b3c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468" y="27893"/>
            <a:ext cx="738747" cy="58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C:\Users\user\Desktop\NEW Disctop\VIS document\cherk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" y="27960"/>
            <a:ext cx="622070" cy="5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266659-0F11-097C-6068-2BD1101E61B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75" y="4747785"/>
            <a:ext cx="1685260" cy="3725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2CE708-58FF-D94C-E25A-5A006D7D3864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" y="4488057"/>
            <a:ext cx="667703" cy="6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728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hdr="0" ftr="0"/>
  <p:txStyles>
    <p:titleStyle>
      <a:lvl1pPr algn="ctr" defTabSz="68467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778" indent="-256778" algn="l" defTabSz="6846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289" indent="-213983" algn="l" defTabSz="68467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863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170" indent="-171186" algn="l" defTabSz="68467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0478" indent="-171186" algn="l" defTabSz="68467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2848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5187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7526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9897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308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678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017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9356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1727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4033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6340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8648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481" tIns="34289" rIns="68481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68481" tIns="34289" rIns="68481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82"/>
            <a:ext cx="2133600" cy="273844"/>
          </a:xfrm>
          <a:prstGeom prst="rect">
            <a:avLst/>
          </a:prstGeom>
        </p:spPr>
        <p:txBody>
          <a:bodyPr vert="horz" lIns="68481" tIns="34289" rIns="68481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63">
              <a:buClr>
                <a:srgbClr val="000000"/>
              </a:buClr>
              <a:defRPr/>
            </a:pPr>
            <a:fld id="{29B8A4D5-9897-47C5-AF7B-8B887F72F831}" type="datetime3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163">
                <a:buClr>
                  <a:srgbClr val="000000"/>
                </a:buClr>
                <a:defRPr/>
              </a:pPr>
              <a:t>12 November 2024</a:t>
            </a:fld>
            <a:endParaRPr lang="en-GB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 vert="horz" lIns="68481" tIns="34289" rIns="68481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63">
              <a:buClr>
                <a:srgbClr val="000000"/>
              </a:buClr>
            </a:pPr>
            <a:endParaRPr 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82"/>
            <a:ext cx="2133600" cy="273844"/>
          </a:xfrm>
          <a:prstGeom prst="rect">
            <a:avLst/>
          </a:prstGeom>
        </p:spPr>
        <p:txBody>
          <a:bodyPr vert="horz" lIns="68481" tIns="34289" rIns="68481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163">
              <a:buClr>
                <a:srgbClr val="000000"/>
              </a:buClr>
              <a:defRPr/>
            </a:pPr>
            <a:fld id="{06F528FA-7B36-483A-84E4-18C24BE33416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163">
                <a:buClr>
                  <a:srgbClr val="000000"/>
                </a:buClr>
                <a:defRPr/>
              </a:pPr>
              <a:t>‹#›</a:t>
            </a:fld>
            <a:fld id="{73B9B66B-89D2-4B27-BC01-60B3239590AF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163">
                <a:buClr>
                  <a:srgbClr val="000000"/>
                </a:buClr>
                <a:defRPr/>
              </a:pPr>
              <a:t>‹#›</a:t>
            </a:fld>
            <a:endParaRPr lang="en-GB" alt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oogle Shape;10;p1">
            <a:extLst>
              <a:ext uri="{FF2B5EF4-FFF2-40B4-BE49-F238E27FC236}">
                <a16:creationId xmlns:a16="http://schemas.microsoft.com/office/drawing/2014/main" id="{79E6CA8E-00FB-4A8E-A425-92D0B1DC43AB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 b="88117"/>
          <a:stretch/>
        </p:blipFill>
        <p:spPr>
          <a:xfrm>
            <a:off x="776378" y="12940"/>
            <a:ext cx="7497090" cy="59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0" descr="C:\Users\user\Desktop\NEW Disctop\Final document of PSC\csm_2249_unido_logo2_0ca7478b3c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468" y="27893"/>
            <a:ext cx="738747" cy="58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C:\Users\user\Desktop\NEW Disctop\VIS document\cherk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" y="27960"/>
            <a:ext cx="622070" cy="5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9CF3F4-FF56-BB85-7C88-DC7E5482606F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75" y="4747785"/>
            <a:ext cx="1685260" cy="372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11F576-244A-0F64-4252-49F5B36BDA7B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" y="4488057"/>
            <a:ext cx="667703" cy="6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1819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hf hdr="0" ftr="0"/>
  <p:txStyles>
    <p:titleStyle>
      <a:lvl1pPr algn="ctr" defTabSz="68467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778" indent="-256778" algn="l" defTabSz="68467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289" indent="-213983" algn="l" defTabSz="68467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5863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170" indent="-171186" algn="l" defTabSz="68467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0478" indent="-171186" algn="l" defTabSz="68467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2848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5187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7526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09897" indent="-171186" algn="l" defTabSz="68467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308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4678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017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69356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1727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4033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6340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38648" algn="l" defTabSz="68467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38" tIns="34289" rIns="68538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68538" tIns="34289" rIns="68538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82"/>
            <a:ext cx="2133600" cy="273844"/>
          </a:xfrm>
          <a:prstGeom prst="rect">
            <a:avLst/>
          </a:prstGeom>
        </p:spPr>
        <p:txBody>
          <a:bodyPr vert="horz" lIns="68538" tIns="34289" rIns="68538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28">
              <a:buClr>
                <a:srgbClr val="000000"/>
              </a:buClr>
              <a:defRPr/>
            </a:pPr>
            <a:fld id="{29B8A4D5-9897-47C5-AF7B-8B887F72F831}" type="datetime3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928">
                <a:buClr>
                  <a:srgbClr val="000000"/>
                </a:buClr>
                <a:defRPr/>
              </a:pPr>
              <a:t>12 November 2024</a:t>
            </a:fld>
            <a:endParaRPr lang="en-GB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 vert="horz" lIns="68538" tIns="34289" rIns="68538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28">
              <a:buClr>
                <a:srgbClr val="000000"/>
              </a:buClr>
            </a:pPr>
            <a:endParaRPr 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82"/>
            <a:ext cx="2133600" cy="273844"/>
          </a:xfrm>
          <a:prstGeom prst="rect">
            <a:avLst/>
          </a:prstGeom>
        </p:spPr>
        <p:txBody>
          <a:bodyPr vert="horz" lIns="68538" tIns="34289" rIns="68538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928">
              <a:buClr>
                <a:srgbClr val="000000"/>
              </a:buClr>
              <a:defRPr/>
            </a:pPr>
            <a:fld id="{06F528FA-7B36-483A-84E4-18C24BE33416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928">
                <a:buClr>
                  <a:srgbClr val="000000"/>
                </a:buClr>
                <a:defRPr/>
              </a:pPr>
              <a:t>‹#›</a:t>
            </a:fld>
            <a:fld id="{73B9B66B-89D2-4B27-BC01-60B3239590AF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3928">
                <a:buClr>
                  <a:srgbClr val="000000"/>
                </a:buClr>
                <a:defRPr/>
              </a:pPr>
              <a:t>‹#›</a:t>
            </a:fld>
            <a:endParaRPr lang="en-GB" alt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oogle Shape;10;p1">
            <a:extLst>
              <a:ext uri="{FF2B5EF4-FFF2-40B4-BE49-F238E27FC236}">
                <a16:creationId xmlns:a16="http://schemas.microsoft.com/office/drawing/2014/main" id="{79E6CA8E-00FB-4A8E-A425-92D0B1DC43AB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 b="88117"/>
          <a:stretch/>
        </p:blipFill>
        <p:spPr>
          <a:xfrm>
            <a:off x="776378" y="12940"/>
            <a:ext cx="7497090" cy="59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0" descr="C:\Users\user\Desktop\NEW Disctop\Final document of PSC\csm_2249_unido_logo2_0ca7478b3c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468" y="27893"/>
            <a:ext cx="738747" cy="58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C:\Users\user\Desktop\NEW Disctop\VIS document\cherk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" y="27922"/>
            <a:ext cx="622070" cy="5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A93233-4C4E-83C3-54FF-B9973E3DF19D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75" y="4747785"/>
            <a:ext cx="1685260" cy="372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DC7276-CB5D-E7D4-9E9D-56D7157826DC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" y="4488057"/>
            <a:ext cx="667703" cy="6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289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</p:sldLayoutIdLst>
  <p:hf hdr="0" ftr="0"/>
  <p:txStyles>
    <p:titleStyle>
      <a:lvl1pPr algn="ctr" defTabSz="685324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06" indent="-257006" algn="l" defTabSz="68532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21" indent="-214173" algn="l" defTabSz="68532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661" indent="-171338" algn="l" defTabSz="685324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310" indent="-171338" algn="l" defTabSz="685324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1960" indent="-171338" algn="l" defTabSz="685324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4634" indent="-171338" algn="l" defTabSz="68532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296" indent="-171338" algn="l" defTabSz="68532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69958" indent="-171338" algn="l" defTabSz="68532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2633" indent="-171338" algn="l" defTabSz="68532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650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324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7986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648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323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5971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8620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270" algn="l" defTabSz="68532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53" tIns="34289" rIns="68553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68553" tIns="34289" rIns="68553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82"/>
            <a:ext cx="2133600" cy="273844"/>
          </a:xfrm>
          <a:prstGeom prst="rect">
            <a:avLst/>
          </a:prstGeom>
        </p:spPr>
        <p:txBody>
          <a:bodyPr vert="horz" lIns="68553" tIns="34289" rIns="68553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53">
              <a:buClr>
                <a:srgbClr val="000000"/>
              </a:buClr>
              <a:defRPr/>
            </a:pPr>
            <a:fld id="{29B8A4D5-9897-47C5-AF7B-8B887F72F831}" type="datetime3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4153">
                <a:buClr>
                  <a:srgbClr val="000000"/>
                </a:buClr>
                <a:defRPr/>
              </a:pPr>
              <a:t>12 November 2024</a:t>
            </a:fld>
            <a:endParaRPr lang="en-GB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 vert="horz" lIns="68553" tIns="34289" rIns="68553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53">
              <a:buClr>
                <a:srgbClr val="000000"/>
              </a:buClr>
            </a:pPr>
            <a:endParaRPr 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82"/>
            <a:ext cx="2133600" cy="273844"/>
          </a:xfrm>
          <a:prstGeom prst="rect">
            <a:avLst/>
          </a:prstGeom>
        </p:spPr>
        <p:txBody>
          <a:bodyPr vert="horz" lIns="68553" tIns="34289" rIns="68553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53">
              <a:buClr>
                <a:srgbClr val="000000"/>
              </a:buClr>
              <a:defRPr/>
            </a:pPr>
            <a:fld id="{06F528FA-7B36-483A-84E4-18C24BE33416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4153">
                <a:buClr>
                  <a:srgbClr val="000000"/>
                </a:buClr>
                <a:defRPr/>
              </a:pPr>
              <a:t>‹#›</a:t>
            </a:fld>
            <a:fld id="{73B9B66B-89D2-4B27-BC01-60B3239590AF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4153">
                <a:buClr>
                  <a:srgbClr val="000000"/>
                </a:buClr>
                <a:defRPr/>
              </a:pPr>
              <a:t>‹#›</a:t>
            </a:fld>
            <a:endParaRPr lang="en-GB" alt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oogle Shape;10;p1">
            <a:extLst>
              <a:ext uri="{FF2B5EF4-FFF2-40B4-BE49-F238E27FC236}">
                <a16:creationId xmlns:a16="http://schemas.microsoft.com/office/drawing/2014/main" id="{79E6CA8E-00FB-4A8E-A425-92D0B1DC43AB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 b="88117"/>
          <a:stretch/>
        </p:blipFill>
        <p:spPr>
          <a:xfrm>
            <a:off x="776378" y="12940"/>
            <a:ext cx="7497090" cy="59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0" descr="C:\Users\user\Desktop\NEW Disctop\Final document of PSC\csm_2249_unido_logo2_0ca7478b3c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468" y="27893"/>
            <a:ext cx="738747" cy="58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C:\Users\user\Desktop\NEW Disctop\VIS document\cherk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" y="27912"/>
            <a:ext cx="622070" cy="5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2EE570-EE88-5F1C-951D-EF620D0E60A1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75" y="4747785"/>
            <a:ext cx="1685260" cy="372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3C3CBB-8E3A-A1D2-2C3F-334EA25D0FD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" y="4488057"/>
            <a:ext cx="667703" cy="6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46747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</p:sldLayoutIdLst>
  <p:hf hdr="0" ftr="0"/>
  <p:txStyles>
    <p:titleStyle>
      <a:lvl1pPr algn="ctr" defTabSz="685494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066" indent="-257066" algn="l" defTabSz="68549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961" indent="-214223" algn="l" defTabSz="685494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6871" indent="-171378" algn="l" defTabSz="685494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610" indent="-171378" algn="l" defTabSz="685494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350" indent="-171378" algn="l" defTabSz="685494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104" indent="-171378" algn="l" defTabSz="68549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851" indent="-171378" algn="l" defTabSz="68549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598" indent="-171378" algn="l" defTabSz="68549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353" indent="-171378" algn="l" defTabSz="685494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40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494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241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0988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743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481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220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1960" algn="l" defTabSz="685494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70" tIns="34289" rIns="68570" bIns="3428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68570" tIns="34289" rIns="68570" bIns="342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82"/>
            <a:ext cx="2133600" cy="273844"/>
          </a:xfrm>
          <a:prstGeom prst="rect">
            <a:avLst/>
          </a:prstGeom>
        </p:spPr>
        <p:txBody>
          <a:bodyPr vert="horz" lIns="68570" tIns="34289" rIns="68570" bIns="34289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>
              <a:buClr>
                <a:srgbClr val="000000"/>
              </a:buClr>
              <a:buFont typeface="Arial"/>
              <a:buNone/>
              <a:defRPr/>
            </a:pPr>
            <a:fld id="{29B8A4D5-9897-47C5-AF7B-8B887F72F831}" type="datetime3">
              <a:rPr 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t>12 November 2024</a:t>
            </a:fld>
            <a:endParaRPr lang="en-GB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82"/>
            <a:ext cx="2895600" cy="273844"/>
          </a:xfrm>
          <a:prstGeom prst="rect">
            <a:avLst/>
          </a:prstGeom>
        </p:spPr>
        <p:txBody>
          <a:bodyPr vert="horz" lIns="68570" tIns="34289" rIns="68570" bIns="34289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>
              <a:buClr>
                <a:srgbClr val="000000"/>
              </a:buClr>
              <a:buFont typeface="Arial"/>
              <a:buNone/>
            </a:pPr>
            <a:endParaRPr 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82"/>
            <a:ext cx="2133600" cy="273844"/>
          </a:xfrm>
          <a:prstGeom prst="rect">
            <a:avLst/>
          </a:prstGeom>
        </p:spPr>
        <p:txBody>
          <a:bodyPr vert="horz" lIns="68570" tIns="34289" rIns="68570" bIns="34289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>
              <a:buClr>
                <a:srgbClr val="000000"/>
              </a:buClr>
              <a:buFont typeface="Arial"/>
              <a:buNone/>
              <a:defRPr/>
            </a:pPr>
            <a:fld id="{06F528FA-7B36-483A-84E4-18C24BE33416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t>‹#›</a:t>
            </a:fld>
            <a:fld id="{73B9B66B-89D2-4B27-BC01-60B3239590AF}" type="slidenum">
              <a:rPr lang="en-GB" altLang="en-US" kern="0" smtClean="0">
                <a:solidFill>
                  <a:prstClr val="black">
                    <a:tint val="75000"/>
                  </a:prstClr>
                </a:solidFill>
                <a:latin typeface="Arial"/>
                <a:cs typeface="Arial"/>
                <a:sym typeface="Arial"/>
              </a:rPr>
              <a:pPr defTabSz="914400">
                <a:buClr>
                  <a:srgbClr val="000000"/>
                </a:buClr>
                <a:buFont typeface="Arial"/>
                <a:buNone/>
                <a:defRPr/>
              </a:pPr>
              <a:t>‹#›</a:t>
            </a:fld>
            <a:endParaRPr lang="en-GB" altLang="en-US" kern="0" dirty="0">
              <a:solidFill>
                <a:prstClr val="black">
                  <a:tint val="75000"/>
                </a:prstClr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3" name="Google Shape;10;p1">
            <a:extLst>
              <a:ext uri="{FF2B5EF4-FFF2-40B4-BE49-F238E27FC236}">
                <a16:creationId xmlns:a16="http://schemas.microsoft.com/office/drawing/2014/main" id="{79E6CA8E-00FB-4A8E-A425-92D0B1DC43AB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 b="88117"/>
          <a:stretch/>
        </p:blipFill>
        <p:spPr>
          <a:xfrm>
            <a:off x="776378" y="12940"/>
            <a:ext cx="7497090" cy="598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0" descr="C:\Users\user\Desktop\NEW Disctop\Final document of PSC\csm_2249_unido_logo2_0ca7478b3c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468" y="27893"/>
            <a:ext cx="738747" cy="583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3" descr="C:\Users\user\Desktop\NEW Disctop\VIS document\cherk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6" y="27901"/>
            <a:ext cx="622070" cy="5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34E988-2164-2030-E017-D51B75E9C9E3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75" y="4747785"/>
            <a:ext cx="1685260" cy="372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EA5843-8325-2BD7-3CFC-C71D1B6A0AAB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" y="4488057"/>
            <a:ext cx="667703" cy="6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84639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</p:sldLayoutIdLst>
  <p:hf hdr="0" ftr="0"/>
  <p:txStyles>
    <p:titleStyle>
      <a:lvl1pPr algn="ctr" defTabSz="685681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32" indent="-257132" algn="l" defTabSz="68568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15" indent="-214278" algn="l" defTabSz="685681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02" indent="-171422" algn="l" defTabSz="685681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40" indent="-171422" algn="l" defTabSz="685681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779" indent="-171422" algn="l" defTabSz="685681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621" indent="-171422" algn="l" defTabSz="68568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462" indent="-171422" algn="l" defTabSz="68568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302" indent="-171422" algn="l" defTabSz="68568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145" indent="-171422" algn="l" defTabSz="685681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685681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ctrTitle"/>
          </p:nvPr>
        </p:nvSpPr>
        <p:spPr>
          <a:xfrm>
            <a:off x="139562" y="3227520"/>
            <a:ext cx="7102915" cy="1224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74" tIns="34274" rIns="68474" bIns="34274" anchor="b" anchorCtr="0">
            <a:noAutofit/>
          </a:bodyPr>
          <a:lstStyle/>
          <a:p>
            <a:r>
              <a:rPr lang="en-US" sz="1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5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Presented by: Mr. </a:t>
            </a:r>
            <a:r>
              <a:rPr lang="en-US" sz="175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Alamrew</a:t>
            </a:r>
            <a:r>
              <a:rPr lang="en-US" sz="175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5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Ayalneh</a:t>
            </a:r>
            <a:r>
              <a:rPr lang="en-US" sz="175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and Mr. </a:t>
            </a:r>
            <a:r>
              <a:rPr lang="en-US" sz="175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Mamaru</a:t>
            </a:r>
            <a:r>
              <a:rPr lang="en-US" sz="175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Tesfaye (</a:t>
            </a:r>
            <a:r>
              <a:rPr lang="en-US" sz="175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TGiRDc</a:t>
            </a:r>
            <a:r>
              <a:rPr lang="en-US" sz="175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en-US" sz="2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</a:t>
            </a:r>
            <a:b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sz="2100" dirty="0">
              <a:solidFill>
                <a:srgbClr val="0070C0"/>
              </a:solidFill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6263" y="1042731"/>
            <a:ext cx="7026215" cy="2100573"/>
          </a:xfrm>
          <a:prstGeom prst="rect">
            <a:avLst/>
          </a:prstGeom>
        </p:spPr>
        <p:txBody>
          <a:bodyPr wrap="square" lIns="68486" tIns="34289" rIns="68486" bIns="34289">
            <a:spAutoFit/>
          </a:bodyPr>
          <a:lstStyle/>
          <a:p>
            <a:pPr algn="ctr">
              <a:buClr>
                <a:srgbClr val="000000"/>
              </a:buClr>
              <a:defRPr/>
            </a:pPr>
            <a:r>
              <a:rPr lang="en-IN" sz="2400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Current Status and Next steps</a:t>
            </a:r>
          </a:p>
          <a:p>
            <a:pPr algn="ctr">
              <a:buClr>
                <a:srgbClr val="000000"/>
              </a:buClr>
              <a:defRPr/>
            </a:pPr>
            <a:r>
              <a:rPr lang="en-IN" sz="2400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on</a:t>
            </a:r>
          </a:p>
          <a:p>
            <a:pPr algn="ctr">
              <a:buClr>
                <a:srgbClr val="000000"/>
              </a:buClr>
              <a:defRPr/>
            </a:pPr>
            <a:r>
              <a:rPr lang="en-IN" sz="2400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UNIDO-GEF PROJECT</a:t>
            </a:r>
            <a:endParaRPr lang="en-IN" sz="2000" b="1" kern="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algn="ctr">
              <a:buClr>
                <a:srgbClr val="000000"/>
              </a:buClr>
              <a:defRPr/>
            </a:pPr>
            <a:r>
              <a:rPr lang="en-IN" sz="2000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“Promotion of Circular Economy in the Textile and Garment Sector through the Sustainable Management of Chemicals and Waste in Ethiopia’’ </a:t>
            </a:r>
            <a:r>
              <a:rPr lang="en-US" sz="2000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(GEF Project ID 10683)</a:t>
            </a:r>
          </a:p>
        </p:txBody>
      </p:sp>
      <p:pic>
        <p:nvPicPr>
          <p:cNvPr id="5" name="Picture 10" descr="C:\Users\user\Desktop\NEW Disctop\Final document of PSC\csm_2249_unido_logo2_0ca7478b3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371" y="117296"/>
            <a:ext cx="655168" cy="517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F59ACB-EC8D-5183-6D53-72AF1F438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741" y="262041"/>
            <a:ext cx="1685260" cy="372502"/>
          </a:xfrm>
          <a:prstGeom prst="rect">
            <a:avLst/>
          </a:prstGeom>
        </p:spPr>
      </p:pic>
      <p:pic>
        <p:nvPicPr>
          <p:cNvPr id="9" name="Picture 8" descr="C:\Users\previ\OneDrive\Desktop\LOGO\TGIRDC logo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60" y="226873"/>
            <a:ext cx="642994" cy="62611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7;p7">
            <a:extLst>
              <a:ext uri="{FF2B5EF4-FFF2-40B4-BE49-F238E27FC236}">
                <a16:creationId xmlns:a16="http://schemas.microsoft.com/office/drawing/2014/main" id="{2320D379-CB2D-D130-56AD-A98386C5831A}"/>
              </a:ext>
            </a:extLst>
          </p:cNvPr>
          <p:cNvSpPr txBox="1">
            <a:spLocks/>
          </p:cNvSpPr>
          <p:nvPr/>
        </p:nvSpPr>
        <p:spPr>
          <a:xfrm>
            <a:off x="291963" y="4160873"/>
            <a:ext cx="6909976" cy="8199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474" tIns="34274" rIns="68474" bIns="34274" rtlCol="0" anchor="b" anchorCtr="0">
            <a:noAutofit/>
          </a:bodyPr>
          <a:lstStyle>
            <a:lvl1pPr marL="0" marR="0" lvl="0" indent="0" algn="l" defTabSz="684746" rtl="0" eaLnBrk="1" latinLnBrk="0" hangingPunct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 sz="2700" b="0" i="0" u="none" strike="noStrike" kern="1200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rPr lang="en-US" sz="18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9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</a:t>
            </a:r>
            <a: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November 12,  2024, Johannesburg, SA</a:t>
            </a:r>
            <a:b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100" dirty="0">
              <a:solidFill>
                <a:srgbClr val="0070C0"/>
              </a:solidFill>
              <a:latin typeface="Times New Roman" pitchFamily="18" charset="0"/>
              <a:ea typeface="+mn-ea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648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1136176" y="67"/>
            <a:ext cx="6215063" cy="62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39" y="653654"/>
            <a:ext cx="9143999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2C4D2E-6909-A88E-DC64-84DDE660B7D9}"/>
              </a:ext>
            </a:extLst>
          </p:cNvPr>
          <p:cNvGrpSpPr/>
          <p:nvPr/>
        </p:nvGrpSpPr>
        <p:grpSpPr>
          <a:xfrm>
            <a:off x="75066" y="1546961"/>
            <a:ext cx="1214650" cy="2834541"/>
            <a:chOff x="242894" y="2062612"/>
            <a:chExt cx="2014114" cy="377938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08F9120-B898-1D46-6212-3D71C9781B90}"/>
                </a:ext>
              </a:extLst>
            </p:cNvPr>
            <p:cNvSpPr/>
            <p:nvPr/>
          </p:nvSpPr>
          <p:spPr>
            <a:xfrm>
              <a:off x="242894" y="2062612"/>
              <a:ext cx="2014114" cy="3779388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02BB9D-D615-1200-C1FA-9A0F0202288B}"/>
                </a:ext>
              </a:extLst>
            </p:cNvPr>
            <p:cNvSpPr txBox="1"/>
            <p:nvPr/>
          </p:nvSpPr>
          <p:spPr>
            <a:xfrm>
              <a:off x="463890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id-ID" sz="3300" b="1" kern="0" dirty="0">
                  <a:solidFill>
                    <a:prstClr val="white">
                      <a:lumMod val="75000"/>
                    </a:prstClr>
                  </a:solidFill>
                  <a:latin typeface="Arial"/>
                  <a:cs typeface="Arial"/>
                  <a:sym typeface="Arial"/>
                </a:rPr>
                <a:t>01.</a:t>
              </a:r>
              <a:endParaRPr lang="en-US" sz="3300" b="1" kern="0" dirty="0">
                <a:solidFill>
                  <a:prstClr val="white">
                    <a:lumMod val="75000"/>
                  </a:prstClr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88FD78-8E17-058A-6518-46395EC86762}"/>
                </a:ext>
              </a:extLst>
            </p:cNvPr>
            <p:cNvSpPr txBox="1"/>
            <p:nvPr/>
          </p:nvSpPr>
          <p:spPr>
            <a:xfrm>
              <a:off x="378674" y="3184983"/>
              <a:ext cx="187833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Introduction</a:t>
              </a:r>
              <a:r>
                <a:rPr lang="en-US" sz="15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 </a:t>
              </a:r>
              <a:r>
                <a:rPr lang="am-ET" sz="1500" kern="0" dirty="0">
                  <a:solidFill>
                    <a:srgbClr val="000000"/>
                  </a:solidFill>
                  <a:cs typeface="Arial"/>
                  <a:sym typeface="Arial"/>
                </a:rPr>
                <a:t> </a:t>
              </a:r>
              <a:endPara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D2621-A3D2-1C04-800B-F9FE41D1785F}"/>
              </a:ext>
            </a:extLst>
          </p:cNvPr>
          <p:cNvGrpSpPr/>
          <p:nvPr/>
        </p:nvGrpSpPr>
        <p:grpSpPr>
          <a:xfrm>
            <a:off x="1467134" y="1503592"/>
            <a:ext cx="1214652" cy="2834540"/>
            <a:chOff x="1915309" y="2036191"/>
            <a:chExt cx="2229477" cy="37793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3BA4D79-2893-DF70-9C9C-8F8F83A90ABF}"/>
                </a:ext>
              </a:extLst>
            </p:cNvPr>
            <p:cNvSpPr/>
            <p:nvPr/>
          </p:nvSpPr>
          <p:spPr>
            <a:xfrm>
              <a:off x="1915309" y="2036191"/>
              <a:ext cx="2061165" cy="3779387"/>
            </a:xfrm>
            <a:prstGeom prst="roundRect">
              <a:avLst>
                <a:gd name="adj" fmla="val 6896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29E3A5-4C65-2596-BC63-86F1514520D0}"/>
                </a:ext>
              </a:extLst>
            </p:cNvPr>
            <p:cNvSpPr txBox="1"/>
            <p:nvPr/>
          </p:nvSpPr>
          <p:spPr>
            <a:xfrm>
              <a:off x="2572666" y="2219420"/>
              <a:ext cx="1572120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02.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5EC2AA-70F3-66FD-7ED3-DC339FC1BBA7}"/>
                </a:ext>
              </a:extLst>
            </p:cNvPr>
            <p:cNvSpPr txBox="1"/>
            <p:nvPr/>
          </p:nvSpPr>
          <p:spPr>
            <a:xfrm>
              <a:off x="2053086" y="3156319"/>
              <a:ext cx="167886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PPG Phase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90AAAA-3323-03D5-6D1A-B2519CC93804}"/>
              </a:ext>
            </a:extLst>
          </p:cNvPr>
          <p:cNvGrpSpPr/>
          <p:nvPr/>
        </p:nvGrpSpPr>
        <p:grpSpPr>
          <a:xfrm>
            <a:off x="2765670" y="1513498"/>
            <a:ext cx="1306105" cy="2834540"/>
            <a:chOff x="4583160" y="2078063"/>
            <a:chExt cx="2273516" cy="377938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793E00-6D18-F474-60AC-ABA67D6B0522}"/>
                </a:ext>
              </a:extLst>
            </p:cNvPr>
            <p:cNvSpPr/>
            <p:nvPr/>
          </p:nvSpPr>
          <p:spPr>
            <a:xfrm>
              <a:off x="4583160" y="2078063"/>
              <a:ext cx="2061165" cy="3779386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00CECE-FC89-A760-7DD4-6BB7D0155C13}"/>
                </a:ext>
              </a:extLst>
            </p:cNvPr>
            <p:cNvSpPr txBox="1"/>
            <p:nvPr/>
          </p:nvSpPr>
          <p:spPr>
            <a:xfrm>
              <a:off x="5284558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03.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004160-F535-56D2-CB90-F16F7B049888}"/>
                </a:ext>
              </a:extLst>
            </p:cNvPr>
            <p:cNvSpPr txBox="1"/>
            <p:nvPr/>
          </p:nvSpPr>
          <p:spPr>
            <a:xfrm>
              <a:off x="4821785" y="3184981"/>
              <a:ext cx="1822540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Components </a:t>
              </a:r>
              <a:endParaRPr lang="am-ET" sz="1500" kern="0" dirty="0">
                <a:solidFill>
                  <a:srgbClr val="000000"/>
                </a:solidFill>
                <a:cs typeface="Times New Roman" pitchFamily="18" charset="0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928AD0-0D5F-1227-1FBB-4BCC0DC5AFEA}"/>
              </a:ext>
            </a:extLst>
          </p:cNvPr>
          <p:cNvGrpSpPr/>
          <p:nvPr/>
        </p:nvGrpSpPr>
        <p:grpSpPr>
          <a:xfrm>
            <a:off x="4078798" y="1486859"/>
            <a:ext cx="1342118" cy="2834539"/>
            <a:chOff x="7775452" y="2062611"/>
            <a:chExt cx="2014114" cy="377938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352B9D7-ED21-A019-7288-C86EDA188EA4}"/>
                </a:ext>
              </a:extLst>
            </p:cNvPr>
            <p:cNvSpPr/>
            <p:nvPr/>
          </p:nvSpPr>
          <p:spPr>
            <a:xfrm>
              <a:off x="7775452" y="2062611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8F3FCE-188A-60F8-166C-79D7FB1326C1}"/>
                </a:ext>
              </a:extLst>
            </p:cNvPr>
            <p:cNvSpPr txBox="1"/>
            <p:nvPr/>
          </p:nvSpPr>
          <p:spPr>
            <a:xfrm>
              <a:off x="7978087" y="2239680"/>
              <a:ext cx="1608844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04.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328F19-4158-5F62-DE24-EC7582A04387}"/>
                </a:ext>
              </a:extLst>
            </p:cNvPr>
            <p:cNvSpPr txBox="1"/>
            <p:nvPr/>
          </p:nvSpPr>
          <p:spPr>
            <a:xfrm>
              <a:off x="7978087" y="3184982"/>
              <a:ext cx="1790426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Implementation status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8026145" y="1513556"/>
            <a:ext cx="927585" cy="2834540"/>
            <a:chOff x="10395047" y="1892592"/>
            <a:chExt cx="2014114" cy="37793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395047" y="1892592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597680" y="2113453"/>
              <a:ext cx="1608844" cy="80021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7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699681" y="2862794"/>
              <a:ext cx="1572120" cy="166199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Next steps and the way forward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5479063" y="1503596"/>
            <a:ext cx="1332902" cy="2834539"/>
            <a:chOff x="9975877" y="2049400"/>
            <a:chExt cx="2292729" cy="3779385"/>
          </a:xfrm>
        </p:grpSpPr>
        <p:sp>
          <p:nvSpPr>
            <p:cNvPr id="31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9975877" y="2049400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659761" y="2239680"/>
              <a:ext cx="1608845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5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96874" y="3193581"/>
              <a:ext cx="1572119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Budget and Cost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6901831" y="1546973"/>
            <a:ext cx="1066166" cy="2834539"/>
            <a:chOff x="10144585" y="1917328"/>
            <a:chExt cx="2014114" cy="3779385"/>
          </a:xfrm>
        </p:grpSpPr>
        <p:sp>
          <p:nvSpPr>
            <p:cNvPr id="36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144585" y="1917328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442573" y="2116071"/>
              <a:ext cx="1608843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6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44585" y="3184983"/>
              <a:ext cx="2014114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Challenges   and Measures </a:t>
              </a:r>
            </a:p>
          </p:txBody>
        </p:sp>
      </p:grpSp>
      <p:pic>
        <p:nvPicPr>
          <p:cNvPr id="39" name="Picture 38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3783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869325" y="1"/>
            <a:ext cx="7323699" cy="598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br>
              <a:rPr lang="en-US" sz="3000" dirty="0">
                <a:solidFill>
                  <a:srgbClr val="00DA00"/>
                </a:solidFill>
              </a:rPr>
            </a:br>
            <a:r>
              <a:rPr lang="en-US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r>
              <a:rPr lang="en-US" sz="27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700" dirty="0">
                <a:solidFill>
                  <a:srgbClr val="00DA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b="1" dirty="0">
              <a:solidFill>
                <a:srgbClr val="00DA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0" y="653654"/>
            <a:ext cx="9038844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0B5FCE-83F2-4043-9F72-38F7DA817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D1394B-6C38-4FE4-860C-54D916383C5D}"/>
              </a:ext>
            </a:extLst>
          </p:cNvPr>
          <p:cNvSpPr txBox="1"/>
          <p:nvPr/>
        </p:nvSpPr>
        <p:spPr>
          <a:xfrm>
            <a:off x="105156" y="598869"/>
            <a:ext cx="8933688" cy="3880869"/>
          </a:xfrm>
          <a:prstGeom prst="rect">
            <a:avLst/>
          </a:prstGeom>
          <a:noFill/>
        </p:spPr>
        <p:txBody>
          <a:bodyPr wrap="square" lIns="68480" tIns="34289" rIns="68480" bIns="34289" rtlCol="0">
            <a:spAutoFit/>
          </a:bodyPr>
          <a:lstStyle/>
          <a:p>
            <a:pPr marL="0" lvl="2" algn="just" defTabSz="684950">
              <a:lnSpc>
                <a:spcPct val="150000"/>
              </a:lnSpc>
              <a:buClr>
                <a:srgbClr val="000000"/>
              </a:buClr>
            </a:pPr>
            <a:endParaRPr lang="en-US" sz="2400" b="1" kern="0" dirty="0"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lvl="2" algn="just" defTabSz="684950">
              <a:lnSpc>
                <a:spcPct val="150000"/>
              </a:lnSpc>
              <a:buClr>
                <a:srgbClr val="000000"/>
              </a:buClr>
            </a:pPr>
            <a:endParaRPr lang="en-US" sz="2400" b="1" kern="0" dirty="0"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marL="0" lvl="2" algn="just" defTabSz="684950">
              <a:lnSpc>
                <a:spcPct val="150000"/>
              </a:lnSpc>
              <a:buClr>
                <a:srgbClr val="000000"/>
              </a:buClr>
            </a:pPr>
            <a:endParaRPr lang="en-US" sz="2400" b="1" kern="0" dirty="0"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algn="just" defTabSz="684865">
              <a:lnSpc>
                <a:spcPct val="150000"/>
              </a:lnSpc>
              <a:buClr>
                <a:srgbClr val="000000"/>
              </a:buClr>
            </a:pPr>
            <a:endParaRPr lang="en-US" sz="2400" b="1" kern="0" dirty="0"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algn="just" defTabSz="684865">
              <a:lnSpc>
                <a:spcPct val="150000"/>
              </a:lnSpc>
              <a:buClr>
                <a:srgbClr val="000000"/>
              </a:buClr>
            </a:pPr>
            <a:endParaRPr lang="en-US" sz="2400" b="1" kern="0" dirty="0"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algn="just" defTabSz="684865">
              <a:lnSpc>
                <a:spcPct val="150000"/>
              </a:lnSpc>
              <a:buClr>
                <a:srgbClr val="000000"/>
              </a:buClr>
            </a:pPr>
            <a:endParaRPr lang="en-US" sz="2400" b="1" kern="0" dirty="0"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algn="just" defTabSz="684865">
              <a:lnSpc>
                <a:spcPct val="150000"/>
              </a:lnSpc>
              <a:buClr>
                <a:srgbClr val="000000"/>
              </a:buClr>
            </a:pPr>
            <a:endParaRPr lang="en-US" sz="2400" b="1" kern="0" dirty="0"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7" name="Picture 6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7" y="1"/>
            <a:ext cx="642994" cy="626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title icon on white background. Simple element illustration from Education  concept. title icon symbol design Stock Vector Image &amp; Art - Alamy">
            <a:extLst>
              <a:ext uri="{FF2B5EF4-FFF2-40B4-BE49-F238E27FC236}">
                <a16:creationId xmlns:a16="http://schemas.microsoft.com/office/drawing/2014/main" id="{1203D0DC-77DC-AF5E-A56D-9A768791F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7" y="823339"/>
            <a:ext cx="831088" cy="88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5DC0A45E-5BA8-DD51-9AC0-48CAA7453DA8}"/>
              </a:ext>
            </a:extLst>
          </p:cNvPr>
          <p:cNvSpPr txBox="1"/>
          <p:nvPr/>
        </p:nvSpPr>
        <p:spPr>
          <a:xfrm>
            <a:off x="1441634" y="823339"/>
            <a:ext cx="593286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800" b="1" kern="0" dirty="0">
                <a:latin typeface="Times New Roman" pitchFamily="18" charset="0"/>
                <a:cs typeface="Times New Roman" pitchFamily="18" charset="0"/>
                <a:sym typeface="Arial"/>
              </a:rPr>
              <a:t>Project Title</a:t>
            </a:r>
            <a:r>
              <a:rPr lang="en-US" sz="1800" b="1" i="1" kern="0" dirty="0">
                <a:latin typeface="Times New Roman" pitchFamily="18" charset="0"/>
                <a:cs typeface="Times New Roman" pitchFamily="18" charset="0"/>
                <a:sym typeface="Arial"/>
              </a:rPr>
              <a:t>: </a:t>
            </a:r>
            <a:r>
              <a:rPr lang="en-US" sz="1600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Promotion of Circular Economy </a:t>
            </a:r>
            <a:r>
              <a:rPr lang="en-US" sz="16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in the TG sector through the </a:t>
            </a:r>
            <a:r>
              <a:rPr lang="en-US" sz="1600" b="1" kern="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sustainable management of chemicals and waste</a:t>
            </a:r>
            <a:r>
              <a:rPr lang="en-US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 </a:t>
            </a:r>
            <a:r>
              <a:rPr lang="en-US" sz="16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in Ethiopia.</a:t>
            </a:r>
          </a:p>
        </p:txBody>
      </p:sp>
      <p:pic>
        <p:nvPicPr>
          <p:cNvPr id="2052" name="Picture 4" descr="Objective free icons designed by Pixelmeetup">
            <a:extLst>
              <a:ext uri="{FF2B5EF4-FFF2-40B4-BE49-F238E27FC236}">
                <a16:creationId xmlns:a16="http://schemas.microsoft.com/office/drawing/2014/main" id="{EDB6356B-29E8-C691-402A-9CE76F0CA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7" y="1922177"/>
            <a:ext cx="649573" cy="649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2">
            <a:extLst>
              <a:ext uri="{FF2B5EF4-FFF2-40B4-BE49-F238E27FC236}">
                <a16:creationId xmlns:a16="http://schemas.microsoft.com/office/drawing/2014/main" id="{52490AD2-5826-FC05-353E-8CA2B4EC7F52}"/>
              </a:ext>
            </a:extLst>
          </p:cNvPr>
          <p:cNvSpPr txBox="1"/>
          <p:nvPr/>
        </p:nvSpPr>
        <p:spPr>
          <a:xfrm>
            <a:off x="1594033" y="1762465"/>
            <a:ext cx="7284279" cy="16584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2" algn="just" defTabSz="684950">
              <a:lnSpc>
                <a:spcPct val="150000"/>
              </a:lnSpc>
              <a:buClr>
                <a:srgbClr val="000000"/>
              </a:buClr>
            </a:pPr>
            <a:r>
              <a:rPr lang="en-US" sz="1800" b="1" kern="0" dirty="0">
                <a:latin typeface="Times New Roman" pitchFamily="18" charset="0"/>
                <a:cs typeface="Times New Roman" pitchFamily="18" charset="0"/>
                <a:sym typeface="Arial"/>
              </a:rPr>
              <a:t>Project Objective</a:t>
            </a:r>
            <a:r>
              <a:rPr lang="en-US" sz="2000" i="1" kern="0" dirty="0">
                <a:latin typeface="Times New Roman" pitchFamily="18" charset="0"/>
                <a:cs typeface="Times New Roman" pitchFamily="18" charset="0"/>
                <a:sym typeface="Arial"/>
              </a:rPr>
              <a:t>: </a:t>
            </a:r>
            <a:r>
              <a:rPr lang="en-US" sz="18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To </a:t>
            </a:r>
            <a:r>
              <a:rPr lang="en-US" sz="18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promote the concept of CE  </a:t>
            </a:r>
            <a:r>
              <a:rPr lang="en-US" sz="18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in the TG sector of Ethiopia through </a:t>
            </a:r>
            <a:r>
              <a:rPr lang="en-US" sz="1800" b="1" i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the elimination, reuse, recycling and conversion of textile/garment discards and related wastes </a:t>
            </a:r>
            <a:r>
              <a:rPr lang="en-US" sz="18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into economically viable and socially beneficial products and services</a:t>
            </a:r>
            <a:endParaRPr lang="en-US" sz="2000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2054" name="Picture 6" descr="6,500+ Government Funding Icon Stock Illustrations, Royalty-Free Vector  Graphics &amp; Clip Art - iStock">
            <a:extLst>
              <a:ext uri="{FF2B5EF4-FFF2-40B4-BE49-F238E27FC236}">
                <a16:creationId xmlns:a16="http://schemas.microsoft.com/office/drawing/2014/main" id="{C405D447-961A-3850-DBDB-3537E74D5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87" y="3267117"/>
            <a:ext cx="831088" cy="83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2">
            <a:extLst>
              <a:ext uri="{FF2B5EF4-FFF2-40B4-BE49-F238E27FC236}">
                <a16:creationId xmlns:a16="http://schemas.microsoft.com/office/drawing/2014/main" id="{D41E6C97-9C29-11E1-275E-A81353AA0177}"/>
              </a:ext>
            </a:extLst>
          </p:cNvPr>
          <p:cNvSpPr txBox="1"/>
          <p:nvPr/>
        </p:nvSpPr>
        <p:spPr>
          <a:xfrm>
            <a:off x="1594034" y="3539936"/>
            <a:ext cx="5932868" cy="365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4865">
              <a:lnSpc>
                <a:spcPct val="150000"/>
              </a:lnSpc>
              <a:buClr>
                <a:srgbClr val="000000"/>
              </a:buClr>
            </a:pPr>
            <a:r>
              <a:rPr lang="en-US" sz="1800" b="1" kern="0" dirty="0">
                <a:latin typeface="Times New Roman" pitchFamily="18" charset="0"/>
                <a:cs typeface="Times New Roman" pitchFamily="18" charset="0"/>
                <a:sym typeface="Arial"/>
              </a:rPr>
              <a:t>Funding Agency </a:t>
            </a:r>
            <a:r>
              <a:rPr lang="en-US" sz="1800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–</a:t>
            </a:r>
            <a:r>
              <a:rPr lang="en-US" sz="1600" b="1" dirty="0">
                <a:solidFill>
                  <a:srgbClr val="0066FF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GEF</a:t>
            </a:r>
            <a:r>
              <a:rPr lang="en-US" sz="1600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</a:t>
            </a:r>
            <a:endParaRPr lang="en-US" sz="1800" b="1" dirty="0"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pic>
        <p:nvPicPr>
          <p:cNvPr id="2056" name="Picture 8" descr="Project Duration icon. Simple element from risk management icons  collection. Creative Project Duration icon ui, ux, apps, software and  infographics Stock Vector Image &amp; Art - Alamy">
            <a:extLst>
              <a:ext uri="{FF2B5EF4-FFF2-40B4-BE49-F238E27FC236}">
                <a16:creationId xmlns:a16="http://schemas.microsoft.com/office/drawing/2014/main" id="{4EC3E769-0248-29C4-0464-8655009B8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19" y="3962985"/>
            <a:ext cx="498142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2">
            <a:extLst>
              <a:ext uri="{FF2B5EF4-FFF2-40B4-BE49-F238E27FC236}">
                <a16:creationId xmlns:a16="http://schemas.microsoft.com/office/drawing/2014/main" id="{58468F6D-ADE3-6056-7C2E-2AD2AA4F4F30}"/>
              </a:ext>
            </a:extLst>
          </p:cNvPr>
          <p:cNvSpPr txBox="1"/>
          <p:nvPr/>
        </p:nvSpPr>
        <p:spPr>
          <a:xfrm>
            <a:off x="1687132" y="4110151"/>
            <a:ext cx="5932868" cy="365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4865">
              <a:lnSpc>
                <a:spcPct val="150000"/>
              </a:lnSpc>
              <a:buClr>
                <a:srgbClr val="000000"/>
              </a:buClr>
            </a:pPr>
            <a:r>
              <a:rPr lang="en-US" sz="1800" b="1" kern="0" dirty="0">
                <a:latin typeface="Times New Roman" pitchFamily="18" charset="0"/>
                <a:cs typeface="Times New Roman" pitchFamily="18" charset="0"/>
                <a:sym typeface="Arial"/>
              </a:rPr>
              <a:t>Project Duration</a:t>
            </a:r>
            <a:r>
              <a:rPr lang="en-US" sz="1800" b="1" dirty="0"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:- </a:t>
            </a:r>
            <a:r>
              <a:rPr lang="en-US" sz="1600" b="1" dirty="0">
                <a:solidFill>
                  <a:srgbClr val="0066FF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60 Months (5 years)</a:t>
            </a:r>
            <a:endParaRPr lang="en-US" sz="1800" b="1" dirty="0">
              <a:solidFill>
                <a:srgbClr val="0066FF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0505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869325" y="1"/>
            <a:ext cx="8274676" cy="598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br>
              <a:rPr lang="en-US" sz="3000" dirty="0">
                <a:solidFill>
                  <a:srgbClr val="00DA00"/>
                </a:solidFill>
              </a:rPr>
            </a:br>
            <a:r>
              <a:rPr lang="en-US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Cont…</a:t>
            </a:r>
            <a:br>
              <a:rPr lang="en-US" sz="2700" dirty="0">
                <a:solidFill>
                  <a:srgbClr val="00DA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b="1" dirty="0">
              <a:solidFill>
                <a:srgbClr val="00DA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105154" y="653654"/>
            <a:ext cx="8933689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0B5FCE-83F2-4043-9F72-38F7DA817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D1394B-6C38-4FE4-860C-54D916383C5D}"/>
              </a:ext>
            </a:extLst>
          </p:cNvPr>
          <p:cNvSpPr txBox="1"/>
          <p:nvPr/>
        </p:nvSpPr>
        <p:spPr>
          <a:xfrm>
            <a:off x="105155" y="708893"/>
            <a:ext cx="8933690" cy="2903100"/>
          </a:xfrm>
          <a:prstGeom prst="rect">
            <a:avLst/>
          </a:prstGeom>
          <a:noFill/>
        </p:spPr>
        <p:txBody>
          <a:bodyPr wrap="square" lIns="68480" tIns="34289" rIns="68480" bIns="34289" rtlCol="0">
            <a:spAutoFit/>
          </a:bodyPr>
          <a:lstStyle/>
          <a:p>
            <a:endParaRPr lang="en-US" sz="500" b="1" dirty="0">
              <a:latin typeface="Times New Roman" pitchFamily="18" charset="0"/>
              <a:cs typeface="Times New Roman" pitchFamily="18" charset="0"/>
            </a:endParaRPr>
          </a:p>
          <a:p>
            <a:pPr marL="342407" indent="-342407">
              <a:buFont typeface="Wingdings" pitchFamily="2" charset="2"/>
              <a:buChar char="v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 marL="342407" indent="-342407">
              <a:buFont typeface="Wingdings" pitchFamily="2" charset="2"/>
              <a:buChar char="v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050" i="1" kern="0" dirty="0"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endParaRPr lang="en-US" sz="105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365" indent="-285365">
              <a:lnSpc>
                <a:spcPct val="90000"/>
              </a:lnSpc>
              <a:spcBef>
                <a:spcPts val="750"/>
              </a:spcBef>
              <a:buFont typeface="Wingdings" pitchFamily="2" charset="2"/>
              <a:buChar char="v"/>
            </a:pP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" y="-26252"/>
            <a:ext cx="642994" cy="6261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0EB66ABB-DAB2-98AB-1BE3-1BA10312B691}"/>
              </a:ext>
            </a:extLst>
          </p:cNvPr>
          <p:cNvSpPr txBox="1"/>
          <p:nvPr/>
        </p:nvSpPr>
        <p:spPr>
          <a:xfrm>
            <a:off x="1396284" y="652662"/>
            <a:ext cx="6807557" cy="8828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912912">
              <a:lnSpc>
                <a:spcPct val="150000"/>
              </a:lnSpc>
              <a:spcBef>
                <a:spcPct val="20000"/>
              </a:spcBef>
            </a:pPr>
            <a:r>
              <a:rPr lang="en-US" sz="2000" b="1" dirty="0">
                <a:latin typeface="Times New Roman" pitchFamily="18" charset="0"/>
                <a:cs typeface="Times New Roman" pitchFamily="18" charset="0"/>
                <a:sym typeface="Arial"/>
              </a:rPr>
              <a:t>Project Cost 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–GEF Project Financing 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($) 3,000,000</a:t>
            </a:r>
          </a:p>
          <a:p>
            <a:pPr marL="227013" lvl="1" indent="-227013" algn="just" defTabSz="912912">
              <a:lnSpc>
                <a:spcPct val="150000"/>
              </a:lnSpc>
              <a:spcBef>
                <a:spcPct val="20000"/>
              </a:spcBef>
            </a:pP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                         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-</a:t>
            </a:r>
            <a:r>
              <a:rPr lang="en-US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Co-financing      </a:t>
            </a:r>
            <a:r>
              <a:rPr lang="en-US" sz="1800" b="1" dirty="0">
                <a:solidFill>
                  <a:srgbClr val="0000FF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($) 20,140,000</a:t>
            </a:r>
            <a:endParaRPr lang="en-US" sz="1800" b="1" dirty="0">
              <a:solidFill>
                <a:prstClr val="black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pic>
        <p:nvPicPr>
          <p:cNvPr id="3074" name="Picture 2" descr="Project Cost Vector Icon - [Free Download] - (SVG and PNG)">
            <a:extLst>
              <a:ext uri="{FF2B5EF4-FFF2-40B4-BE49-F238E27FC236}">
                <a16:creationId xmlns:a16="http://schemas.microsoft.com/office/drawing/2014/main" id="{C189E65B-C77C-83C1-1A16-9D5959B80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63" y="774993"/>
            <a:ext cx="534472" cy="66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8C2B3209-1F03-F71C-1B27-22A77C1B0CBE}"/>
              </a:ext>
            </a:extLst>
          </p:cNvPr>
          <p:cNvSpPr txBox="1"/>
          <p:nvPr/>
        </p:nvSpPr>
        <p:spPr>
          <a:xfrm>
            <a:off x="1297008" y="1852667"/>
            <a:ext cx="654998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Implementing Agency: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United Nations Industrial Development Organization (UNIDO) </a:t>
            </a:r>
          </a:p>
        </p:txBody>
      </p:sp>
      <p:pic>
        <p:nvPicPr>
          <p:cNvPr id="3076" name="Picture 4" descr="Implementation implement icon on white Royalty Free Vector">
            <a:extLst>
              <a:ext uri="{FF2B5EF4-FFF2-40B4-BE49-F238E27FC236}">
                <a16:creationId xmlns:a16="http://schemas.microsoft.com/office/drawing/2014/main" id="{4916B0AF-45E5-DC64-1539-70E0A2363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2" y="1508518"/>
            <a:ext cx="938548" cy="101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874EFADE-FDE6-AB4F-32E9-FFF7B3244948}"/>
              </a:ext>
            </a:extLst>
          </p:cNvPr>
          <p:cNvSpPr txBox="1"/>
          <p:nvPr/>
        </p:nvSpPr>
        <p:spPr>
          <a:xfrm>
            <a:off x="1449407" y="3838426"/>
            <a:ext cx="6754433" cy="8863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Regional Executing Entity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Africa Institute for the Environmentally Sound Management of Hazardous and Other Wastes (AI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endParaRPr lang="en-US" sz="2400" b="1" dirty="0">
              <a:solidFill>
                <a:srgbClr val="0000FF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C7B28657-1C1F-05FE-2450-0943F74AFAED}"/>
              </a:ext>
            </a:extLst>
          </p:cNvPr>
          <p:cNvSpPr txBox="1"/>
          <p:nvPr/>
        </p:nvSpPr>
        <p:spPr>
          <a:xfrm>
            <a:off x="1449408" y="3000014"/>
            <a:ext cx="654998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Bef>
                <a:spcPts val="750"/>
              </a:spcBef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National Executing Entity: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Textile and Garment Industry Research and Development Center ( TGIRDC)</a:t>
            </a:r>
            <a:endParaRPr lang="en-US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0" name="Picture 8" descr="Best Execution Icon Royalty-Free Images, Stock Photos &amp; Pictures |  Shutterstock">
            <a:extLst>
              <a:ext uri="{FF2B5EF4-FFF2-40B4-BE49-F238E27FC236}">
                <a16:creationId xmlns:a16="http://schemas.microsoft.com/office/drawing/2014/main" id="{2DDAAAB2-47AA-9526-13EF-D3064E4F2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2" y="3063306"/>
            <a:ext cx="1180582" cy="1273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016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35790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Project Map/Location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Content Placeholder 5" descr="Political Map of Ethiopia with international borders, the national capital Addis Ababa, region capitals, major cities, main roads, railroads, and major airports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63880"/>
            <a:ext cx="8534400" cy="4477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4089" y="1521858"/>
            <a:ext cx="256263" cy="38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159" y="1792924"/>
            <a:ext cx="256157" cy="389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304" y="2269489"/>
            <a:ext cx="219075" cy="27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997" y="2832573"/>
            <a:ext cx="283844" cy="327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79" y="2336164"/>
            <a:ext cx="14605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237" y="2501264"/>
            <a:ext cx="1524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262" y="2427600"/>
            <a:ext cx="14605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1949" y="2269489"/>
            <a:ext cx="1524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408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1136176" y="67"/>
            <a:ext cx="6215063" cy="62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39" y="653654"/>
            <a:ext cx="9143999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2C4D2E-6909-A88E-DC64-84DDE660B7D9}"/>
              </a:ext>
            </a:extLst>
          </p:cNvPr>
          <p:cNvGrpSpPr/>
          <p:nvPr/>
        </p:nvGrpSpPr>
        <p:grpSpPr>
          <a:xfrm>
            <a:off x="75066" y="1546961"/>
            <a:ext cx="1214650" cy="2834541"/>
            <a:chOff x="242894" y="2062612"/>
            <a:chExt cx="2014114" cy="377938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08F9120-B898-1D46-6212-3D71C9781B90}"/>
                </a:ext>
              </a:extLst>
            </p:cNvPr>
            <p:cNvSpPr/>
            <p:nvPr/>
          </p:nvSpPr>
          <p:spPr>
            <a:xfrm>
              <a:off x="242894" y="2062612"/>
              <a:ext cx="2014114" cy="3779388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02BB9D-D615-1200-C1FA-9A0F0202288B}"/>
                </a:ext>
              </a:extLst>
            </p:cNvPr>
            <p:cNvSpPr txBox="1"/>
            <p:nvPr/>
          </p:nvSpPr>
          <p:spPr>
            <a:xfrm>
              <a:off x="463890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id-ID" sz="3300" b="1" kern="0" dirty="0">
                  <a:solidFill>
                    <a:prstClr val="white">
                      <a:lumMod val="75000"/>
                    </a:prstClr>
                  </a:solidFill>
                  <a:latin typeface="Arial"/>
                  <a:cs typeface="Arial"/>
                  <a:sym typeface="Arial"/>
                </a:rPr>
                <a:t>01.</a:t>
              </a:r>
              <a:endParaRPr lang="en-US" sz="3300" b="1" kern="0" dirty="0">
                <a:solidFill>
                  <a:prstClr val="white">
                    <a:lumMod val="75000"/>
                  </a:prstClr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88FD78-8E17-058A-6518-46395EC86762}"/>
                </a:ext>
              </a:extLst>
            </p:cNvPr>
            <p:cNvSpPr txBox="1"/>
            <p:nvPr/>
          </p:nvSpPr>
          <p:spPr>
            <a:xfrm>
              <a:off x="378674" y="3184983"/>
              <a:ext cx="187833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Introduction </a:t>
              </a:r>
              <a:r>
                <a:rPr lang="am-ET" sz="1500" kern="0" dirty="0">
                  <a:solidFill>
                    <a:srgbClr val="000000"/>
                  </a:solidFill>
                  <a:cs typeface="Arial"/>
                  <a:sym typeface="Arial"/>
                </a:rPr>
                <a:t> </a:t>
              </a:r>
              <a:endPara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D2621-A3D2-1C04-800B-F9FE41D1785F}"/>
              </a:ext>
            </a:extLst>
          </p:cNvPr>
          <p:cNvGrpSpPr/>
          <p:nvPr/>
        </p:nvGrpSpPr>
        <p:grpSpPr>
          <a:xfrm>
            <a:off x="1467134" y="1503592"/>
            <a:ext cx="1214652" cy="2834540"/>
            <a:chOff x="1915309" y="2036191"/>
            <a:chExt cx="2229477" cy="37793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3BA4D79-2893-DF70-9C9C-8F8F83A90ABF}"/>
                </a:ext>
              </a:extLst>
            </p:cNvPr>
            <p:cNvSpPr/>
            <p:nvPr/>
          </p:nvSpPr>
          <p:spPr>
            <a:xfrm>
              <a:off x="1915309" y="2036191"/>
              <a:ext cx="2061165" cy="3779387"/>
            </a:xfrm>
            <a:prstGeom prst="roundRect">
              <a:avLst>
                <a:gd name="adj" fmla="val 6896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29E3A5-4C65-2596-BC63-86F1514520D0}"/>
                </a:ext>
              </a:extLst>
            </p:cNvPr>
            <p:cNvSpPr txBox="1"/>
            <p:nvPr/>
          </p:nvSpPr>
          <p:spPr>
            <a:xfrm>
              <a:off x="2572666" y="2219420"/>
              <a:ext cx="1572120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02.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5EC2AA-70F3-66FD-7ED3-DC339FC1BBA7}"/>
                </a:ext>
              </a:extLst>
            </p:cNvPr>
            <p:cNvSpPr txBox="1"/>
            <p:nvPr/>
          </p:nvSpPr>
          <p:spPr>
            <a:xfrm>
              <a:off x="2053086" y="3156319"/>
              <a:ext cx="167886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latin typeface="Times New Roman" pitchFamily="18" charset="0"/>
                  <a:cs typeface="Times New Roman" pitchFamily="18" charset="0"/>
                  <a:sym typeface="Arial"/>
                </a:rPr>
                <a:t>PPG Phase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90AAAA-3323-03D5-6D1A-B2519CC93804}"/>
              </a:ext>
            </a:extLst>
          </p:cNvPr>
          <p:cNvGrpSpPr/>
          <p:nvPr/>
        </p:nvGrpSpPr>
        <p:grpSpPr>
          <a:xfrm>
            <a:off x="2765670" y="1513498"/>
            <a:ext cx="1306105" cy="2834540"/>
            <a:chOff x="4583160" y="2078063"/>
            <a:chExt cx="2273516" cy="377938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793E00-6D18-F474-60AC-ABA67D6B0522}"/>
                </a:ext>
              </a:extLst>
            </p:cNvPr>
            <p:cNvSpPr/>
            <p:nvPr/>
          </p:nvSpPr>
          <p:spPr>
            <a:xfrm>
              <a:off x="4583160" y="2078063"/>
              <a:ext cx="2061165" cy="3779386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00CECE-FC89-A760-7DD4-6BB7D0155C13}"/>
                </a:ext>
              </a:extLst>
            </p:cNvPr>
            <p:cNvSpPr txBox="1"/>
            <p:nvPr/>
          </p:nvSpPr>
          <p:spPr>
            <a:xfrm>
              <a:off x="5284558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03.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004160-F535-56D2-CB90-F16F7B049888}"/>
                </a:ext>
              </a:extLst>
            </p:cNvPr>
            <p:cNvSpPr txBox="1"/>
            <p:nvPr/>
          </p:nvSpPr>
          <p:spPr>
            <a:xfrm>
              <a:off x="4821785" y="3184981"/>
              <a:ext cx="1822540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Components </a:t>
              </a:r>
              <a:endParaRPr lang="am-ET" sz="1500" kern="0" dirty="0">
                <a:solidFill>
                  <a:schemeClr val="bg2"/>
                </a:solidFill>
                <a:latin typeface="Arial"/>
                <a:cs typeface="Times New Roman" pitchFamily="18" charset="0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928AD0-0D5F-1227-1FBB-4BCC0DC5AFEA}"/>
              </a:ext>
            </a:extLst>
          </p:cNvPr>
          <p:cNvGrpSpPr/>
          <p:nvPr/>
        </p:nvGrpSpPr>
        <p:grpSpPr>
          <a:xfrm>
            <a:off x="4078798" y="1486859"/>
            <a:ext cx="1342118" cy="2834539"/>
            <a:chOff x="7775452" y="2062611"/>
            <a:chExt cx="2014114" cy="377938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352B9D7-ED21-A019-7288-C86EDA188EA4}"/>
                </a:ext>
              </a:extLst>
            </p:cNvPr>
            <p:cNvSpPr/>
            <p:nvPr/>
          </p:nvSpPr>
          <p:spPr>
            <a:xfrm>
              <a:off x="7775452" y="2062611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8F3FCE-188A-60F8-166C-79D7FB1326C1}"/>
                </a:ext>
              </a:extLst>
            </p:cNvPr>
            <p:cNvSpPr txBox="1"/>
            <p:nvPr/>
          </p:nvSpPr>
          <p:spPr>
            <a:xfrm>
              <a:off x="7978087" y="2239680"/>
              <a:ext cx="1608844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04.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328F19-4158-5F62-DE24-EC7582A04387}"/>
                </a:ext>
              </a:extLst>
            </p:cNvPr>
            <p:cNvSpPr txBox="1"/>
            <p:nvPr/>
          </p:nvSpPr>
          <p:spPr>
            <a:xfrm>
              <a:off x="7978087" y="3184982"/>
              <a:ext cx="1790426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Implementation status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8026145" y="1513556"/>
            <a:ext cx="927585" cy="2834540"/>
            <a:chOff x="10395047" y="1892592"/>
            <a:chExt cx="2014114" cy="37793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395047" y="1892592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597680" y="2113453"/>
              <a:ext cx="1608844" cy="80021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7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699681" y="2862794"/>
              <a:ext cx="1572120" cy="166199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Next steps and the way forward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5479063" y="1503596"/>
            <a:ext cx="1332902" cy="2834539"/>
            <a:chOff x="9975877" y="2049400"/>
            <a:chExt cx="2292729" cy="3779385"/>
          </a:xfrm>
        </p:grpSpPr>
        <p:sp>
          <p:nvSpPr>
            <p:cNvPr id="31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9975877" y="2049400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659761" y="2239680"/>
              <a:ext cx="1608845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5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96874" y="3193581"/>
              <a:ext cx="1572119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Budget and Cost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6901831" y="1546973"/>
            <a:ext cx="1066166" cy="2834539"/>
            <a:chOff x="10144585" y="1917328"/>
            <a:chExt cx="2014114" cy="3779385"/>
          </a:xfrm>
        </p:grpSpPr>
        <p:sp>
          <p:nvSpPr>
            <p:cNvPr id="36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144585" y="1917328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442573" y="2116071"/>
              <a:ext cx="1608843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6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44585" y="3184983"/>
              <a:ext cx="2014114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Challenges   and Mitigations </a:t>
              </a:r>
            </a:p>
          </p:txBody>
        </p:sp>
      </p:grpSp>
      <p:pic>
        <p:nvPicPr>
          <p:cNvPr id="39" name="Picture 38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8597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72" y="715352"/>
            <a:ext cx="8853416" cy="492597"/>
          </a:xfrm>
        </p:spPr>
        <p:txBody>
          <a:bodyPr>
            <a:normAutofit fontScale="90000"/>
          </a:bodyPr>
          <a:lstStyle/>
          <a:p>
            <a:pPr algn="l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Assessment Studies and Baseline Data Collection was conducted on 8 T&amp;G industries and developed six different documents:-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227946-9285-82A7-E79B-2B6B5C8D3D0A}"/>
              </a:ext>
            </a:extLst>
          </p:cNvPr>
          <p:cNvSpPr txBox="1">
            <a:spLocks/>
          </p:cNvSpPr>
          <p:nvPr/>
        </p:nvSpPr>
        <p:spPr>
          <a:xfrm>
            <a:off x="787941" y="22"/>
            <a:ext cx="7456252" cy="603217"/>
          </a:xfrm>
          <a:prstGeom prst="rect">
            <a:avLst/>
          </a:prstGeom>
        </p:spPr>
        <p:txBody>
          <a:bodyPr vert="horz" lIns="68537" tIns="34289" rIns="68537" bIns="34289" rtlCol="0" anchor="ctr">
            <a:normAutofit/>
          </a:bodyPr>
          <a:lstStyle>
            <a:lvl1pPr algn="ctr" defTabSz="914241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Project Preparation Grant (PPG) Phase</a:t>
            </a:r>
          </a:p>
        </p:txBody>
      </p:sp>
      <p:sp>
        <p:nvSpPr>
          <p:cNvPr id="7" name="Rounded Rectangle 81">
            <a:extLst>
              <a:ext uri="{FF2B5EF4-FFF2-40B4-BE49-F238E27FC236}">
                <a16:creationId xmlns:a16="http://schemas.microsoft.com/office/drawing/2014/main" id="{6AACB1A4-BB0B-8804-4A8D-7DDF6183F32C}"/>
              </a:ext>
            </a:extLst>
          </p:cNvPr>
          <p:cNvSpPr/>
          <p:nvPr/>
        </p:nvSpPr>
        <p:spPr>
          <a:xfrm>
            <a:off x="285275" y="1207971"/>
            <a:ext cx="2406855" cy="3621835"/>
          </a:xfrm>
          <a:prstGeom prst="rect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89" rIns="68547" bIns="34289" rtlCol="0" anchor="ctr"/>
          <a:lstStyle/>
          <a:p>
            <a:pPr defTabSz="51400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To establish a baseline data and information </a:t>
            </a:r>
            <a:r>
              <a:rPr lang="en-US" i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on </a:t>
            </a:r>
            <a:r>
              <a:rPr lang="en-US" b="1" i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generation, characterization and management </a:t>
            </a:r>
            <a:r>
              <a:rPr lang="en-US" b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of </a:t>
            </a:r>
            <a:r>
              <a:rPr lang="en-US" b="1" i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waste </a:t>
            </a:r>
            <a:r>
              <a:rPr lang="en-US" i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and chemicals</a:t>
            </a:r>
            <a:r>
              <a:rPr lang="en-US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in order to devise viable interventions .  </a:t>
            </a:r>
          </a:p>
          <a:p>
            <a:pPr defTabSz="51400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2000" b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94K </a:t>
            </a:r>
            <a:r>
              <a:rPr lang="en-US" sz="1800" b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tons TG Waste</a:t>
            </a:r>
            <a:r>
              <a:rPr lang="en-US" sz="1600" b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/ year</a:t>
            </a:r>
            <a:endParaRPr lang="en-GB" b="1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F2E21C-7279-7CC2-EFE6-239845DA9277}"/>
              </a:ext>
            </a:extLst>
          </p:cNvPr>
          <p:cNvSpPr txBox="1">
            <a:spLocks/>
          </p:cNvSpPr>
          <p:nvPr/>
        </p:nvSpPr>
        <p:spPr>
          <a:xfrm>
            <a:off x="318577" y="1233936"/>
            <a:ext cx="2331720" cy="480564"/>
          </a:xfrm>
          <a:prstGeom prst="rect">
            <a:avLst/>
          </a:prstGeom>
          <a:solidFill>
            <a:srgbClr val="204595"/>
          </a:solidFill>
          <a:ln>
            <a:noFill/>
          </a:ln>
        </p:spPr>
        <p:txBody>
          <a:bodyPr lIns="61511" tIns="30770" rIns="61511" bIns="30770" anchor="ctr"/>
          <a:lstStyle>
            <a:defPPr>
              <a:defRPr lang="en-US"/>
            </a:defPPr>
            <a:lvl1pPr indent="0" algn="ctr" defTabSz="912944" fontAlgn="base">
              <a:lnSpc>
                <a:spcPct val="100000"/>
              </a:lnSpc>
              <a:spcBef>
                <a:spcPts val="0"/>
              </a:spcBef>
              <a:buSzPct val="120000"/>
              <a:buFontTx/>
              <a:buNone/>
              <a:defRPr b="1">
                <a:solidFill>
                  <a:prstClr val="white"/>
                </a:solidFill>
                <a:latin typeface="Nyala" panose="02000504070300020003" pitchFamily="2" charset="0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000000"/>
              </a:buClr>
            </a:pPr>
            <a:r>
              <a:rPr lang="en-US" sz="1500" kern="0" dirty="0">
                <a:latin typeface="Times New Roman" pitchFamily="18" charset="0"/>
                <a:ea typeface="Ebrima" panose="02000000000000000000" pitchFamily="2" charset="0"/>
                <a:cs typeface="Times New Roman" pitchFamily="18" charset="0"/>
                <a:sym typeface="Arial"/>
              </a:rPr>
              <a:t>1. Waste Management Study </a:t>
            </a:r>
          </a:p>
        </p:txBody>
      </p:sp>
      <p:sp>
        <p:nvSpPr>
          <p:cNvPr id="12" name="Rounded Rectangle 81">
            <a:extLst>
              <a:ext uri="{FF2B5EF4-FFF2-40B4-BE49-F238E27FC236}">
                <a16:creationId xmlns:a16="http://schemas.microsoft.com/office/drawing/2014/main" id="{AA373989-F8EB-F77C-4310-CF5ECB1D1AA3}"/>
              </a:ext>
            </a:extLst>
          </p:cNvPr>
          <p:cNvSpPr/>
          <p:nvPr/>
        </p:nvSpPr>
        <p:spPr>
          <a:xfrm>
            <a:off x="2763397" y="1207971"/>
            <a:ext cx="2971058" cy="3621835"/>
          </a:xfrm>
          <a:prstGeom prst="rect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89" rIns="68547" bIns="34289" rtlCol="0" anchor="ctr"/>
          <a:lstStyle/>
          <a:p>
            <a:pPr defTabSz="685622">
              <a:lnSpc>
                <a:spcPct val="150000"/>
              </a:lnSpc>
              <a:spcBef>
                <a:spcPts val="751"/>
              </a:spcBef>
            </a:pPr>
            <a:endParaRPr lang="en-US" sz="1500" i="1" kern="0" dirty="0">
              <a:solidFill>
                <a:prstClr val="black"/>
              </a:solidFill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defTabSz="685622">
              <a:lnSpc>
                <a:spcPct val="150000"/>
              </a:lnSpc>
              <a:spcBef>
                <a:spcPts val="751"/>
              </a:spcBef>
            </a:pPr>
            <a:endParaRPr lang="en-US" sz="1500" i="1" kern="0" dirty="0">
              <a:solidFill>
                <a:prstClr val="black"/>
              </a:solidFill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defTabSz="685622">
              <a:lnSpc>
                <a:spcPct val="150000"/>
              </a:lnSpc>
              <a:spcBef>
                <a:spcPts val="751"/>
              </a:spcBef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To establish a baseline data and information in the Ethiopian TG sector by </a:t>
            </a:r>
            <a:r>
              <a:rPr lang="en-US" sz="1500" b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identifying POPs </a:t>
            </a: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and other hazardous chemicals and to investigate relevant BAT/BEP and RECP options required to prevent and control the impacts of the identified chemical substances in the context of circular economy</a:t>
            </a:r>
            <a:r>
              <a:rPr lang="en-US" sz="1500" i="1" kern="0" dirty="0">
                <a:solidFill>
                  <a:srgbClr val="3DCF55"/>
                </a:solidFill>
                <a:latin typeface="Times New Roman" pitchFamily="18" charset="0"/>
                <a:ea typeface="Arial"/>
                <a:cs typeface="Times New Roman" pitchFamily="18" charset="0"/>
              </a:rPr>
              <a:t>.</a:t>
            </a:r>
            <a:endParaRPr lang="en-GB" sz="1500" i="1" kern="0" dirty="0">
              <a:solidFill>
                <a:srgbClr val="3DCF55"/>
              </a:solidFill>
              <a:latin typeface="Times New Roman" pitchFamily="18" charset="0"/>
              <a:ea typeface="Arial"/>
              <a:cs typeface="Times New Roman" pitchFamily="18" charset="0"/>
            </a:endParaRPr>
          </a:p>
          <a:p>
            <a:pPr defTabSz="51400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endParaRPr lang="en-GB" sz="1500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A50EB6B-4806-27B0-BCD5-25C16BDE19A7}"/>
              </a:ext>
            </a:extLst>
          </p:cNvPr>
          <p:cNvSpPr txBox="1">
            <a:spLocks/>
          </p:cNvSpPr>
          <p:nvPr/>
        </p:nvSpPr>
        <p:spPr>
          <a:xfrm>
            <a:off x="2796699" y="1233936"/>
            <a:ext cx="2937756" cy="480564"/>
          </a:xfrm>
          <a:prstGeom prst="rect">
            <a:avLst/>
          </a:prstGeom>
          <a:solidFill>
            <a:srgbClr val="204595"/>
          </a:solidFill>
          <a:ln>
            <a:noFill/>
          </a:ln>
        </p:spPr>
        <p:txBody>
          <a:bodyPr lIns="61511" tIns="30770" rIns="61511" bIns="30770" anchor="ctr"/>
          <a:lstStyle>
            <a:defPPr>
              <a:defRPr lang="en-US"/>
            </a:defPPr>
            <a:lvl1pPr indent="0" algn="ctr" defTabSz="912944" fontAlgn="base">
              <a:lnSpc>
                <a:spcPct val="100000"/>
              </a:lnSpc>
              <a:spcBef>
                <a:spcPts val="0"/>
              </a:spcBef>
              <a:buSzPct val="120000"/>
              <a:buFontTx/>
              <a:buNone/>
              <a:defRPr b="1">
                <a:solidFill>
                  <a:prstClr val="white"/>
                </a:solidFill>
                <a:latin typeface="Nyala" panose="02000504070300020003" pitchFamily="2" charset="0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000000"/>
              </a:buClr>
            </a:pPr>
            <a:r>
              <a:rPr lang="en-US" sz="1500" kern="0" dirty="0">
                <a:latin typeface="Times New Roman" pitchFamily="18" charset="0"/>
                <a:ea typeface="Ebrima" panose="02000000000000000000" pitchFamily="2" charset="0"/>
                <a:cs typeface="Times New Roman" pitchFamily="18" charset="0"/>
                <a:sym typeface="Arial"/>
              </a:rPr>
              <a:t>2. Identify BAT/BEP and RECP options</a:t>
            </a:r>
          </a:p>
        </p:txBody>
      </p:sp>
      <p:sp>
        <p:nvSpPr>
          <p:cNvPr id="14" name="Rounded Rectangle 81">
            <a:extLst>
              <a:ext uri="{FF2B5EF4-FFF2-40B4-BE49-F238E27FC236}">
                <a16:creationId xmlns:a16="http://schemas.microsoft.com/office/drawing/2014/main" id="{151DFABB-8907-A0D1-34C0-97BBB3A6853C}"/>
              </a:ext>
            </a:extLst>
          </p:cNvPr>
          <p:cNvSpPr/>
          <p:nvPr/>
        </p:nvSpPr>
        <p:spPr>
          <a:xfrm>
            <a:off x="5805723" y="1207971"/>
            <a:ext cx="2971058" cy="3621835"/>
          </a:xfrm>
          <a:prstGeom prst="rect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47" tIns="34289" rIns="68547" bIns="34289" rtlCol="0" anchor="ctr"/>
          <a:lstStyle/>
          <a:p>
            <a:pPr defTabSz="51400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To ensure the </a:t>
            </a:r>
            <a:r>
              <a:rPr lang="en-US" sz="1500" b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social and environmental impacts, risks and liabilities</a:t>
            </a: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identified are effectively managed during the development and implementation of the activities</a:t>
            </a:r>
          </a:p>
          <a:p>
            <a:pPr defTabSz="51400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endParaRPr lang="en-US" sz="1500" kern="0" dirty="0">
              <a:solidFill>
                <a:prstClr val="black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defTabSz="51400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endParaRPr lang="en-US" sz="1500" kern="0" dirty="0">
              <a:solidFill>
                <a:prstClr val="black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2E377B2-B638-CAC6-DF23-C25F6B53000F}"/>
              </a:ext>
            </a:extLst>
          </p:cNvPr>
          <p:cNvSpPr txBox="1">
            <a:spLocks/>
          </p:cNvSpPr>
          <p:nvPr/>
        </p:nvSpPr>
        <p:spPr>
          <a:xfrm>
            <a:off x="5839024" y="1233936"/>
            <a:ext cx="2937756" cy="480564"/>
          </a:xfrm>
          <a:prstGeom prst="rect">
            <a:avLst/>
          </a:prstGeom>
          <a:solidFill>
            <a:srgbClr val="204595"/>
          </a:solidFill>
          <a:ln>
            <a:noFill/>
          </a:ln>
        </p:spPr>
        <p:txBody>
          <a:bodyPr lIns="61511" tIns="30770" rIns="61511" bIns="30770" anchor="ctr"/>
          <a:lstStyle>
            <a:defPPr>
              <a:defRPr lang="en-US"/>
            </a:defPPr>
            <a:lvl1pPr indent="0" algn="ctr" defTabSz="912944" fontAlgn="base">
              <a:lnSpc>
                <a:spcPct val="100000"/>
              </a:lnSpc>
              <a:spcBef>
                <a:spcPts val="0"/>
              </a:spcBef>
              <a:buSzPct val="120000"/>
              <a:buFontTx/>
              <a:buNone/>
              <a:defRPr b="1">
                <a:solidFill>
                  <a:prstClr val="white"/>
                </a:solidFill>
                <a:latin typeface="Nyala" panose="02000504070300020003" pitchFamily="2" charset="0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000000"/>
              </a:buClr>
            </a:pPr>
            <a:r>
              <a:rPr lang="en-US" sz="1500" kern="0" dirty="0">
                <a:latin typeface="Times New Roman" pitchFamily="18" charset="0"/>
                <a:ea typeface="Ebrima" panose="02000000000000000000" pitchFamily="2" charset="0"/>
                <a:cs typeface="Times New Roman" pitchFamily="18" charset="0"/>
                <a:sym typeface="Arial"/>
              </a:rPr>
              <a:t>3. Develop an ESMP</a:t>
            </a:r>
          </a:p>
        </p:txBody>
      </p:sp>
      <p:pic>
        <p:nvPicPr>
          <p:cNvPr id="16" name="Picture 15" descr="C:\Users\previ\OneDrive\Desktop\LOGO\TGIRDC log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0" y="2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8312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72" y="715352"/>
            <a:ext cx="8853416" cy="492597"/>
          </a:xfrm>
        </p:spPr>
        <p:txBody>
          <a:bodyPr>
            <a:normAutofit fontScale="90000"/>
          </a:bodyPr>
          <a:lstStyle/>
          <a:p>
            <a:pPr algn="l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Assessment Studies and Baseline Data Collection was conducted on 8 T&amp;G industries and developed six different documents:-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227946-9285-82A7-E79B-2B6B5C8D3D0A}"/>
              </a:ext>
            </a:extLst>
          </p:cNvPr>
          <p:cNvSpPr txBox="1">
            <a:spLocks/>
          </p:cNvSpPr>
          <p:nvPr/>
        </p:nvSpPr>
        <p:spPr>
          <a:xfrm>
            <a:off x="787941" y="12"/>
            <a:ext cx="7456252" cy="603217"/>
          </a:xfrm>
          <a:prstGeom prst="rect">
            <a:avLst/>
          </a:prstGeom>
        </p:spPr>
        <p:txBody>
          <a:bodyPr vert="horz" lIns="68552" tIns="34289" rIns="68552" bIns="34289" rtlCol="0" anchor="ctr">
            <a:normAutofit/>
          </a:bodyPr>
          <a:lstStyle>
            <a:lvl1pPr algn="ctr" defTabSz="914241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Project Preparation Grant (PPG) Phase</a:t>
            </a:r>
          </a:p>
        </p:txBody>
      </p:sp>
      <p:sp>
        <p:nvSpPr>
          <p:cNvPr id="7" name="Rounded Rectangle 81">
            <a:extLst>
              <a:ext uri="{FF2B5EF4-FFF2-40B4-BE49-F238E27FC236}">
                <a16:creationId xmlns:a16="http://schemas.microsoft.com/office/drawing/2014/main" id="{6AACB1A4-BB0B-8804-4A8D-7DDF6183F32C}"/>
              </a:ext>
            </a:extLst>
          </p:cNvPr>
          <p:cNvSpPr/>
          <p:nvPr/>
        </p:nvSpPr>
        <p:spPr>
          <a:xfrm>
            <a:off x="285277" y="1207961"/>
            <a:ext cx="2628158" cy="3621835"/>
          </a:xfrm>
          <a:prstGeom prst="rect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9" rIns="68562" bIns="34289" rtlCol="0" anchor="ctr"/>
          <a:lstStyle/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To develop a better understanding of </a:t>
            </a:r>
            <a:r>
              <a:rPr lang="en-US" sz="1500" b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critical gender issues</a:t>
            </a: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 in order to devise viable interventions  </a:t>
            </a:r>
          </a:p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To investigate the  </a:t>
            </a:r>
            <a:r>
              <a:rPr lang="en-US" sz="1500" b="1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diversity of gender dynamics in the TG </a:t>
            </a: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manufacturing sector and insights into interventions</a:t>
            </a:r>
            <a:endParaRPr lang="en-US" sz="1500" kern="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F2E21C-7279-7CC2-EFE6-239845DA9277}"/>
              </a:ext>
            </a:extLst>
          </p:cNvPr>
          <p:cNvSpPr txBox="1">
            <a:spLocks/>
          </p:cNvSpPr>
          <p:nvPr/>
        </p:nvSpPr>
        <p:spPr>
          <a:xfrm>
            <a:off x="318578" y="1233934"/>
            <a:ext cx="2546115" cy="400325"/>
          </a:xfrm>
          <a:prstGeom prst="rect">
            <a:avLst/>
          </a:prstGeom>
          <a:solidFill>
            <a:srgbClr val="204595"/>
          </a:solidFill>
          <a:ln>
            <a:noFill/>
          </a:ln>
        </p:spPr>
        <p:txBody>
          <a:bodyPr lIns="61526" tIns="30770" rIns="61526" bIns="30770" anchor="ctr"/>
          <a:lstStyle>
            <a:defPPr>
              <a:defRPr lang="en-US"/>
            </a:defPPr>
            <a:lvl1pPr indent="0" algn="ctr" defTabSz="912944" fontAlgn="base">
              <a:lnSpc>
                <a:spcPct val="100000"/>
              </a:lnSpc>
              <a:spcBef>
                <a:spcPts val="0"/>
              </a:spcBef>
              <a:buSzPct val="120000"/>
              <a:buFontTx/>
              <a:buNone/>
              <a:defRPr b="1">
                <a:solidFill>
                  <a:prstClr val="white"/>
                </a:solidFill>
                <a:latin typeface="Nyala" panose="02000504070300020003" pitchFamily="2" charset="0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000000"/>
              </a:buClr>
            </a:pPr>
            <a:r>
              <a:rPr lang="en-US" sz="1500" kern="0" dirty="0">
                <a:latin typeface="Times New Roman" pitchFamily="18" charset="0"/>
                <a:ea typeface="Ebrima" panose="02000000000000000000" pitchFamily="2" charset="0"/>
                <a:cs typeface="Times New Roman" pitchFamily="18" charset="0"/>
                <a:sym typeface="Arial"/>
              </a:rPr>
              <a:t>4. Gender Mainstreaming Study</a:t>
            </a:r>
          </a:p>
        </p:txBody>
      </p:sp>
      <p:sp>
        <p:nvSpPr>
          <p:cNvPr id="12" name="Rounded Rectangle 81">
            <a:extLst>
              <a:ext uri="{FF2B5EF4-FFF2-40B4-BE49-F238E27FC236}">
                <a16:creationId xmlns:a16="http://schemas.microsoft.com/office/drawing/2014/main" id="{AA373989-F8EB-F77C-4310-CF5ECB1D1AA3}"/>
              </a:ext>
            </a:extLst>
          </p:cNvPr>
          <p:cNvSpPr/>
          <p:nvPr/>
        </p:nvSpPr>
        <p:spPr>
          <a:xfrm>
            <a:off x="3142783" y="1207961"/>
            <a:ext cx="2654906" cy="3621835"/>
          </a:xfrm>
          <a:prstGeom prst="rect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9" rIns="68562" bIns="34289" rtlCol="0" anchor="ctr"/>
          <a:lstStyle/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ea typeface="Arial"/>
                <a:cs typeface="Times New Roman" pitchFamily="18" charset="0"/>
                <a:sym typeface="Arial"/>
              </a:rPr>
              <a:t>To develop appropriate measures to mitigate or adapt climate change risks through detailed investigation and assessment.</a:t>
            </a:r>
          </a:p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endParaRPr lang="en-US" sz="1500" kern="0" dirty="0">
              <a:solidFill>
                <a:prstClr val="black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endParaRPr lang="en-GB" sz="1500" kern="0" dirty="0">
              <a:solidFill>
                <a:prstClr val="black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  <a:p>
            <a:pPr defTabSz="514121">
              <a:lnSpc>
                <a:spcPct val="90000"/>
              </a:lnSpc>
              <a:spcBef>
                <a:spcPts val="563"/>
              </a:spcBef>
              <a:buClr>
                <a:srgbClr val="000000"/>
              </a:buClr>
            </a:pPr>
            <a:endParaRPr lang="en-US" sz="1500" kern="0" dirty="0">
              <a:solidFill>
                <a:prstClr val="black"/>
              </a:solidFill>
              <a:latin typeface="Times New Roman" pitchFamily="18" charset="0"/>
              <a:ea typeface="Arial"/>
              <a:cs typeface="Times New Roman" pitchFamily="18" charset="0"/>
              <a:sym typeface="Arial"/>
            </a:endParaRP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A50EB6B-4806-27B0-BCD5-25C16BDE19A7}"/>
              </a:ext>
            </a:extLst>
          </p:cNvPr>
          <p:cNvSpPr txBox="1">
            <a:spLocks/>
          </p:cNvSpPr>
          <p:nvPr/>
        </p:nvSpPr>
        <p:spPr>
          <a:xfrm>
            <a:off x="3190676" y="1233922"/>
            <a:ext cx="2551077" cy="274320"/>
          </a:xfrm>
          <a:prstGeom prst="rect">
            <a:avLst/>
          </a:prstGeom>
          <a:solidFill>
            <a:srgbClr val="204595"/>
          </a:solidFill>
          <a:ln>
            <a:noFill/>
          </a:ln>
        </p:spPr>
        <p:txBody>
          <a:bodyPr lIns="61526" tIns="30770" rIns="61526" bIns="30770" anchor="ctr"/>
          <a:lstStyle>
            <a:defPPr>
              <a:defRPr lang="en-US"/>
            </a:defPPr>
            <a:lvl1pPr indent="0" algn="ctr" defTabSz="912944" fontAlgn="base">
              <a:lnSpc>
                <a:spcPct val="100000"/>
              </a:lnSpc>
              <a:spcBef>
                <a:spcPts val="0"/>
              </a:spcBef>
              <a:buSzPct val="120000"/>
              <a:buFontTx/>
              <a:buNone/>
              <a:defRPr b="1">
                <a:solidFill>
                  <a:prstClr val="white"/>
                </a:solidFill>
                <a:latin typeface="Nyala" panose="02000504070300020003" pitchFamily="2" charset="0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000000"/>
              </a:buClr>
            </a:pPr>
            <a:r>
              <a:rPr lang="en-US" sz="1500" kern="0" dirty="0">
                <a:latin typeface="Times New Roman" pitchFamily="18" charset="0"/>
                <a:ea typeface="Ebrima" panose="02000000000000000000" pitchFamily="2" charset="0"/>
                <a:cs typeface="Times New Roman" pitchFamily="18" charset="0"/>
                <a:sym typeface="Arial"/>
              </a:rPr>
              <a:t>5. Climate Risk Screening</a:t>
            </a:r>
          </a:p>
        </p:txBody>
      </p:sp>
      <p:sp>
        <p:nvSpPr>
          <p:cNvPr id="14" name="Rounded Rectangle 81">
            <a:extLst>
              <a:ext uri="{FF2B5EF4-FFF2-40B4-BE49-F238E27FC236}">
                <a16:creationId xmlns:a16="http://schemas.microsoft.com/office/drawing/2014/main" id="{151DFABB-8907-A0D1-34C0-97BBB3A6853C}"/>
              </a:ext>
            </a:extLst>
          </p:cNvPr>
          <p:cNvSpPr/>
          <p:nvPr/>
        </p:nvSpPr>
        <p:spPr>
          <a:xfrm>
            <a:off x="6001351" y="1207961"/>
            <a:ext cx="2948111" cy="3621835"/>
          </a:xfrm>
          <a:prstGeom prst="rect">
            <a:avLst/>
          </a:prstGeom>
          <a:solidFill>
            <a:schemeClr val="tx2">
              <a:lumMod val="40000"/>
              <a:lumOff val="60000"/>
              <a:alpha val="2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2" tIns="34289" rIns="68562" bIns="34289" rtlCol="0" anchor="ctr"/>
          <a:lstStyle/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endParaRPr lang="en-US" sz="1500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  <a:sym typeface="Arial"/>
            </a:endParaRPr>
          </a:p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To Study the impacts of covid-19 pandemic on the TG sector, </a:t>
            </a:r>
          </a:p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To identify the potential threats and opportunities; </a:t>
            </a:r>
          </a:p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To evaluate risks (low, medium and high) posed to the project and </a:t>
            </a:r>
          </a:p>
          <a:p>
            <a:pPr defTabSz="514121">
              <a:lnSpc>
                <a:spcPct val="150000"/>
              </a:lnSpc>
              <a:spcBef>
                <a:spcPts val="563"/>
              </a:spcBef>
              <a:buClr>
                <a:srgbClr val="000000"/>
              </a:buClr>
            </a:pPr>
            <a:r>
              <a:rPr lang="en-US" sz="15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To set plans/strategies to mitigate the risks; and take advantage of the opportunities.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42E377B2-B638-CAC6-DF23-C25F6B53000F}"/>
              </a:ext>
            </a:extLst>
          </p:cNvPr>
          <p:cNvSpPr txBox="1">
            <a:spLocks/>
          </p:cNvSpPr>
          <p:nvPr/>
        </p:nvSpPr>
        <p:spPr>
          <a:xfrm>
            <a:off x="6040876" y="1233935"/>
            <a:ext cx="2864798" cy="400324"/>
          </a:xfrm>
          <a:prstGeom prst="rect">
            <a:avLst/>
          </a:prstGeom>
          <a:solidFill>
            <a:srgbClr val="204595"/>
          </a:solidFill>
          <a:ln>
            <a:noFill/>
          </a:ln>
        </p:spPr>
        <p:txBody>
          <a:bodyPr lIns="61526" tIns="30770" rIns="61526" bIns="30770" anchor="ctr"/>
          <a:lstStyle>
            <a:defPPr>
              <a:defRPr lang="en-US"/>
            </a:defPPr>
            <a:lvl1pPr indent="0" algn="ctr" defTabSz="912944" fontAlgn="base">
              <a:lnSpc>
                <a:spcPct val="100000"/>
              </a:lnSpc>
              <a:spcBef>
                <a:spcPts val="0"/>
              </a:spcBef>
              <a:buSzPct val="120000"/>
              <a:buFontTx/>
              <a:buNone/>
              <a:defRPr b="1">
                <a:solidFill>
                  <a:prstClr val="white"/>
                </a:solidFill>
                <a:latin typeface="Nyala" panose="02000504070300020003" pitchFamily="2" charset="0"/>
                <a:cs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>
              <a:buClr>
                <a:srgbClr val="000000"/>
              </a:buClr>
            </a:pPr>
            <a:r>
              <a:rPr lang="en-US" sz="1500" kern="0" dirty="0">
                <a:latin typeface="Times New Roman" pitchFamily="18" charset="0"/>
                <a:ea typeface="Ebrima" panose="02000000000000000000" pitchFamily="2" charset="0"/>
                <a:cs typeface="Times New Roman" pitchFamily="18" charset="0"/>
                <a:sym typeface="Arial"/>
              </a:rPr>
              <a:t>6. COVID -19 Impact and Risk Assessment</a:t>
            </a:r>
          </a:p>
        </p:txBody>
      </p:sp>
      <p:pic>
        <p:nvPicPr>
          <p:cNvPr id="16" name="Picture 15" descr="C:\Users\previ\OneDrive\Desktop\LOGO\TGIRDC log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7" y="-11436"/>
            <a:ext cx="77256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9939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5532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Project Preparation Grant (PPG) Phase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" y="712586"/>
            <a:ext cx="8845296" cy="371832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@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Stakeholders are identified and Engagement plan is prepared  for the successful implementation of the project</a:t>
            </a:r>
          </a:p>
          <a:p>
            <a:pPr>
              <a:buFont typeface="Wingdings" panose="05000000000000000000" pitchFamily="2" charset="2"/>
              <a:buChar char="@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Stakeholders identified includes :-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855662" indent="-342900">
              <a:buFont typeface="Times New Roman" panose="02020603050405020304" pitchFamily="18" charset="0"/>
              <a:buChar char="∞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Government and regulatory bodies</a:t>
            </a:r>
          </a:p>
          <a:p>
            <a:pPr marL="855662" indent="-342900">
              <a:buFont typeface="Times New Roman" panose="02020603050405020304" pitchFamily="18" charset="0"/>
              <a:buChar char="∞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Pilot industries </a:t>
            </a:r>
          </a:p>
          <a:p>
            <a:pPr marL="855662" indent="-342900">
              <a:buFont typeface="Times New Roman" panose="02020603050405020304" pitchFamily="18" charset="0"/>
              <a:buChar char="∞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International and local NGOS</a:t>
            </a:r>
          </a:p>
          <a:p>
            <a:pPr marL="855662" indent="-342900">
              <a:buFont typeface="Times New Roman" panose="02020603050405020304" pitchFamily="18" charset="0"/>
              <a:buChar char="∞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Academic and Research Institutions</a:t>
            </a:r>
          </a:p>
          <a:p>
            <a:pPr marL="855662" indent="-342900">
              <a:buFont typeface="Times New Roman" panose="02020603050405020304" pitchFamily="18" charset="0"/>
              <a:buChar char="∞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Media and Supply chain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 descr="C:\Users\previ\OneDrive\Desktop\LOGO\TGIRDC log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7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67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1136176" y="67"/>
            <a:ext cx="6215063" cy="62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39" y="653654"/>
            <a:ext cx="9143999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2C4D2E-6909-A88E-DC64-84DDE660B7D9}"/>
              </a:ext>
            </a:extLst>
          </p:cNvPr>
          <p:cNvGrpSpPr/>
          <p:nvPr/>
        </p:nvGrpSpPr>
        <p:grpSpPr>
          <a:xfrm>
            <a:off x="75066" y="1546961"/>
            <a:ext cx="1214650" cy="2834541"/>
            <a:chOff x="242894" y="2062612"/>
            <a:chExt cx="2014114" cy="377938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08F9120-B898-1D46-6212-3D71C9781B90}"/>
                </a:ext>
              </a:extLst>
            </p:cNvPr>
            <p:cNvSpPr/>
            <p:nvPr/>
          </p:nvSpPr>
          <p:spPr>
            <a:xfrm>
              <a:off x="242894" y="2062612"/>
              <a:ext cx="2014114" cy="3779388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02BB9D-D615-1200-C1FA-9A0F0202288B}"/>
                </a:ext>
              </a:extLst>
            </p:cNvPr>
            <p:cNvSpPr txBox="1"/>
            <p:nvPr/>
          </p:nvSpPr>
          <p:spPr>
            <a:xfrm>
              <a:off x="463890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id-ID" sz="3300" b="1" kern="0" dirty="0">
                  <a:solidFill>
                    <a:prstClr val="white">
                      <a:lumMod val="75000"/>
                    </a:prstClr>
                  </a:solidFill>
                  <a:latin typeface="Arial"/>
                  <a:cs typeface="Arial"/>
                  <a:sym typeface="Arial"/>
                </a:rPr>
                <a:t>01.</a:t>
              </a:r>
              <a:endParaRPr lang="en-US" sz="3300" b="1" kern="0" dirty="0">
                <a:solidFill>
                  <a:prstClr val="white">
                    <a:lumMod val="75000"/>
                  </a:prstClr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88FD78-8E17-058A-6518-46395EC86762}"/>
                </a:ext>
              </a:extLst>
            </p:cNvPr>
            <p:cNvSpPr txBox="1"/>
            <p:nvPr/>
          </p:nvSpPr>
          <p:spPr>
            <a:xfrm>
              <a:off x="378674" y="3184983"/>
              <a:ext cx="187833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Introduction </a:t>
              </a:r>
              <a:r>
                <a:rPr lang="am-ET" sz="1500" kern="0" dirty="0">
                  <a:solidFill>
                    <a:srgbClr val="000000"/>
                  </a:solidFill>
                  <a:cs typeface="Arial"/>
                  <a:sym typeface="Arial"/>
                </a:rPr>
                <a:t> </a:t>
              </a:r>
              <a:endPara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D2621-A3D2-1C04-800B-F9FE41D1785F}"/>
              </a:ext>
            </a:extLst>
          </p:cNvPr>
          <p:cNvGrpSpPr/>
          <p:nvPr/>
        </p:nvGrpSpPr>
        <p:grpSpPr>
          <a:xfrm>
            <a:off x="1467134" y="1503592"/>
            <a:ext cx="1214652" cy="2834540"/>
            <a:chOff x="1915309" y="2036191"/>
            <a:chExt cx="2229477" cy="37793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3BA4D79-2893-DF70-9C9C-8F8F83A90ABF}"/>
                </a:ext>
              </a:extLst>
            </p:cNvPr>
            <p:cNvSpPr/>
            <p:nvPr/>
          </p:nvSpPr>
          <p:spPr>
            <a:xfrm>
              <a:off x="1915309" y="2036191"/>
              <a:ext cx="2061165" cy="3779387"/>
            </a:xfrm>
            <a:prstGeom prst="roundRect">
              <a:avLst>
                <a:gd name="adj" fmla="val 6896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29E3A5-4C65-2596-BC63-86F1514520D0}"/>
                </a:ext>
              </a:extLst>
            </p:cNvPr>
            <p:cNvSpPr txBox="1"/>
            <p:nvPr/>
          </p:nvSpPr>
          <p:spPr>
            <a:xfrm>
              <a:off x="2572666" y="2219420"/>
              <a:ext cx="1572120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02.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5EC2AA-70F3-66FD-7ED3-DC339FC1BBA7}"/>
                </a:ext>
              </a:extLst>
            </p:cNvPr>
            <p:cNvSpPr txBox="1"/>
            <p:nvPr/>
          </p:nvSpPr>
          <p:spPr>
            <a:xfrm>
              <a:off x="2053086" y="3156319"/>
              <a:ext cx="167886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PPG Phase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90AAAA-3323-03D5-6D1A-B2519CC93804}"/>
              </a:ext>
            </a:extLst>
          </p:cNvPr>
          <p:cNvGrpSpPr/>
          <p:nvPr/>
        </p:nvGrpSpPr>
        <p:grpSpPr>
          <a:xfrm>
            <a:off x="2765670" y="1513498"/>
            <a:ext cx="1306105" cy="2834540"/>
            <a:chOff x="4583160" y="2078063"/>
            <a:chExt cx="2273516" cy="377938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793E00-6D18-F474-60AC-ABA67D6B0522}"/>
                </a:ext>
              </a:extLst>
            </p:cNvPr>
            <p:cNvSpPr/>
            <p:nvPr/>
          </p:nvSpPr>
          <p:spPr>
            <a:xfrm>
              <a:off x="4583160" y="2078063"/>
              <a:ext cx="2061165" cy="3779386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00CECE-FC89-A760-7DD4-6BB7D0155C13}"/>
                </a:ext>
              </a:extLst>
            </p:cNvPr>
            <p:cNvSpPr txBox="1"/>
            <p:nvPr/>
          </p:nvSpPr>
          <p:spPr>
            <a:xfrm>
              <a:off x="5284558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03.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004160-F535-56D2-CB90-F16F7B049888}"/>
                </a:ext>
              </a:extLst>
            </p:cNvPr>
            <p:cNvSpPr txBox="1"/>
            <p:nvPr/>
          </p:nvSpPr>
          <p:spPr>
            <a:xfrm>
              <a:off x="4821785" y="3184981"/>
              <a:ext cx="1822540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Components </a:t>
              </a:r>
              <a:endParaRPr lang="am-ET" sz="1500" kern="0" dirty="0">
                <a:solidFill>
                  <a:schemeClr val="tx1"/>
                </a:solidFill>
                <a:cs typeface="Times New Roman" pitchFamily="18" charset="0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928AD0-0D5F-1227-1FBB-4BCC0DC5AFEA}"/>
              </a:ext>
            </a:extLst>
          </p:cNvPr>
          <p:cNvGrpSpPr/>
          <p:nvPr/>
        </p:nvGrpSpPr>
        <p:grpSpPr>
          <a:xfrm>
            <a:off x="4078798" y="1486859"/>
            <a:ext cx="1342118" cy="2834539"/>
            <a:chOff x="7775452" y="2062611"/>
            <a:chExt cx="2014114" cy="377938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352B9D7-ED21-A019-7288-C86EDA188EA4}"/>
                </a:ext>
              </a:extLst>
            </p:cNvPr>
            <p:cNvSpPr/>
            <p:nvPr/>
          </p:nvSpPr>
          <p:spPr>
            <a:xfrm>
              <a:off x="7775452" y="2062611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8F3FCE-188A-60F8-166C-79D7FB1326C1}"/>
                </a:ext>
              </a:extLst>
            </p:cNvPr>
            <p:cNvSpPr txBox="1"/>
            <p:nvPr/>
          </p:nvSpPr>
          <p:spPr>
            <a:xfrm>
              <a:off x="7978087" y="2239680"/>
              <a:ext cx="1608844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04.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328F19-4158-5F62-DE24-EC7582A04387}"/>
                </a:ext>
              </a:extLst>
            </p:cNvPr>
            <p:cNvSpPr txBox="1"/>
            <p:nvPr/>
          </p:nvSpPr>
          <p:spPr>
            <a:xfrm>
              <a:off x="7978087" y="3184982"/>
              <a:ext cx="1790426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Implementation status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8026145" y="1513556"/>
            <a:ext cx="927585" cy="2834540"/>
            <a:chOff x="10395047" y="1892592"/>
            <a:chExt cx="2014114" cy="37793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395047" y="1892592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597680" y="2113453"/>
              <a:ext cx="1608844" cy="80021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7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699681" y="2862794"/>
              <a:ext cx="1572120" cy="166199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Next steps and the way forward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5479063" y="1503596"/>
            <a:ext cx="1332902" cy="2834539"/>
            <a:chOff x="9975877" y="2049400"/>
            <a:chExt cx="2292729" cy="3779385"/>
          </a:xfrm>
        </p:grpSpPr>
        <p:sp>
          <p:nvSpPr>
            <p:cNvPr id="31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9975877" y="2049400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659761" y="2239680"/>
              <a:ext cx="1608845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5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96874" y="3193581"/>
              <a:ext cx="1572119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Budget and Cost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6901831" y="1546973"/>
            <a:ext cx="1066166" cy="2834539"/>
            <a:chOff x="10144585" y="1917328"/>
            <a:chExt cx="2014114" cy="3779385"/>
          </a:xfrm>
        </p:grpSpPr>
        <p:sp>
          <p:nvSpPr>
            <p:cNvPr id="36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144585" y="1917328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442573" y="2116071"/>
              <a:ext cx="1608843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6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44585" y="3184983"/>
              <a:ext cx="2014114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Challenges   and Mitigations </a:t>
              </a:r>
            </a:p>
          </p:txBody>
        </p:sp>
      </p:grpSp>
      <p:pic>
        <p:nvPicPr>
          <p:cNvPr id="39" name="Picture 38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1772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227946-9285-82A7-E79B-2B6B5C8D3D0A}"/>
              </a:ext>
            </a:extLst>
          </p:cNvPr>
          <p:cNvSpPr txBox="1">
            <a:spLocks/>
          </p:cNvSpPr>
          <p:nvPr/>
        </p:nvSpPr>
        <p:spPr>
          <a:xfrm>
            <a:off x="787941" y="1"/>
            <a:ext cx="7456252" cy="603217"/>
          </a:xfrm>
          <a:prstGeom prst="rect">
            <a:avLst/>
          </a:prstGeom>
        </p:spPr>
        <p:txBody>
          <a:bodyPr vert="horz" lIns="68568" tIns="34289" rIns="68568" bIns="34289" rtlCol="0" anchor="ctr">
            <a:normAutofit/>
          </a:bodyPr>
          <a:lstStyle>
            <a:lvl1pPr algn="ctr" defTabSz="914241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sym typeface="Arial"/>
              </a:rPr>
              <a:t>3. Project Components and Outputs 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7E1EE44-9F41-48DA-3F47-68054F8CD0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6" y="655387"/>
            <a:ext cx="8897119" cy="4278120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BFE2E63-B526-5D8F-1790-0C37960FE800}"/>
              </a:ext>
            </a:extLst>
          </p:cNvPr>
          <p:cNvSpPr txBox="1"/>
          <p:nvPr/>
        </p:nvSpPr>
        <p:spPr>
          <a:xfrm>
            <a:off x="2402795" y="690958"/>
            <a:ext cx="6515135" cy="377024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514337">
              <a:lnSpc>
                <a:spcPts val="1238"/>
              </a:lnSpc>
              <a:spcAft>
                <a:spcPts val="900"/>
              </a:spcAft>
              <a:buClr>
                <a:srgbClr val="534949"/>
              </a:buClr>
              <a:buSzPct val="150000"/>
            </a:pPr>
            <a:r>
              <a:rPr lang="en-US" b="1" dirty="0">
                <a:solidFill>
                  <a:prstClr val="white"/>
                </a:solidFill>
                <a:cs typeface="Arial"/>
                <a:sym typeface="Arial"/>
              </a:rPr>
              <a:t>Strengthening of regulatory and institutional capacities for adoption and promotion of CE in the TG sector</a:t>
            </a:r>
            <a:endParaRPr lang="en-US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B0C626-E2E5-8912-2DD7-9D74117DAA1D}"/>
              </a:ext>
            </a:extLst>
          </p:cNvPr>
          <p:cNvSpPr txBox="1"/>
          <p:nvPr/>
        </p:nvSpPr>
        <p:spPr>
          <a:xfrm>
            <a:off x="2090379" y="1042370"/>
            <a:ext cx="418739" cy="450123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514337"/>
            <a:r>
              <a:rPr lang="en-US" sz="25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1.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041D22A-1F54-8824-DBE0-1EF5DA9E7A88}"/>
              </a:ext>
            </a:extLst>
          </p:cNvPr>
          <p:cNvSpPr txBox="1"/>
          <p:nvPr/>
        </p:nvSpPr>
        <p:spPr>
          <a:xfrm>
            <a:off x="2090379" y="1946534"/>
            <a:ext cx="418739" cy="450123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514337"/>
            <a:r>
              <a:rPr lang="en-US" sz="25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2.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7A21B8B-B0E6-A3A0-0C63-1E4792CA35DA}"/>
              </a:ext>
            </a:extLst>
          </p:cNvPr>
          <p:cNvSpPr txBox="1"/>
          <p:nvPr/>
        </p:nvSpPr>
        <p:spPr>
          <a:xfrm>
            <a:off x="2090379" y="2850698"/>
            <a:ext cx="418739" cy="450123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514337"/>
            <a:r>
              <a:rPr lang="en-US" sz="25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3.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753D6FE-00DD-A34E-EDB0-115B689D9895}"/>
              </a:ext>
            </a:extLst>
          </p:cNvPr>
          <p:cNvSpPr txBox="1"/>
          <p:nvPr/>
        </p:nvSpPr>
        <p:spPr>
          <a:xfrm>
            <a:off x="2090379" y="3754862"/>
            <a:ext cx="418739" cy="450123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514337"/>
            <a:r>
              <a:rPr lang="en-US" sz="25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4.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9228140-0661-B51D-43B2-2789953ABFEB}"/>
              </a:ext>
            </a:extLst>
          </p:cNvPr>
          <p:cNvSpPr txBox="1"/>
          <p:nvPr/>
        </p:nvSpPr>
        <p:spPr>
          <a:xfrm>
            <a:off x="2438237" y="1722759"/>
            <a:ext cx="6515135" cy="377024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514337">
              <a:lnSpc>
                <a:spcPts val="1238"/>
              </a:lnSpc>
              <a:spcAft>
                <a:spcPts val="900"/>
              </a:spcAft>
              <a:buClr>
                <a:srgbClr val="534949"/>
              </a:buClr>
              <a:buSzPct val="150000"/>
            </a:pPr>
            <a:r>
              <a:rPr lang="en-US" sz="1100" b="1" dirty="0">
                <a:solidFill>
                  <a:prstClr val="white"/>
                </a:solidFill>
                <a:cs typeface="Arial"/>
                <a:sym typeface="Arial"/>
              </a:rPr>
              <a:t>Recyclability of TG wastes is enhanced through POPs-free textile manufacturing process and the implementation of BAT/BEP and RECP investments</a:t>
            </a:r>
            <a:endParaRPr lang="en-US" sz="11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8897F5D-31B3-0B35-CA1B-410D7D70C66B}"/>
              </a:ext>
            </a:extLst>
          </p:cNvPr>
          <p:cNvSpPr txBox="1"/>
          <p:nvPr/>
        </p:nvSpPr>
        <p:spPr>
          <a:xfrm>
            <a:off x="2402796" y="2820232"/>
            <a:ext cx="6515134" cy="41549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514337"/>
            <a:r>
              <a:rPr lang="en-US" sz="1100" b="1" dirty="0">
                <a:solidFill>
                  <a:prstClr val="white"/>
                </a:solidFill>
                <a:cs typeface="Arial"/>
                <a:sym typeface="Arial"/>
              </a:rPr>
              <a:t>Introduction of CE concept for </a:t>
            </a:r>
            <a:r>
              <a:rPr lang="en-US" sz="1100" b="1" dirty="0" err="1">
                <a:solidFill>
                  <a:prstClr val="white"/>
                </a:solidFill>
                <a:cs typeface="Arial"/>
                <a:sym typeface="Arial"/>
              </a:rPr>
              <a:t>uPOPs</a:t>
            </a:r>
            <a:r>
              <a:rPr lang="en-US" sz="1100" b="1" dirty="0">
                <a:solidFill>
                  <a:prstClr val="white"/>
                </a:solidFill>
                <a:cs typeface="Arial"/>
                <a:sym typeface="Arial"/>
              </a:rPr>
              <a:t> emission reductions through ESM of TG wastes and pilot demonstration of TG wastes recycling and reuse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AA10484-0C51-636D-AD69-02F667980C60}"/>
              </a:ext>
            </a:extLst>
          </p:cNvPr>
          <p:cNvSpPr txBox="1"/>
          <p:nvPr/>
        </p:nvSpPr>
        <p:spPr>
          <a:xfrm>
            <a:off x="2419192" y="4330684"/>
            <a:ext cx="2311361" cy="384527"/>
          </a:xfrm>
          <a:prstGeom prst="rect">
            <a:avLst/>
          </a:prstGeom>
          <a:noFill/>
        </p:spPr>
        <p:txBody>
          <a:bodyPr wrap="square" lIns="68579" tIns="34289" rIns="68579" bIns="34289" rtlCol="0">
            <a:spAutoFit/>
          </a:bodyPr>
          <a:lstStyle/>
          <a:p>
            <a:pPr defTabSz="514337">
              <a:lnSpc>
                <a:spcPts val="1238"/>
              </a:lnSpc>
              <a:spcAft>
                <a:spcPts val="900"/>
              </a:spcAft>
              <a:buClr>
                <a:srgbClr val="534949"/>
              </a:buClr>
              <a:buSzPct val="150000"/>
            </a:pPr>
            <a:r>
              <a:rPr lang="en-US" b="1" dirty="0">
                <a:solidFill>
                  <a:prstClr val="white"/>
                </a:solidFill>
                <a:cs typeface="Arial"/>
                <a:sym typeface="Arial"/>
              </a:rPr>
              <a:t>Knowledge Management for Scaling up</a:t>
            </a:r>
            <a:endParaRPr lang="en-US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E730419-0B3C-246B-3B94-106599637424}"/>
              </a:ext>
            </a:extLst>
          </p:cNvPr>
          <p:cNvGrpSpPr/>
          <p:nvPr/>
        </p:nvGrpSpPr>
        <p:grpSpPr>
          <a:xfrm>
            <a:off x="204241" y="2062591"/>
            <a:ext cx="1174831" cy="1453397"/>
            <a:chOff x="58578" y="1580652"/>
            <a:chExt cx="1289257" cy="1953604"/>
          </a:xfrm>
        </p:grpSpPr>
        <p:sp>
          <p:nvSpPr>
            <p:cNvPr id="46" name="Flowchart: Connector 45">
              <a:extLst>
                <a:ext uri="{FF2B5EF4-FFF2-40B4-BE49-F238E27FC236}">
                  <a16:creationId xmlns:a16="http://schemas.microsoft.com/office/drawing/2014/main" id="{B725035B-E278-BA87-E193-08839952757C}"/>
                </a:ext>
              </a:extLst>
            </p:cNvPr>
            <p:cNvSpPr/>
            <p:nvPr/>
          </p:nvSpPr>
          <p:spPr>
            <a:xfrm>
              <a:off x="58578" y="1580652"/>
              <a:ext cx="1289257" cy="1953604"/>
            </a:xfrm>
            <a:prstGeom prst="flowChartConnector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BF974D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14337">
                <a:defRPr/>
              </a:pPr>
              <a:endParaRPr lang="en-US" sz="1100">
                <a:solidFill>
                  <a:prstClr val="white"/>
                </a:solidFill>
                <a:cs typeface="Arial"/>
                <a:sym typeface="Arial"/>
              </a:endParaRPr>
            </a:p>
          </p:txBody>
        </p:sp>
        <p:sp>
          <p:nvSpPr>
            <p:cNvPr id="47" name="Title 1">
              <a:extLst>
                <a:ext uri="{FF2B5EF4-FFF2-40B4-BE49-F238E27FC236}">
                  <a16:creationId xmlns:a16="http://schemas.microsoft.com/office/drawing/2014/main" id="{6EAAD128-1495-BBD5-9ACE-71C81286EF14}"/>
                </a:ext>
              </a:extLst>
            </p:cNvPr>
            <p:cNvSpPr txBox="1">
              <a:spLocks/>
            </p:cNvSpPr>
            <p:nvPr/>
          </p:nvSpPr>
          <p:spPr>
            <a:xfrm>
              <a:off x="66546" y="2254769"/>
              <a:ext cx="1281289" cy="622059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 defTabSz="514337">
                <a:defRPr/>
              </a:pPr>
              <a:r>
                <a:rPr lang="en-US" sz="1300" b="1" dirty="0">
                  <a:solidFill>
                    <a:srgbClr val="03ABF7"/>
                  </a:solidFill>
                  <a:latin typeface="Calibri Light"/>
                  <a:cs typeface="Calibri" panose="020F0502020204030204" pitchFamily="34" charset="0"/>
                  <a:sym typeface="Arial"/>
                </a:rPr>
                <a:t>Project Components</a:t>
              </a:r>
            </a:p>
          </p:txBody>
        </p:sp>
      </p:grpSp>
      <p:sp>
        <p:nvSpPr>
          <p:cNvPr id="48" name="Rectangle 47">
            <a:extLst>
              <a:ext uri="{FF2B5EF4-FFF2-40B4-BE49-F238E27FC236}">
                <a16:creationId xmlns:a16="http://schemas.microsoft.com/office/drawing/2014/main" id="{DE51047D-1082-8476-B3E2-5EAA1C185FD9}"/>
              </a:ext>
            </a:extLst>
          </p:cNvPr>
          <p:cNvSpPr/>
          <p:nvPr/>
        </p:nvSpPr>
        <p:spPr>
          <a:xfrm>
            <a:off x="3506238" y="1046815"/>
            <a:ext cx="5518015" cy="484748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just" defTabSz="685800">
              <a:buClr>
                <a:srgbClr val="000000"/>
              </a:buClr>
            </a:pPr>
            <a:r>
              <a:rPr lang="en-US" sz="900" kern="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Output 1.1: </a:t>
            </a:r>
            <a:r>
              <a:rPr lang="en-US" sz="900" kern="0" dirty="0">
                <a:solidFill>
                  <a:srgbClr val="000000"/>
                </a:solidFill>
                <a:ea typeface="SimSun" panose="02010600030101010101" pitchFamily="2" charset="-122"/>
                <a:cs typeface="Calibri" panose="020F0502020204030204" pitchFamily="34" charset="0"/>
                <a:sym typeface="Arial"/>
              </a:rPr>
              <a:t>Legal and institutional framework for life cycle management of the TG supply/value chains</a:t>
            </a:r>
            <a:endParaRPr lang="en-US" sz="900" kern="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  <a:sym typeface="Arial"/>
            </a:endParaRPr>
          </a:p>
          <a:p>
            <a:pPr algn="just" defTabSz="685800">
              <a:buClr>
                <a:srgbClr val="000000"/>
              </a:buClr>
            </a:pPr>
            <a:r>
              <a:rPr lang="en-US" sz="900" kern="0" dirty="0">
                <a:solidFill>
                  <a:srgbClr val="000000"/>
                </a:solidFill>
                <a:ea typeface="SimSun" panose="02010600030101010101" pitchFamily="2" charset="-122"/>
                <a:cs typeface="Calibri" panose="020F0502020204030204" pitchFamily="34" charset="0"/>
                <a:sym typeface="Arial"/>
              </a:rPr>
              <a:t>Output 1.2: Regulations and incentive scheme for promotion and sustainability of circular economy in the TG sector</a:t>
            </a:r>
            <a:br>
              <a:rPr lang="en-US" sz="900" kern="0" dirty="0">
                <a:solidFill>
                  <a:srgbClr val="000000"/>
                </a:solidFill>
                <a:ea typeface="SimSun" panose="02010600030101010101" pitchFamily="2" charset="-122"/>
                <a:cs typeface="Calibri" panose="020F0502020204030204" pitchFamily="34" charset="0"/>
                <a:sym typeface="Arial"/>
              </a:rPr>
            </a:br>
            <a:r>
              <a:rPr lang="en-US" sz="900" kern="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Output 1.3: </a:t>
            </a:r>
            <a:r>
              <a:rPr lang="en-US" sz="900" kern="0" dirty="0">
                <a:solidFill>
                  <a:srgbClr val="000000"/>
                </a:solidFill>
                <a:ea typeface="SimSun" panose="02010600030101010101" pitchFamily="2" charset="-122"/>
                <a:cs typeface="Calibri" panose="020F0502020204030204" pitchFamily="34" charset="0"/>
                <a:sym typeface="Arial"/>
              </a:rPr>
              <a:t>Technical Committee for Circular Economy in the TG sector</a:t>
            </a:r>
            <a:endParaRPr lang="en-US" sz="900" kern="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994A1FE-CB75-BF74-4398-A68F7AB631D9}"/>
              </a:ext>
            </a:extLst>
          </p:cNvPr>
          <p:cNvSpPr/>
          <p:nvPr/>
        </p:nvSpPr>
        <p:spPr>
          <a:xfrm>
            <a:off x="3655168" y="2010978"/>
            <a:ext cx="5369084" cy="704037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just" defTabSz="685800">
              <a:buClr>
                <a:srgbClr val="000000"/>
              </a:buClr>
            </a:pPr>
            <a:r>
              <a:rPr lang="en-GB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2.1: </a:t>
            </a: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Technical guidelines for environmental sound  management of POPs chemicals and wastes</a:t>
            </a:r>
          </a:p>
          <a:p>
            <a:pPr algn="just" defTabSz="685800">
              <a:buClr>
                <a:srgbClr val="000000"/>
              </a:buClr>
            </a:pPr>
            <a:r>
              <a:rPr lang="en-GB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2.2: </a:t>
            </a: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SOPs and checklists POPs pollution prevention and control</a:t>
            </a:r>
          </a:p>
          <a:p>
            <a:pPr algn="just" defTabSz="685800">
              <a:buClr>
                <a:srgbClr val="000000"/>
              </a:buClr>
            </a:pPr>
            <a:r>
              <a:rPr lang="en-GB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2.3: </a:t>
            </a: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Techno-economic feasibility of BAT/BEP and RECP options</a:t>
            </a:r>
          </a:p>
          <a:p>
            <a:pPr algn="just" defTabSz="685800">
              <a:buClr>
                <a:srgbClr val="000000"/>
              </a:buClr>
            </a:pP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2.4: Training and Capacity building in BAT/BEP, RECP and Circular Economy</a:t>
            </a:r>
          </a:p>
          <a:p>
            <a:pPr algn="just" defTabSz="685800">
              <a:buClr>
                <a:srgbClr val="000000"/>
              </a:buClr>
            </a:pPr>
            <a:r>
              <a:rPr lang="en-GB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2.5: </a:t>
            </a: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BAT/BEP and RECP options identified and implemented in facilities in each country</a:t>
            </a:r>
            <a:endParaRPr lang="en-US" sz="800" kern="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2C7262F-CE1C-AB8B-A965-0EB77D4A46B5}"/>
              </a:ext>
            </a:extLst>
          </p:cNvPr>
          <p:cNvSpPr/>
          <p:nvPr/>
        </p:nvSpPr>
        <p:spPr>
          <a:xfrm>
            <a:off x="2426280" y="3162197"/>
            <a:ext cx="2479163" cy="607857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en-GB" sz="7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</a:t>
            </a:r>
            <a:r>
              <a:rPr lang="en-US" sz="7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3.1: ESM plan for textile/garment wastes.  </a:t>
            </a:r>
          </a:p>
          <a:p>
            <a:pPr defTabSz="685800">
              <a:buClr>
                <a:srgbClr val="000000"/>
              </a:buClr>
            </a:pPr>
            <a:r>
              <a:rPr lang="en-GB" sz="7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</a:t>
            </a:r>
            <a:r>
              <a:rPr lang="en-US" sz="7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3.2: Training and capacity building in ISWM and BAT/BEP for ESM of textile and garment wastes.</a:t>
            </a:r>
          </a:p>
          <a:p>
            <a:pPr defTabSz="685800">
              <a:buClr>
                <a:srgbClr val="000000"/>
              </a:buClr>
            </a:pPr>
            <a:r>
              <a:rPr lang="en-GB" sz="7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</a:t>
            </a:r>
            <a:r>
              <a:rPr lang="en-US" sz="7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3.3: Financing mechanisms and business models for circular economy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AE20937-4C52-12D3-53D1-B20C61AA8074}"/>
              </a:ext>
            </a:extLst>
          </p:cNvPr>
          <p:cNvSpPr/>
          <p:nvPr/>
        </p:nvSpPr>
        <p:spPr>
          <a:xfrm>
            <a:off x="4933102" y="3020264"/>
            <a:ext cx="4083764" cy="830996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en-GB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</a:t>
            </a: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3.4: Techno-economic feasibility study of BAT/BEP options for recycling/reuse of TG wastes</a:t>
            </a:r>
          </a:p>
          <a:p>
            <a:pPr defTabSz="685800">
              <a:buClr>
                <a:srgbClr val="000000"/>
              </a:buClr>
            </a:pPr>
            <a:r>
              <a:rPr lang="en-GB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</a:t>
            </a: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3.5: Socio-economic impact assessment of project intervention </a:t>
            </a:r>
          </a:p>
          <a:p>
            <a:pPr defTabSz="685800">
              <a:buClr>
                <a:srgbClr val="000000"/>
              </a:buClr>
            </a:pPr>
            <a:r>
              <a:rPr lang="en-GB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</a:t>
            </a: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3.6: Partnership and cooperation mechanism supply chain management</a:t>
            </a:r>
          </a:p>
          <a:p>
            <a:pPr defTabSz="685800">
              <a:buClr>
                <a:srgbClr val="000000"/>
              </a:buClr>
            </a:pPr>
            <a:r>
              <a:rPr lang="en-GB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</a:t>
            </a:r>
            <a:r>
              <a:rPr lang="en-US" sz="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3.7: BAT/BEP demonstration for ESM of POPs chemicals and textile/garment wastes 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E9F37C0-AB5C-C444-F839-080DB9297AB2}"/>
              </a:ext>
            </a:extLst>
          </p:cNvPr>
          <p:cNvSpPr/>
          <p:nvPr/>
        </p:nvSpPr>
        <p:spPr>
          <a:xfrm>
            <a:off x="4804442" y="4063475"/>
            <a:ext cx="4177776" cy="900244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just" defTabSz="685800">
              <a:buClr>
                <a:srgbClr val="000000"/>
              </a:buClr>
            </a:pPr>
            <a:r>
              <a:rPr lang="en-GB" sz="900" kern="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Output 4.1 National capacity and awareness programs developed and implemented to increase ability of textile sector and policy makers to control POPs and </a:t>
            </a:r>
            <a:r>
              <a:rPr lang="en-GB" sz="900" kern="0" dirty="0" err="1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CoCs</a:t>
            </a:r>
            <a:endParaRPr lang="en-US" sz="900" kern="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  <a:sym typeface="Arial"/>
            </a:endParaRPr>
          </a:p>
          <a:p>
            <a:pPr algn="just" defTabSz="685800">
              <a:buClr>
                <a:srgbClr val="000000"/>
              </a:buClr>
            </a:pPr>
            <a:r>
              <a:rPr lang="en-GB" sz="900" kern="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  <a:sym typeface="Arial"/>
              </a:rPr>
              <a:t>Output 4.2 Regional and Global Knowledge Exchange and Management tools produced and accessed by users globally</a:t>
            </a:r>
            <a:endParaRPr lang="en-US" sz="900" kern="0" dirty="0">
              <a:solidFill>
                <a:srgbClr val="000000"/>
              </a:solidFill>
              <a:ea typeface="SimSun" panose="02010600030101010101" pitchFamily="2" charset="-122"/>
              <a:cs typeface="Times New Roman" panose="02020603050405020304" pitchFamily="18" charset="0"/>
              <a:sym typeface="Arial"/>
            </a:endParaRPr>
          </a:p>
          <a:p>
            <a:pPr algn="just" defTabSz="685800">
              <a:buClr>
                <a:srgbClr val="000000"/>
              </a:buClr>
            </a:pPr>
            <a:r>
              <a:rPr lang="en-GB" sz="900" kern="0" dirty="0">
                <a:solidFill>
                  <a:srgbClr val="000000"/>
                </a:solidFill>
                <a:ea typeface="Times New Roman" panose="02020603050405020304" pitchFamily="18" charset="0"/>
                <a:cs typeface="Arial"/>
                <a:sym typeface="Arial"/>
              </a:rPr>
              <a:t>Output 4.3 Gender and Social Action Plan implemented, and benefits accrued to women workers</a:t>
            </a:r>
            <a:endParaRPr lang="en-US" sz="9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2" name="Picture 21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7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55206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1136176" y="67"/>
            <a:ext cx="6215063" cy="62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39" y="653654"/>
            <a:ext cx="9143999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2C4D2E-6909-A88E-DC64-84DDE660B7D9}"/>
              </a:ext>
            </a:extLst>
          </p:cNvPr>
          <p:cNvGrpSpPr/>
          <p:nvPr/>
        </p:nvGrpSpPr>
        <p:grpSpPr>
          <a:xfrm>
            <a:off x="75066" y="1546961"/>
            <a:ext cx="1214650" cy="2834541"/>
            <a:chOff x="242894" y="2062612"/>
            <a:chExt cx="2014114" cy="377938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08F9120-B898-1D46-6212-3D71C9781B90}"/>
                </a:ext>
              </a:extLst>
            </p:cNvPr>
            <p:cNvSpPr/>
            <p:nvPr/>
          </p:nvSpPr>
          <p:spPr>
            <a:xfrm>
              <a:off x="242894" y="2062612"/>
              <a:ext cx="2014114" cy="3779388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02BB9D-D615-1200-C1FA-9A0F0202288B}"/>
                </a:ext>
              </a:extLst>
            </p:cNvPr>
            <p:cNvSpPr txBox="1"/>
            <p:nvPr/>
          </p:nvSpPr>
          <p:spPr>
            <a:xfrm>
              <a:off x="463890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id-ID" sz="3300" b="1" kern="0" dirty="0">
                  <a:solidFill>
                    <a:prstClr val="white">
                      <a:lumMod val="75000"/>
                    </a:prstClr>
                  </a:solidFill>
                  <a:latin typeface="Arial"/>
                  <a:cs typeface="Arial"/>
                  <a:sym typeface="Arial"/>
                </a:rPr>
                <a:t>01.</a:t>
              </a:r>
              <a:endParaRPr lang="en-US" sz="3300" b="1" kern="0" dirty="0">
                <a:solidFill>
                  <a:prstClr val="white">
                    <a:lumMod val="75000"/>
                  </a:prstClr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88FD78-8E17-058A-6518-46395EC86762}"/>
                </a:ext>
              </a:extLst>
            </p:cNvPr>
            <p:cNvSpPr txBox="1"/>
            <p:nvPr/>
          </p:nvSpPr>
          <p:spPr>
            <a:xfrm>
              <a:off x="378674" y="3184983"/>
              <a:ext cx="187833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Introduction </a:t>
              </a:r>
              <a:r>
                <a:rPr lang="am-ET" sz="1500" kern="0" dirty="0">
                  <a:solidFill>
                    <a:srgbClr val="000000"/>
                  </a:solidFill>
                  <a:cs typeface="Arial"/>
                  <a:sym typeface="Arial"/>
                </a:rPr>
                <a:t> </a:t>
              </a:r>
              <a:endPara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D2621-A3D2-1C04-800B-F9FE41D1785F}"/>
              </a:ext>
            </a:extLst>
          </p:cNvPr>
          <p:cNvGrpSpPr/>
          <p:nvPr/>
        </p:nvGrpSpPr>
        <p:grpSpPr>
          <a:xfrm>
            <a:off x="1467134" y="1503592"/>
            <a:ext cx="1214652" cy="2834540"/>
            <a:chOff x="1915309" y="2036191"/>
            <a:chExt cx="2229477" cy="37793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3BA4D79-2893-DF70-9C9C-8F8F83A90ABF}"/>
                </a:ext>
              </a:extLst>
            </p:cNvPr>
            <p:cNvSpPr/>
            <p:nvPr/>
          </p:nvSpPr>
          <p:spPr>
            <a:xfrm>
              <a:off x="1915309" y="2036191"/>
              <a:ext cx="2061165" cy="3779387"/>
            </a:xfrm>
            <a:prstGeom prst="roundRect">
              <a:avLst>
                <a:gd name="adj" fmla="val 6896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29E3A5-4C65-2596-BC63-86F1514520D0}"/>
                </a:ext>
              </a:extLst>
            </p:cNvPr>
            <p:cNvSpPr txBox="1"/>
            <p:nvPr/>
          </p:nvSpPr>
          <p:spPr>
            <a:xfrm>
              <a:off x="2572666" y="2219420"/>
              <a:ext cx="1572120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02.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5EC2AA-70F3-66FD-7ED3-DC339FC1BBA7}"/>
                </a:ext>
              </a:extLst>
            </p:cNvPr>
            <p:cNvSpPr txBox="1"/>
            <p:nvPr/>
          </p:nvSpPr>
          <p:spPr>
            <a:xfrm>
              <a:off x="2053086" y="3156319"/>
              <a:ext cx="167886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PPG Phase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90AAAA-3323-03D5-6D1A-B2519CC93804}"/>
              </a:ext>
            </a:extLst>
          </p:cNvPr>
          <p:cNvGrpSpPr/>
          <p:nvPr/>
        </p:nvGrpSpPr>
        <p:grpSpPr>
          <a:xfrm>
            <a:off x="2765670" y="1513498"/>
            <a:ext cx="1306105" cy="2834540"/>
            <a:chOff x="4583160" y="2078063"/>
            <a:chExt cx="2273516" cy="377938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793E00-6D18-F474-60AC-ABA67D6B0522}"/>
                </a:ext>
              </a:extLst>
            </p:cNvPr>
            <p:cNvSpPr/>
            <p:nvPr/>
          </p:nvSpPr>
          <p:spPr>
            <a:xfrm>
              <a:off x="4583160" y="2078063"/>
              <a:ext cx="2061165" cy="3779386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00CECE-FC89-A760-7DD4-6BB7D0155C13}"/>
                </a:ext>
              </a:extLst>
            </p:cNvPr>
            <p:cNvSpPr txBox="1"/>
            <p:nvPr/>
          </p:nvSpPr>
          <p:spPr>
            <a:xfrm>
              <a:off x="5284558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03.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004160-F535-56D2-CB90-F16F7B049888}"/>
                </a:ext>
              </a:extLst>
            </p:cNvPr>
            <p:cNvSpPr txBox="1"/>
            <p:nvPr/>
          </p:nvSpPr>
          <p:spPr>
            <a:xfrm>
              <a:off x="4821785" y="3184981"/>
              <a:ext cx="1822540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Components </a:t>
              </a:r>
              <a:endParaRPr lang="am-ET" sz="1500" kern="0" dirty="0">
                <a:solidFill>
                  <a:schemeClr val="bg2"/>
                </a:solidFill>
                <a:cs typeface="Times New Roman" pitchFamily="18" charset="0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928AD0-0D5F-1227-1FBB-4BCC0DC5AFEA}"/>
              </a:ext>
            </a:extLst>
          </p:cNvPr>
          <p:cNvGrpSpPr/>
          <p:nvPr/>
        </p:nvGrpSpPr>
        <p:grpSpPr>
          <a:xfrm>
            <a:off x="4078798" y="1486859"/>
            <a:ext cx="1342118" cy="2834539"/>
            <a:chOff x="7775452" y="2062611"/>
            <a:chExt cx="2014114" cy="377938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352B9D7-ED21-A019-7288-C86EDA188EA4}"/>
                </a:ext>
              </a:extLst>
            </p:cNvPr>
            <p:cNvSpPr/>
            <p:nvPr/>
          </p:nvSpPr>
          <p:spPr>
            <a:xfrm>
              <a:off x="7775452" y="2062611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8F3FCE-188A-60F8-166C-79D7FB1326C1}"/>
                </a:ext>
              </a:extLst>
            </p:cNvPr>
            <p:cNvSpPr txBox="1"/>
            <p:nvPr/>
          </p:nvSpPr>
          <p:spPr>
            <a:xfrm>
              <a:off x="7978087" y="2239680"/>
              <a:ext cx="1608844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04.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328F19-4158-5F62-DE24-EC7582A04387}"/>
                </a:ext>
              </a:extLst>
            </p:cNvPr>
            <p:cNvSpPr txBox="1"/>
            <p:nvPr/>
          </p:nvSpPr>
          <p:spPr>
            <a:xfrm>
              <a:off x="7978087" y="3184982"/>
              <a:ext cx="1790426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Implementation status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8026145" y="1513556"/>
            <a:ext cx="927585" cy="2834540"/>
            <a:chOff x="10395047" y="1892592"/>
            <a:chExt cx="2014114" cy="37793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395047" y="1892592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597680" y="2113453"/>
              <a:ext cx="1608844" cy="80021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7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699681" y="2862794"/>
              <a:ext cx="1572120" cy="166199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Next steps and the way forward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5479063" y="1503596"/>
            <a:ext cx="1332902" cy="2834539"/>
            <a:chOff x="9975877" y="2049400"/>
            <a:chExt cx="2292729" cy="3779385"/>
          </a:xfrm>
        </p:grpSpPr>
        <p:sp>
          <p:nvSpPr>
            <p:cNvPr id="31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9975877" y="2049400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659761" y="2239680"/>
              <a:ext cx="1608845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5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96874" y="3193581"/>
              <a:ext cx="1572119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Budget and Cost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6901831" y="1546973"/>
            <a:ext cx="1066166" cy="2834539"/>
            <a:chOff x="10144585" y="1917328"/>
            <a:chExt cx="2014114" cy="3779385"/>
          </a:xfrm>
        </p:grpSpPr>
        <p:sp>
          <p:nvSpPr>
            <p:cNvPr id="36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144585" y="1917328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442573" y="2116071"/>
              <a:ext cx="1608843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6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44585" y="3184983"/>
              <a:ext cx="2014114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Challenges   and Mitigations </a:t>
              </a:r>
            </a:p>
          </p:txBody>
        </p:sp>
      </p:grpSp>
      <p:pic>
        <p:nvPicPr>
          <p:cNvPr id="39" name="Picture 38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3423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471209" y="1283378"/>
            <a:ext cx="3465812" cy="3422442"/>
            <a:chOff x="0" y="-38100"/>
            <a:chExt cx="947854" cy="904465"/>
          </a:xfrm>
          <a:solidFill>
            <a:schemeClr val="bg1">
              <a:lumMod val="95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-22882"/>
              <a:ext cx="947854" cy="889246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grpFill/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47854" cy="90446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59875" y="1283378"/>
            <a:ext cx="4469775" cy="3422441"/>
            <a:chOff x="0" y="0"/>
            <a:chExt cx="947854" cy="866365"/>
          </a:xfrm>
          <a:solidFill>
            <a:schemeClr val="bg1">
              <a:lumMod val="95000"/>
            </a:schemeClr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947854" cy="866364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grpFill/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47854" cy="90446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44060" y="706533"/>
            <a:ext cx="6628412" cy="411825"/>
            <a:chOff x="0" y="0"/>
            <a:chExt cx="947854" cy="10319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47854" cy="103193"/>
            </a:xfrm>
            <a:custGeom>
              <a:avLst/>
              <a:gdLst/>
              <a:ahLst/>
              <a:cxnLst/>
              <a:rect l="l" t="t" r="r" b="b"/>
              <a:pathLst>
                <a:path w="947854" h="103193">
                  <a:moveTo>
                    <a:pt x="0" y="0"/>
                  </a:moveTo>
                  <a:lnTo>
                    <a:pt x="947854" y="0"/>
                  </a:lnTo>
                  <a:lnTo>
                    <a:pt x="947854" y="103193"/>
                  </a:lnTo>
                  <a:lnTo>
                    <a:pt x="0" y="103193"/>
                  </a:lnTo>
                  <a:close/>
                </a:path>
              </a:pathLst>
            </a:custGeom>
            <a:solidFill>
              <a:srgbClr val="200A55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947854" cy="14129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23162" y="909943"/>
            <a:ext cx="6160810" cy="171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30"/>
              </a:lnSpc>
              <a:spcBef>
                <a:spcPct val="0"/>
              </a:spcBef>
            </a:pPr>
            <a:r>
              <a:rPr lang="en-US" sz="1600" b="1" spc="57" dirty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Project Establishment and Start Up  Activities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14349" y="1428964"/>
            <a:ext cx="3220523" cy="3516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lvl="0" indent="-171450" defTabSz="685686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Implementing Partner Agreement (IPAs) signed between </a:t>
            </a:r>
            <a:r>
              <a:rPr lang="en-US" dirty="0" err="1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TGiRDc</a:t>
            </a:r>
            <a:r>
              <a:rPr lang="en-US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UNIDO in June 2023;</a:t>
            </a:r>
          </a:p>
          <a:p>
            <a:pPr marL="171450" lvl="0" indent="-171450" defTabSz="685686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Management Unit (PMU) Established; </a:t>
            </a:r>
          </a:p>
          <a:p>
            <a:pPr marL="171450" indent="-171450" defTabSz="6856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Implementation Committee </a:t>
            </a:r>
            <a:r>
              <a:rPr lang="en-US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(PIC) members are established </a:t>
            </a:r>
            <a:r>
              <a:rPr lang="en-US" b="1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( 11 members</a:t>
            </a:r>
            <a:r>
              <a:rPr lang="en-US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171450" indent="-171450" defTabSz="6856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Detailed </a:t>
            </a:r>
            <a:r>
              <a:rPr lang="en-US" b="1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five  and One </a:t>
            </a:r>
            <a:r>
              <a:rPr lang="en-US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 work plan and schedule were prepared and approved by UNIDO;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333494" y="1422820"/>
            <a:ext cx="4115047" cy="3467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r>
              <a:rPr lang="en-US" sz="1600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Kick-off report which includes work plan and budget for the first year were prepared and submitted to UNIDO;</a:t>
            </a:r>
          </a:p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endParaRPr lang="en-US" sz="1600" dirty="0">
              <a:solidFill>
                <a:srgbClr val="200A55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Proxima Nova"/>
            </a:endParaRPr>
          </a:p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r>
              <a:rPr lang="en-US" sz="1600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Proxima Nova"/>
              </a:rPr>
              <a:t> </a:t>
            </a:r>
            <a:r>
              <a:rPr lang="en-US" sz="1600" b="1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Technique Committee </a:t>
            </a:r>
            <a:r>
              <a:rPr lang="en-US" sz="1600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(TC) members are identified and Established</a:t>
            </a:r>
          </a:p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endParaRPr lang="en-US" sz="1600" dirty="0">
              <a:solidFill>
                <a:srgbClr val="200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r>
              <a:rPr lang="en-US" sz="1600" b="1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steering committee </a:t>
            </a:r>
            <a:r>
              <a:rPr lang="en-US" sz="1600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  (NSC) nominated (</a:t>
            </a:r>
            <a:r>
              <a:rPr lang="en-US" sz="1600" b="1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members)</a:t>
            </a:r>
          </a:p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endParaRPr lang="en-US" sz="1600" b="1" dirty="0">
              <a:solidFill>
                <a:srgbClr val="200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r>
              <a:rPr lang="en-US" sz="1600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first year budget was released in the </a:t>
            </a:r>
            <a:r>
              <a:rPr lang="en-US" sz="1600" b="1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week of March 2024;</a:t>
            </a:r>
          </a:p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endParaRPr lang="en-US" sz="1600" b="1" dirty="0">
              <a:solidFill>
                <a:srgbClr val="200A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8288" lvl="1" indent="-124144" algn="just">
              <a:lnSpc>
                <a:spcPts val="1610"/>
              </a:lnSpc>
              <a:buFont typeface="Arial"/>
              <a:buChar char="•"/>
            </a:pPr>
            <a:r>
              <a:rPr lang="en-US" sz="1600" b="1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National Inception Workshop conducted </a:t>
            </a:r>
            <a:r>
              <a:rPr lang="en-US" sz="1600" dirty="0">
                <a:solidFill>
                  <a:srgbClr val="200A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April 18 ,2024</a:t>
            </a:r>
          </a:p>
          <a:p>
            <a:pPr marL="248288" lvl="1" indent="-124144">
              <a:lnSpc>
                <a:spcPts val="1610"/>
              </a:lnSpc>
              <a:buFont typeface="Arial"/>
              <a:buChar char="•"/>
            </a:pPr>
            <a:endParaRPr lang="en-US" sz="1200" dirty="0">
              <a:solidFill>
                <a:srgbClr val="200A55"/>
              </a:solidFill>
              <a:latin typeface="Proxima Nova"/>
            </a:endParaRPr>
          </a:p>
          <a:p>
            <a:pPr marL="248288" lvl="1" indent="-124144">
              <a:lnSpc>
                <a:spcPts val="1610"/>
              </a:lnSpc>
              <a:buFont typeface="Arial"/>
              <a:buChar char="•"/>
            </a:pPr>
            <a:endParaRPr lang="en-US" sz="1150" dirty="0">
              <a:solidFill>
                <a:srgbClr val="200A55"/>
              </a:solidFill>
              <a:latin typeface="Proxima Nova"/>
              <a:sym typeface="Proxima Nova"/>
            </a:endParaRPr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CD0499AF-10EF-BE64-0F2E-6AB45DFC0173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6553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Implementation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6" y="875762"/>
            <a:ext cx="9073134" cy="4267737"/>
          </a:xfrm>
          <a:prstGeom prst="rect">
            <a:avLst/>
          </a:prstGeom>
        </p:spPr>
      </p:pic>
      <p:grpSp>
        <p:nvGrpSpPr>
          <p:cNvPr id="3" name="Group 14">
            <a:extLst>
              <a:ext uri="{FF2B5EF4-FFF2-40B4-BE49-F238E27FC236}">
                <a16:creationId xmlns:a16="http://schemas.microsoft.com/office/drawing/2014/main" id="{825288C4-3E9B-BAB9-82FA-1C7569FC3D2D}"/>
              </a:ext>
            </a:extLst>
          </p:cNvPr>
          <p:cNvGrpSpPr/>
          <p:nvPr/>
        </p:nvGrpSpPr>
        <p:grpSpPr>
          <a:xfrm>
            <a:off x="715271" y="452484"/>
            <a:ext cx="6518169" cy="614795"/>
            <a:chOff x="0" y="-38100"/>
            <a:chExt cx="947854" cy="165632"/>
          </a:xfrm>
        </p:grpSpPr>
        <p:sp>
          <p:nvSpPr>
            <p:cNvPr id="4" name="Freeform 15">
              <a:extLst>
                <a:ext uri="{FF2B5EF4-FFF2-40B4-BE49-F238E27FC236}">
                  <a16:creationId xmlns:a16="http://schemas.microsoft.com/office/drawing/2014/main" id="{5B6F8E4D-E075-1CB4-92E1-71F44F1F0BED}"/>
                </a:ext>
              </a:extLst>
            </p:cNvPr>
            <p:cNvSpPr/>
            <p:nvPr/>
          </p:nvSpPr>
          <p:spPr>
            <a:xfrm>
              <a:off x="0" y="24339"/>
              <a:ext cx="947854" cy="103193"/>
            </a:xfrm>
            <a:custGeom>
              <a:avLst/>
              <a:gdLst/>
              <a:ahLst/>
              <a:cxnLst/>
              <a:rect l="l" t="t" r="r" b="b"/>
              <a:pathLst>
                <a:path w="947854" h="103193">
                  <a:moveTo>
                    <a:pt x="0" y="0"/>
                  </a:moveTo>
                  <a:lnTo>
                    <a:pt x="947854" y="0"/>
                  </a:lnTo>
                  <a:lnTo>
                    <a:pt x="947854" y="103193"/>
                  </a:lnTo>
                  <a:lnTo>
                    <a:pt x="0" y="103193"/>
                  </a:lnTo>
                  <a:close/>
                </a:path>
              </a:pathLst>
            </a:custGeom>
            <a:solidFill>
              <a:srgbClr val="200A55"/>
            </a:solidFill>
          </p:spPr>
        </p:sp>
        <p:sp>
          <p:nvSpPr>
            <p:cNvPr id="5" name="TextBox 16">
              <a:extLst>
                <a:ext uri="{FF2B5EF4-FFF2-40B4-BE49-F238E27FC236}">
                  <a16:creationId xmlns:a16="http://schemas.microsoft.com/office/drawing/2014/main" id="{026FBEFD-751E-03A2-A289-B9C878339EEC}"/>
                </a:ext>
              </a:extLst>
            </p:cNvPr>
            <p:cNvSpPr txBox="1"/>
            <p:nvPr/>
          </p:nvSpPr>
          <p:spPr>
            <a:xfrm>
              <a:off x="0" y="-38100"/>
              <a:ext cx="947854" cy="14129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6" name="TextBox 26">
            <a:extLst>
              <a:ext uri="{FF2B5EF4-FFF2-40B4-BE49-F238E27FC236}">
                <a16:creationId xmlns:a16="http://schemas.microsoft.com/office/drawing/2014/main" id="{DC194207-57D1-5C2A-B172-1FEB695FD3B6}"/>
              </a:ext>
            </a:extLst>
          </p:cNvPr>
          <p:cNvSpPr txBox="1"/>
          <p:nvPr/>
        </p:nvSpPr>
        <p:spPr>
          <a:xfrm>
            <a:off x="923162" y="909943"/>
            <a:ext cx="6160810" cy="177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30"/>
              </a:lnSpc>
              <a:spcBef>
                <a:spcPct val="0"/>
              </a:spcBef>
            </a:pPr>
            <a:r>
              <a:rPr lang="en-US" sz="1800" b="1" spc="57" dirty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National Inception Workshop conducted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CF62B6-6ED6-C76D-1B95-B175CBD2CCB7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6553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Implementation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4084" y="690530"/>
            <a:ext cx="4457484" cy="3881471"/>
            <a:chOff x="0" y="-38100"/>
            <a:chExt cx="947854" cy="788385"/>
          </a:xfrm>
          <a:solidFill>
            <a:schemeClr val="bg1">
              <a:lumMod val="95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-22882"/>
              <a:ext cx="947854" cy="773167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grpFill/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47854" cy="78838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292532" y="775060"/>
            <a:ext cx="4027219" cy="3592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400" b="1" dirty="0">
                <a:latin typeface="Times New Roman"/>
                <a:ea typeface="Calibri"/>
                <a:cs typeface="Times New Roman"/>
              </a:rPr>
              <a:t>The Four presentations on the inception workshop :-</a:t>
            </a: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400" dirty="0">
                <a:latin typeface="Times New Roman"/>
                <a:ea typeface="Calibri"/>
                <a:cs typeface="Times New Roman"/>
              </a:rPr>
              <a:t>Enhancing Africa’s competitive role to promote Circular Economy into the manufacturing sector - the case of textile sector in Ethiopia (by </a:t>
            </a:r>
            <a:r>
              <a:rPr lang="en-US" sz="1400" b="1" dirty="0">
                <a:latin typeface="Times New Roman"/>
                <a:ea typeface="Calibri"/>
                <a:cs typeface="Times New Roman"/>
              </a:rPr>
              <a:t>ACEN Foundation, East Africa Regional Coordinator</a:t>
            </a:r>
            <a:r>
              <a:rPr lang="en-US" sz="1400" dirty="0">
                <a:latin typeface="Times New Roman"/>
                <a:ea typeface="Calibri"/>
                <a:cs typeface="Times New Roman"/>
              </a:rPr>
              <a:t>)</a:t>
            </a: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sz="1400" dirty="0">
                <a:latin typeface="Times New Roman"/>
                <a:ea typeface="Calibri"/>
              </a:rPr>
              <a:t>Overall CE project implementation in Ethiopia, Lesotho, Madagascar and South Africa (by </a:t>
            </a:r>
            <a:r>
              <a:rPr lang="en-US" sz="1400" b="1" dirty="0">
                <a:latin typeface="Times New Roman"/>
                <a:ea typeface="Calibri"/>
              </a:rPr>
              <a:t>Africa Institute</a:t>
            </a:r>
            <a:r>
              <a:rPr lang="en-US" sz="1400" dirty="0">
                <a:latin typeface="Times New Roman"/>
                <a:ea typeface="Calibri"/>
              </a:rPr>
              <a:t>)</a:t>
            </a: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Times New Roman"/>
                <a:cs typeface="Times New Roman"/>
              </a:rPr>
              <a:t>Promotion of Circular Economy in the Ethiopian Textile &amp; Garment Sector (by </a:t>
            </a:r>
            <a:r>
              <a:rPr lang="en-US" b="1" dirty="0" err="1">
                <a:latin typeface="Times New Roman"/>
                <a:cs typeface="Times New Roman"/>
              </a:rPr>
              <a:t>TGiRDc</a:t>
            </a:r>
            <a:r>
              <a:rPr lang="en-US" b="1" dirty="0">
                <a:latin typeface="Times New Roman"/>
                <a:cs typeface="Times New Roman"/>
              </a:rPr>
              <a:t>)</a:t>
            </a:r>
          </a:p>
          <a:p>
            <a:pPr marL="342900" marR="0" lvl="0" indent="-342900" algn="just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</a:pPr>
            <a:r>
              <a:rPr lang="en-US" dirty="0">
                <a:latin typeface="Times New Roman"/>
                <a:cs typeface="Times New Roman"/>
              </a:rPr>
              <a:t>Introduction about Zero Discharge of Hazardous Chemicals  by </a:t>
            </a:r>
            <a:r>
              <a:rPr lang="en-US" b="1" dirty="0">
                <a:latin typeface="Times New Roman"/>
                <a:cs typeface="Times New Roman"/>
              </a:rPr>
              <a:t>ZDHC Teams</a:t>
            </a:r>
            <a:r>
              <a:rPr lang="en-US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556A50-5811-97A3-1EDF-5BD39F930F30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6553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Implementation</a:t>
            </a:r>
          </a:p>
        </p:txBody>
      </p:sp>
      <p:pic>
        <p:nvPicPr>
          <p:cNvPr id="8" name="Picture 2" descr="C:\Users\previ\OneDrive\Desktop\ce2.jpg">
            <a:extLst>
              <a:ext uri="{FF2B5EF4-FFF2-40B4-BE49-F238E27FC236}">
                <a16:creationId xmlns:a16="http://schemas.microsoft.com/office/drawing/2014/main" id="{21D9F473-6443-449F-56EF-72519618B4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434" y="775060"/>
            <a:ext cx="1908296" cy="207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previ\OneDrive\Desktop\CE2.jpg">
            <a:extLst>
              <a:ext uri="{FF2B5EF4-FFF2-40B4-BE49-F238E27FC236}">
                <a16:creationId xmlns:a16="http://schemas.microsoft.com/office/drawing/2014/main" id="{CCDB6601-3149-C4C0-58D4-9DE64034D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730" y="775060"/>
            <a:ext cx="2493710" cy="2072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previ\OneDrive\Desktop\ce4.jpg">
            <a:extLst>
              <a:ext uri="{FF2B5EF4-FFF2-40B4-BE49-F238E27FC236}">
                <a16:creationId xmlns:a16="http://schemas.microsoft.com/office/drawing/2014/main" id="{47A39B87-2AEE-4728-AE6B-AB3848CDF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434" y="2847647"/>
            <a:ext cx="4402006" cy="188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98361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4084" y="690531"/>
            <a:ext cx="4887160" cy="3827248"/>
            <a:chOff x="0" y="-38100"/>
            <a:chExt cx="947854" cy="788385"/>
          </a:xfrm>
          <a:solidFill>
            <a:schemeClr val="bg1">
              <a:lumMod val="95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-22882"/>
              <a:ext cx="947854" cy="773167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grpFill/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47854" cy="78838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5893" y="775060"/>
            <a:ext cx="4835349" cy="2331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marR="0" indent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b="1" kern="100" dirty="0">
              <a:latin typeface="Times New Roman"/>
              <a:ea typeface="FangSong"/>
              <a:cs typeface="Times New Roman"/>
            </a:endParaRPr>
          </a:p>
          <a:p>
            <a:pPr marL="2286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latin typeface="Times New Roman"/>
              <a:ea typeface="FangSong"/>
              <a:cs typeface="Times New Roman"/>
            </a:endParaRPr>
          </a:p>
          <a:p>
            <a:pPr marL="2286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latin typeface="Times New Roman"/>
                <a:ea typeface="FangSong"/>
                <a:cs typeface="Times New Roman"/>
              </a:rPr>
              <a:t>. </a:t>
            </a:r>
          </a:p>
          <a:p>
            <a:pPr marL="2286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kern="100" dirty="0">
              <a:latin typeface="Times New Roman"/>
              <a:ea typeface="FangSong"/>
              <a:cs typeface="Times New Roman"/>
            </a:endParaRPr>
          </a:p>
          <a:p>
            <a:pPr marL="2286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kern="100" dirty="0">
              <a:latin typeface="Times New Roman"/>
              <a:ea typeface="FangSong"/>
              <a:cs typeface="Times New Roman"/>
            </a:endParaRPr>
          </a:p>
          <a:p>
            <a:pPr marL="2286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800" b="1" kern="100" dirty="0">
              <a:latin typeface="Times New Roman"/>
              <a:ea typeface="FangSong"/>
              <a:cs typeface="Times New Roman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556A50-5811-97A3-1EDF-5BD39F930F30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6553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Implementation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2B1760-4BB3-D6E8-4D75-03A608C29A9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244" y="625722"/>
            <a:ext cx="4172755" cy="4011085"/>
          </a:xfrm>
          <a:prstGeom prst="rect">
            <a:avLst/>
          </a:prstGeom>
        </p:spPr>
      </p:pic>
      <p:pic>
        <p:nvPicPr>
          <p:cNvPr id="4098" name="Picture 2" descr="Media Word: Over 191,791 Royalty-Free Licensable Stock Illustrations &amp;  Drawings | Shutterstock">
            <a:extLst>
              <a:ext uri="{FF2B5EF4-FFF2-40B4-BE49-F238E27FC236}">
                <a16:creationId xmlns:a16="http://schemas.microsoft.com/office/drawing/2014/main" id="{6C8F4602-6E07-4B28-6305-1DAE22391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4" y="832954"/>
            <a:ext cx="774860" cy="82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2">
            <a:extLst>
              <a:ext uri="{FF2B5EF4-FFF2-40B4-BE49-F238E27FC236}">
                <a16:creationId xmlns:a16="http://schemas.microsoft.com/office/drawing/2014/main" id="{9D77A604-0C80-DCB9-0E14-49E5E858B3F2}"/>
              </a:ext>
            </a:extLst>
          </p:cNvPr>
          <p:cNvSpPr txBox="1"/>
          <p:nvPr/>
        </p:nvSpPr>
        <p:spPr>
          <a:xfrm>
            <a:off x="1201398" y="973265"/>
            <a:ext cx="3769845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kern="100" dirty="0">
                <a:latin typeface="Times New Roman"/>
                <a:ea typeface="FangSong"/>
                <a:cs typeface="Times New Roman"/>
              </a:rPr>
              <a:t>As one of the main aim of the project is to promote circular economy in the country, the role of </a:t>
            </a:r>
            <a:r>
              <a:rPr lang="en-US" sz="2000" b="1" kern="100" dirty="0">
                <a:latin typeface="Times New Roman"/>
                <a:ea typeface="FangSong"/>
                <a:cs typeface="Times New Roman"/>
              </a:rPr>
              <a:t>media coverage </a:t>
            </a:r>
            <a:r>
              <a:rPr lang="en-US" sz="2000" kern="100" dirty="0">
                <a:latin typeface="Times New Roman"/>
                <a:ea typeface="FangSong"/>
                <a:cs typeface="Times New Roman"/>
              </a:rPr>
              <a:t>is crucial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91EFB98-8361-E5C2-10E1-D9569D6ACFF7}"/>
              </a:ext>
            </a:extLst>
          </p:cNvPr>
          <p:cNvSpPr txBox="1"/>
          <p:nvPr/>
        </p:nvSpPr>
        <p:spPr>
          <a:xfrm>
            <a:off x="910755" y="2605430"/>
            <a:ext cx="4060488" cy="1567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marR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kern="100" dirty="0">
                <a:latin typeface="Times New Roman"/>
                <a:ea typeface="FangSong"/>
                <a:cs typeface="Times New Roman"/>
              </a:rPr>
              <a:t>11</a:t>
            </a:r>
            <a:r>
              <a:rPr lang="en-US" sz="2400" b="1" kern="100" dirty="0">
                <a:latin typeface="Times New Roman"/>
                <a:ea typeface="FangSong"/>
                <a:cs typeface="Times New Roman"/>
              </a:rPr>
              <a:t> </a:t>
            </a:r>
            <a:r>
              <a:rPr lang="en-US" sz="1800" b="1" kern="100" dirty="0">
                <a:latin typeface="Times New Roman"/>
                <a:ea typeface="FangSong"/>
                <a:cs typeface="Times New Roman"/>
              </a:rPr>
              <a:t>media outlets with 22 reporters </a:t>
            </a:r>
            <a:r>
              <a:rPr lang="en-US" sz="1800" kern="100" dirty="0">
                <a:latin typeface="Times New Roman"/>
                <a:ea typeface="FangSong"/>
                <a:cs typeface="Times New Roman"/>
              </a:rPr>
              <a:t>and </a:t>
            </a:r>
            <a:r>
              <a:rPr lang="en-US" sz="1800" b="1" kern="100" dirty="0">
                <a:latin typeface="Times New Roman"/>
                <a:ea typeface="FangSong"/>
                <a:cs typeface="Times New Roman"/>
              </a:rPr>
              <a:t>camera men</a:t>
            </a:r>
            <a:r>
              <a:rPr lang="en-US" sz="1800" kern="100" dirty="0">
                <a:latin typeface="Times New Roman"/>
                <a:ea typeface="FangSong"/>
                <a:cs typeface="Times New Roman"/>
              </a:rPr>
              <a:t> from </a:t>
            </a:r>
            <a:r>
              <a:rPr lang="en-US" sz="1800" b="1" kern="100" dirty="0">
                <a:latin typeface="Times New Roman"/>
                <a:ea typeface="FangSong"/>
                <a:cs typeface="Times New Roman"/>
              </a:rPr>
              <a:t>radio and television channels</a:t>
            </a:r>
            <a:r>
              <a:rPr lang="en-US" sz="1800" kern="100" dirty="0">
                <a:latin typeface="Times New Roman"/>
                <a:ea typeface="FangSong"/>
                <a:cs typeface="Times New Roman"/>
              </a:rPr>
              <a:t> have given coverage for the inception workshop</a:t>
            </a:r>
            <a:endParaRPr lang="en-US" sz="2000" dirty="0">
              <a:latin typeface="Times New Roman"/>
              <a:cs typeface="Times New Roman"/>
            </a:endParaRPr>
          </a:p>
        </p:txBody>
      </p:sp>
      <p:pic>
        <p:nvPicPr>
          <p:cNvPr id="4100" name="Picture 4" descr="8,626 Media Coverage Icon Images, Stock Photos, and Vectors | Shutterstock">
            <a:extLst>
              <a:ext uri="{FF2B5EF4-FFF2-40B4-BE49-F238E27FC236}">
                <a16:creationId xmlns:a16="http://schemas.microsoft.com/office/drawing/2014/main" id="{BD197B31-B16B-3061-B2FD-C022F6557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" y="2715189"/>
            <a:ext cx="774860" cy="97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777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4083" y="1399508"/>
            <a:ext cx="4414345" cy="3253722"/>
            <a:chOff x="0" y="-38100"/>
            <a:chExt cx="947854" cy="904465"/>
          </a:xfrm>
          <a:solidFill>
            <a:schemeClr val="bg1">
              <a:lumMod val="95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-22882"/>
              <a:ext cx="947854" cy="889246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grpFill/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47854" cy="90446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23161" y="821136"/>
            <a:ext cx="6439067" cy="344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30"/>
              </a:lnSpc>
              <a:spcBef>
                <a:spcPct val="0"/>
              </a:spcBef>
            </a:pPr>
            <a:r>
              <a:rPr lang="en-US" sz="1800" b="1" spc="57" dirty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National Inception Workshop conducted</a:t>
            </a:r>
          </a:p>
          <a:p>
            <a:pPr>
              <a:lnSpc>
                <a:spcPts val="1330"/>
              </a:lnSpc>
              <a:spcBef>
                <a:spcPct val="0"/>
              </a:spcBef>
            </a:pPr>
            <a:r>
              <a:rPr lang="en-US" sz="1800" b="1" spc="57" dirty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04536" y="1587285"/>
            <a:ext cx="4317125" cy="3041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170000"/>
              </a:lnSpc>
              <a:buFont typeface="Symbol" panose="05050102010706020507" pitchFamily="18" charset="2"/>
              <a:buChar char="·"/>
            </a:pPr>
            <a:r>
              <a:rPr lang="en-US" b="1" dirty="0">
                <a:latin typeface="Times New Roman"/>
              </a:rPr>
              <a:t>Cooperation Meetings </a:t>
            </a:r>
            <a:r>
              <a:rPr lang="en-US" dirty="0">
                <a:latin typeface="Times New Roman"/>
              </a:rPr>
              <a:t>with  ICLEI has been conducted 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·"/>
            </a:pPr>
            <a:r>
              <a:rPr lang="en-US" dirty="0">
                <a:latin typeface="Times New Roman"/>
              </a:rPr>
              <a:t>Webinars meetings were conducted with ICLEI in order to execute the planed activities  with regard to Legal and institutional framework 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Symbol" panose="05050102010706020507" pitchFamily="18" charset="2"/>
              <a:buChar char="·"/>
            </a:pPr>
            <a:r>
              <a:rPr lang="en-US" sz="1400" dirty="0">
                <a:latin typeface="Times New Roman"/>
              </a:rPr>
              <a:t>A list of available </a:t>
            </a:r>
            <a:r>
              <a:rPr lang="en-US" sz="1400" b="1" dirty="0">
                <a:latin typeface="Times New Roman"/>
              </a:rPr>
              <a:t>policies, strategies, proclamations, guidelines, standards, and legislation</a:t>
            </a:r>
            <a:r>
              <a:rPr lang="en-US" sz="1400" dirty="0">
                <a:latin typeface="Times New Roman"/>
              </a:rPr>
              <a:t> related to POPs, hazardous chemicals, waste management in the TG sector in Ethiopia has been </a:t>
            </a:r>
            <a:r>
              <a:rPr lang="en-US" sz="1400" b="1" dirty="0">
                <a:latin typeface="Times New Roman"/>
              </a:rPr>
              <a:t>identified ,compiled and sent to ICLEI </a:t>
            </a:r>
            <a:r>
              <a:rPr lang="en-US" b="1" dirty="0">
                <a:latin typeface="Times New Roman"/>
              </a:rPr>
              <a:t>for review,</a:t>
            </a:r>
            <a:endParaRPr lang="en-US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556A50-5811-97A3-1EDF-5BD39F930F30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50738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Implementation</a:t>
            </a:r>
          </a:p>
        </p:txBody>
      </p:sp>
      <p:grpSp>
        <p:nvGrpSpPr>
          <p:cNvPr id="9" name="Group 14">
            <a:extLst>
              <a:ext uri="{FF2B5EF4-FFF2-40B4-BE49-F238E27FC236}">
                <a16:creationId xmlns:a16="http://schemas.microsoft.com/office/drawing/2014/main" id="{8ABCF2BA-E24F-42EC-D08C-7E954F0D882C}"/>
              </a:ext>
            </a:extLst>
          </p:cNvPr>
          <p:cNvGrpSpPr/>
          <p:nvPr/>
        </p:nvGrpSpPr>
        <p:grpSpPr>
          <a:xfrm>
            <a:off x="457201" y="706533"/>
            <a:ext cx="8482262" cy="627183"/>
            <a:chOff x="0" y="0"/>
            <a:chExt cx="947854" cy="103193"/>
          </a:xfrm>
        </p:grpSpPr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F6CD8F14-EB83-4A14-62D0-A06725E1FEB1}"/>
                </a:ext>
              </a:extLst>
            </p:cNvPr>
            <p:cNvSpPr/>
            <p:nvPr/>
          </p:nvSpPr>
          <p:spPr>
            <a:xfrm>
              <a:off x="0" y="0"/>
              <a:ext cx="947854" cy="103193"/>
            </a:xfrm>
            <a:custGeom>
              <a:avLst/>
              <a:gdLst/>
              <a:ahLst/>
              <a:cxnLst/>
              <a:rect l="l" t="t" r="r" b="b"/>
              <a:pathLst>
                <a:path w="947854" h="103193">
                  <a:moveTo>
                    <a:pt x="0" y="0"/>
                  </a:moveTo>
                  <a:lnTo>
                    <a:pt x="947854" y="0"/>
                  </a:lnTo>
                  <a:lnTo>
                    <a:pt x="947854" y="103193"/>
                  </a:lnTo>
                  <a:lnTo>
                    <a:pt x="0" y="103193"/>
                  </a:lnTo>
                  <a:close/>
                </a:path>
              </a:pathLst>
            </a:custGeom>
            <a:solidFill>
              <a:srgbClr val="200A55"/>
            </a:solidFill>
          </p:spPr>
        </p:sp>
        <p:sp>
          <p:nvSpPr>
            <p:cNvPr id="11" name="TextBox 16">
              <a:extLst>
                <a:ext uri="{FF2B5EF4-FFF2-40B4-BE49-F238E27FC236}">
                  <a16:creationId xmlns:a16="http://schemas.microsoft.com/office/drawing/2014/main" id="{1CD81AFC-5BD0-4E39-DF75-3CA4C10A72AB}"/>
                </a:ext>
              </a:extLst>
            </p:cNvPr>
            <p:cNvSpPr txBox="1"/>
            <p:nvPr/>
          </p:nvSpPr>
          <p:spPr>
            <a:xfrm>
              <a:off x="0" y="-38100"/>
              <a:ext cx="947854" cy="14129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12" name="TextBox 26">
            <a:extLst>
              <a:ext uri="{FF2B5EF4-FFF2-40B4-BE49-F238E27FC236}">
                <a16:creationId xmlns:a16="http://schemas.microsoft.com/office/drawing/2014/main" id="{7D1DE119-8B64-555B-A2C9-4F830DEF70E9}"/>
              </a:ext>
            </a:extLst>
          </p:cNvPr>
          <p:cNvSpPr txBox="1"/>
          <p:nvPr/>
        </p:nvSpPr>
        <p:spPr>
          <a:xfrm>
            <a:off x="955246" y="701709"/>
            <a:ext cx="7535038" cy="612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0" dirty="0">
                <a:solidFill>
                  <a:schemeClr val="bg1"/>
                </a:solidFill>
                <a:effectLst/>
              </a:rPr>
              <a:t>Component  one </a:t>
            </a:r>
            <a:r>
              <a:rPr lang="en-US" sz="1800" b="0" kern="0" dirty="0">
                <a:solidFill>
                  <a:schemeClr val="bg1"/>
                </a:solidFill>
                <a:effectLst/>
              </a:rPr>
              <a:t>: Strengthening of Regulatory and Institutional capacities for adoption and promotion of CE  for TG</a:t>
            </a:r>
            <a:endParaRPr lang="en-US" sz="1800" b="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FangSong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C465BB37-7F89-EFAC-1DF2-567455FB96AE}"/>
              </a:ext>
            </a:extLst>
          </p:cNvPr>
          <p:cNvGrpSpPr/>
          <p:nvPr/>
        </p:nvGrpSpPr>
        <p:grpSpPr>
          <a:xfrm>
            <a:off x="4729656" y="1454253"/>
            <a:ext cx="4209808" cy="3115802"/>
            <a:chOff x="0" y="-38100"/>
            <a:chExt cx="947854" cy="904465"/>
          </a:xfrm>
          <a:solidFill>
            <a:schemeClr val="bg1">
              <a:lumMod val="95000"/>
            </a:schemeClr>
          </a:solidFill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8FB4CB9-0AB8-6619-0D4E-C7062B43A2DA}"/>
                </a:ext>
              </a:extLst>
            </p:cNvPr>
            <p:cNvSpPr/>
            <p:nvPr/>
          </p:nvSpPr>
          <p:spPr>
            <a:xfrm>
              <a:off x="0" y="-22882"/>
              <a:ext cx="947854" cy="889246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TextBox 7">
              <a:extLst>
                <a:ext uri="{FF2B5EF4-FFF2-40B4-BE49-F238E27FC236}">
                  <a16:creationId xmlns:a16="http://schemas.microsoft.com/office/drawing/2014/main" id="{692BF6B6-F39C-555D-2F96-B8EF353F26CC}"/>
                </a:ext>
              </a:extLst>
            </p:cNvPr>
            <p:cNvSpPr txBox="1"/>
            <p:nvPr/>
          </p:nvSpPr>
          <p:spPr>
            <a:xfrm>
              <a:off x="0" y="-38100"/>
              <a:ext cx="947854" cy="90446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F425149-93BC-85A8-B2FE-B25BFB0E31DB}"/>
              </a:ext>
            </a:extLst>
          </p:cNvPr>
          <p:cNvSpPr txBox="1"/>
          <p:nvPr/>
        </p:nvSpPr>
        <p:spPr>
          <a:xfrm>
            <a:off x="4771698" y="1562583"/>
            <a:ext cx="4190999" cy="2880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lnSpc>
                <a:spcPct val="170000"/>
              </a:lnSpc>
              <a:buFont typeface="Symbol" panose="05050102010706020507" pitchFamily="18" charset="2"/>
              <a:buChar char="·"/>
            </a:pPr>
            <a:r>
              <a:rPr lang="en-US" dirty="0">
                <a:solidFill>
                  <a:srgbClr val="0070C0"/>
                </a:solidFill>
                <a:latin typeface="Times New Roman"/>
                <a:ea typeface="Calibri"/>
              </a:rPr>
              <a:t> </a:t>
            </a:r>
            <a:r>
              <a:rPr lang="en-US" dirty="0">
                <a:latin typeface="Times New Roman"/>
              </a:rPr>
              <a:t>Gap analysis of legal mandates, institutional capacities, etc. were caried out</a:t>
            </a:r>
          </a:p>
          <a:p>
            <a:pPr marL="285750" indent="-285750" algn="just">
              <a:lnSpc>
                <a:spcPct val="170000"/>
              </a:lnSpc>
              <a:buFont typeface="Symbol" panose="05050102010706020507" pitchFamily="18" charset="2"/>
              <a:buChar char="·"/>
            </a:pPr>
            <a:r>
              <a:rPr lang="en-US" dirty="0">
                <a:latin typeface="Times New Roman"/>
              </a:rPr>
              <a:t>Existing laws and regulations were reviewed</a:t>
            </a:r>
            <a:endParaRPr lang="en-US" dirty="0">
              <a:solidFill>
                <a:srgbClr val="0070C0"/>
              </a:solidFill>
              <a:latin typeface="Times New Roman"/>
              <a:ea typeface="Calibri"/>
            </a:endParaRPr>
          </a:p>
          <a:p>
            <a:pPr marL="285750" indent="-285750" algn="just">
              <a:lnSpc>
                <a:spcPct val="170000"/>
              </a:lnSpc>
              <a:buFont typeface="Symbol" panose="05050102010706020507" pitchFamily="18" charset="2"/>
              <a:buChar char="·"/>
            </a:pPr>
            <a:r>
              <a:rPr lang="en-US" b="1" dirty="0">
                <a:latin typeface="Times New Roman"/>
              </a:rPr>
              <a:t>Gap analysis and activity </a:t>
            </a:r>
            <a:r>
              <a:rPr lang="en-US" dirty="0">
                <a:latin typeface="Times New Roman"/>
              </a:rPr>
              <a:t>plan for component one is prepared  and sent to ICLEI.</a:t>
            </a:r>
          </a:p>
          <a:p>
            <a:pPr marL="285750" indent="-285750" algn="just">
              <a:lnSpc>
                <a:spcPct val="170000"/>
              </a:lnSpc>
              <a:buFont typeface="Symbol" panose="05050102010706020507" pitchFamily="18" charset="2"/>
              <a:buChar char="·"/>
            </a:pPr>
            <a:r>
              <a:rPr lang="en-US" b="1" dirty="0">
                <a:latin typeface="Times New Roman"/>
              </a:rPr>
              <a:t>Task force </a:t>
            </a:r>
            <a:r>
              <a:rPr lang="en-US" dirty="0">
                <a:latin typeface="Times New Roman"/>
              </a:rPr>
              <a:t>is established for developing policy and regulatory framework with the guidance of ICLEI.</a:t>
            </a:r>
          </a:p>
          <a:p>
            <a:pPr>
              <a:lnSpc>
                <a:spcPct val="170000"/>
              </a:lnSpc>
            </a:pPr>
            <a:endParaRPr lang="en-US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704489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181302" y="1524453"/>
            <a:ext cx="4317125" cy="2956645"/>
            <a:chOff x="0" y="-38100"/>
            <a:chExt cx="947854" cy="904465"/>
          </a:xfrm>
          <a:solidFill>
            <a:schemeClr val="bg1">
              <a:lumMod val="95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-22882"/>
              <a:ext cx="947854" cy="889246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grpFill/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47854" cy="90446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23161" y="821136"/>
            <a:ext cx="6439067" cy="344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30"/>
              </a:lnSpc>
              <a:spcBef>
                <a:spcPct val="0"/>
              </a:spcBef>
            </a:pPr>
            <a:r>
              <a:rPr lang="en-US" sz="1800" b="1" spc="57" dirty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National Inception Workshop conducted</a:t>
            </a:r>
          </a:p>
          <a:p>
            <a:pPr>
              <a:lnSpc>
                <a:spcPts val="1330"/>
              </a:lnSpc>
              <a:spcBef>
                <a:spcPct val="0"/>
              </a:spcBef>
            </a:pPr>
            <a:r>
              <a:rPr lang="en-US" sz="1800" b="1" spc="57" dirty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7200" y="1720021"/>
            <a:ext cx="4041227" cy="27610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170000"/>
              </a:lnSpc>
              <a:buFont typeface="Times New Roman" panose="02020603050405020304" pitchFamily="18" charset="0"/>
              <a:buChar char="⁕"/>
            </a:pPr>
            <a:r>
              <a:rPr lang="en-US" b="1" dirty="0">
                <a:latin typeface="Times New Roman"/>
              </a:rPr>
              <a:t>Introductory Cooperation meetings </a:t>
            </a:r>
            <a:r>
              <a:rPr lang="en-US" dirty="0">
                <a:latin typeface="Times New Roman"/>
              </a:rPr>
              <a:t>with  ZDHC has been conducted 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Times New Roman" panose="02020603050405020304" pitchFamily="18" charset="0"/>
              <a:buChar char="⁕"/>
            </a:pPr>
            <a:r>
              <a:rPr lang="en-US" b="1" dirty="0">
                <a:solidFill>
                  <a:prstClr val="black"/>
                </a:solidFill>
                <a:latin typeface="Times New Roman"/>
                <a:ea typeface="Calibri"/>
              </a:rPr>
              <a:t>Bi-weekly Webinars meetings 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</a:rPr>
              <a:t>were conducted with </a:t>
            </a:r>
            <a:r>
              <a:rPr lang="en-US" dirty="0">
                <a:solidFill>
                  <a:srgbClr val="0070C0"/>
                </a:solidFill>
                <a:latin typeface="Times New Roman"/>
                <a:ea typeface="Calibri"/>
              </a:rPr>
              <a:t>ZDHC Academy</a:t>
            </a:r>
            <a:r>
              <a:rPr lang="en-US" dirty="0">
                <a:solidFill>
                  <a:prstClr val="black"/>
                </a:solidFill>
                <a:latin typeface="Times New Roman"/>
                <a:ea typeface="Calibri"/>
              </a:rPr>
              <a:t> in order to execute the planed activities with related to CMS;</a:t>
            </a:r>
            <a:endParaRPr lang="en-US" dirty="0">
              <a:latin typeface="Times New Roman"/>
            </a:endParaRP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Times New Roman" panose="02020603050405020304" pitchFamily="18" charset="0"/>
              <a:buChar char="⁕"/>
            </a:pPr>
            <a:r>
              <a:rPr lang="en-US" b="1" dirty="0">
                <a:latin typeface="Times New Roman"/>
              </a:rPr>
              <a:t>Task force</a:t>
            </a:r>
            <a:r>
              <a:rPr lang="en-US" dirty="0">
                <a:latin typeface="Times New Roman"/>
              </a:rPr>
              <a:t> has been established for developing  </a:t>
            </a:r>
            <a:r>
              <a:rPr lang="en-US" b="1" dirty="0">
                <a:latin typeface="Times New Roman"/>
              </a:rPr>
              <a:t>checklist and conduct inventory database </a:t>
            </a:r>
            <a:r>
              <a:rPr lang="en-US" dirty="0">
                <a:latin typeface="Times New Roman"/>
              </a:rPr>
              <a:t>with the guidance of ZDHC.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556A50-5811-97A3-1EDF-5BD39F930F30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6553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Implementation</a:t>
            </a:r>
          </a:p>
        </p:txBody>
      </p:sp>
      <p:grpSp>
        <p:nvGrpSpPr>
          <p:cNvPr id="9" name="Group 14">
            <a:extLst>
              <a:ext uri="{FF2B5EF4-FFF2-40B4-BE49-F238E27FC236}">
                <a16:creationId xmlns:a16="http://schemas.microsoft.com/office/drawing/2014/main" id="{8ABCF2BA-E24F-42EC-D08C-7E954F0D882C}"/>
              </a:ext>
            </a:extLst>
          </p:cNvPr>
          <p:cNvGrpSpPr/>
          <p:nvPr/>
        </p:nvGrpSpPr>
        <p:grpSpPr>
          <a:xfrm>
            <a:off x="457201" y="706533"/>
            <a:ext cx="8482262" cy="771531"/>
            <a:chOff x="0" y="0"/>
            <a:chExt cx="947854" cy="103193"/>
          </a:xfrm>
        </p:grpSpPr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F6CD8F14-EB83-4A14-62D0-A06725E1FEB1}"/>
                </a:ext>
              </a:extLst>
            </p:cNvPr>
            <p:cNvSpPr/>
            <p:nvPr/>
          </p:nvSpPr>
          <p:spPr>
            <a:xfrm>
              <a:off x="0" y="0"/>
              <a:ext cx="947854" cy="103193"/>
            </a:xfrm>
            <a:custGeom>
              <a:avLst/>
              <a:gdLst/>
              <a:ahLst/>
              <a:cxnLst/>
              <a:rect l="l" t="t" r="r" b="b"/>
              <a:pathLst>
                <a:path w="947854" h="103193">
                  <a:moveTo>
                    <a:pt x="0" y="0"/>
                  </a:moveTo>
                  <a:lnTo>
                    <a:pt x="947854" y="0"/>
                  </a:lnTo>
                  <a:lnTo>
                    <a:pt x="947854" y="103193"/>
                  </a:lnTo>
                  <a:lnTo>
                    <a:pt x="0" y="103193"/>
                  </a:lnTo>
                  <a:close/>
                </a:path>
              </a:pathLst>
            </a:custGeom>
            <a:solidFill>
              <a:srgbClr val="200A55"/>
            </a:solidFill>
          </p:spPr>
        </p:sp>
        <p:sp>
          <p:nvSpPr>
            <p:cNvPr id="11" name="TextBox 16">
              <a:extLst>
                <a:ext uri="{FF2B5EF4-FFF2-40B4-BE49-F238E27FC236}">
                  <a16:creationId xmlns:a16="http://schemas.microsoft.com/office/drawing/2014/main" id="{1CD81AFC-5BD0-4E39-DF75-3CA4C10A72AB}"/>
                </a:ext>
              </a:extLst>
            </p:cNvPr>
            <p:cNvSpPr txBox="1"/>
            <p:nvPr/>
          </p:nvSpPr>
          <p:spPr>
            <a:xfrm>
              <a:off x="0" y="-38100"/>
              <a:ext cx="947854" cy="14129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12" name="TextBox 26">
            <a:extLst>
              <a:ext uri="{FF2B5EF4-FFF2-40B4-BE49-F238E27FC236}">
                <a16:creationId xmlns:a16="http://schemas.microsoft.com/office/drawing/2014/main" id="{7D1DE119-8B64-555B-A2C9-4F830DEF70E9}"/>
              </a:ext>
            </a:extLst>
          </p:cNvPr>
          <p:cNvSpPr txBox="1"/>
          <p:nvPr/>
        </p:nvSpPr>
        <p:spPr>
          <a:xfrm>
            <a:off x="797442" y="701709"/>
            <a:ext cx="7692842" cy="80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kern="0" dirty="0">
                <a:solidFill>
                  <a:schemeClr val="bg1"/>
                </a:solidFill>
                <a:effectLst/>
              </a:rPr>
              <a:t>Component  </a:t>
            </a:r>
            <a:r>
              <a:rPr lang="en-US" sz="1800" b="1" kern="0" dirty="0">
                <a:solidFill>
                  <a:schemeClr val="bg1"/>
                </a:solidFill>
              </a:rPr>
              <a:t>Two</a:t>
            </a:r>
            <a:r>
              <a:rPr lang="en-US" sz="1800" b="1" kern="0" dirty="0">
                <a:solidFill>
                  <a:schemeClr val="bg1"/>
                </a:solidFill>
                <a:effectLst/>
              </a:rPr>
              <a:t> </a:t>
            </a:r>
            <a:r>
              <a:rPr lang="en-US" sz="1800" b="0" kern="0" dirty="0">
                <a:solidFill>
                  <a:schemeClr val="bg1"/>
                </a:solidFill>
                <a:effectLst/>
              </a:rPr>
              <a:t>: </a:t>
            </a:r>
            <a:r>
              <a:rPr lang="en-US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Recyclability of textile and garment wastes is enhanced through POPs-free textile manufacturing process and the implementation of BAT/BEP and RECP investments</a:t>
            </a:r>
            <a:endParaRPr lang="en-US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25" name="Group 5">
            <a:extLst>
              <a:ext uri="{FF2B5EF4-FFF2-40B4-BE49-F238E27FC236}">
                <a16:creationId xmlns:a16="http://schemas.microsoft.com/office/drawing/2014/main" id="{C465BB37-7F89-EFAC-1DF2-567455FB96AE}"/>
              </a:ext>
            </a:extLst>
          </p:cNvPr>
          <p:cNvGrpSpPr/>
          <p:nvPr/>
        </p:nvGrpSpPr>
        <p:grpSpPr>
          <a:xfrm>
            <a:off x="4752889" y="1543290"/>
            <a:ext cx="4209808" cy="3178535"/>
            <a:chOff x="0" y="-38100"/>
            <a:chExt cx="947854" cy="904465"/>
          </a:xfrm>
        </p:grpSpPr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8FB4CB9-0AB8-6619-0D4E-C7062B43A2DA}"/>
                </a:ext>
              </a:extLst>
            </p:cNvPr>
            <p:cNvSpPr/>
            <p:nvPr/>
          </p:nvSpPr>
          <p:spPr>
            <a:xfrm>
              <a:off x="0" y="-22882"/>
              <a:ext cx="947854" cy="875661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solidFill>
              <a:srgbClr val="E8E2DF"/>
            </a:solidFill>
          </p:spPr>
        </p:sp>
        <p:sp>
          <p:nvSpPr>
            <p:cNvPr id="28" name="TextBox 7">
              <a:extLst>
                <a:ext uri="{FF2B5EF4-FFF2-40B4-BE49-F238E27FC236}">
                  <a16:creationId xmlns:a16="http://schemas.microsoft.com/office/drawing/2014/main" id="{692BF6B6-F39C-555D-2F96-B8EF353F26CC}"/>
                </a:ext>
              </a:extLst>
            </p:cNvPr>
            <p:cNvSpPr txBox="1"/>
            <p:nvPr/>
          </p:nvSpPr>
          <p:spPr>
            <a:xfrm>
              <a:off x="0" y="-38100"/>
              <a:ext cx="947854" cy="90446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EF425149-93BC-85A8-B2FE-B25BFB0E31DB}"/>
              </a:ext>
            </a:extLst>
          </p:cNvPr>
          <p:cNvSpPr txBox="1"/>
          <p:nvPr/>
        </p:nvSpPr>
        <p:spPr>
          <a:xfrm>
            <a:off x="4774325" y="1609033"/>
            <a:ext cx="4190999" cy="30233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ct val="170000"/>
              </a:lnSpc>
              <a:buFont typeface="Times New Roman" panose="02020603050405020304" pitchFamily="18" charset="0"/>
              <a:buChar char="⁕"/>
            </a:pPr>
            <a:r>
              <a:rPr lang="en-US" dirty="0">
                <a:solidFill>
                  <a:srgbClr val="0070C0"/>
                </a:solidFill>
                <a:latin typeface="Times New Roman"/>
                <a:ea typeface="Calibri"/>
              </a:rPr>
              <a:t>  </a:t>
            </a:r>
            <a:r>
              <a:rPr lang="en-US" sz="1600" dirty="0">
                <a:latin typeface="Times New Roman"/>
              </a:rPr>
              <a:t>Technical </a:t>
            </a:r>
            <a:r>
              <a:rPr lang="en-US" sz="1600" b="1" dirty="0">
                <a:latin typeface="Times New Roman"/>
              </a:rPr>
              <a:t>guidelines , protocols and procedures </a:t>
            </a:r>
            <a:r>
              <a:rPr lang="en-US" sz="1600" dirty="0">
                <a:latin typeface="Times New Roman"/>
              </a:rPr>
              <a:t>for safe and ESM of chemicals </a:t>
            </a:r>
            <a:r>
              <a:rPr lang="en-US" sz="1600" b="1" dirty="0">
                <a:latin typeface="Times New Roman"/>
              </a:rPr>
              <a:t>are being finalized. </a:t>
            </a:r>
            <a:endParaRPr lang="en-US" sz="1600" dirty="0">
              <a:solidFill>
                <a:srgbClr val="0070C0"/>
              </a:solidFill>
              <a:latin typeface="Times New Roman"/>
              <a:ea typeface="Calibri"/>
            </a:endParaRPr>
          </a:p>
          <a:p>
            <a:pPr marL="342900" indent="-342900">
              <a:lnSpc>
                <a:spcPct val="170000"/>
              </a:lnSpc>
              <a:buFont typeface="Times New Roman" panose="02020603050405020304" pitchFamily="18" charset="0"/>
              <a:buChar char="⁕"/>
            </a:pPr>
            <a:r>
              <a:rPr lang="en-US" sz="2000" b="1" dirty="0">
                <a:solidFill>
                  <a:srgbClr val="7030A0"/>
                </a:solidFill>
                <a:latin typeface="Times New Roman"/>
              </a:rPr>
              <a:t>33</a:t>
            </a:r>
            <a:r>
              <a:rPr lang="en-US" sz="1800" b="1" dirty="0">
                <a:solidFill>
                  <a:srgbClr val="7030A0"/>
                </a:solidFill>
                <a:latin typeface="Times New Roman"/>
              </a:rPr>
              <a:t> </a:t>
            </a:r>
            <a:r>
              <a:rPr lang="en-US" sz="1600" dirty="0">
                <a:solidFill>
                  <a:srgbClr val="222222"/>
                </a:solidFill>
                <a:latin typeface="Times New Roman"/>
              </a:rPr>
              <a:t> participants from </a:t>
            </a:r>
            <a:r>
              <a:rPr lang="en-US" sz="1600" b="1" dirty="0">
                <a:solidFill>
                  <a:srgbClr val="222222"/>
                </a:solidFill>
                <a:latin typeface="Times New Roman"/>
              </a:rPr>
              <a:t> pilot companies and task forces</a:t>
            </a:r>
            <a:r>
              <a:rPr lang="en-US" sz="1600" dirty="0">
                <a:solidFill>
                  <a:srgbClr val="222222"/>
                </a:solidFill>
                <a:latin typeface="Times New Roman"/>
              </a:rPr>
              <a:t> were attended the </a:t>
            </a:r>
            <a:r>
              <a:rPr lang="en-US" sz="1600" b="1" dirty="0">
                <a:solidFill>
                  <a:srgbClr val="222222"/>
                </a:solidFill>
                <a:latin typeface="Times New Roman"/>
              </a:rPr>
              <a:t>webinar-based </a:t>
            </a:r>
            <a:r>
              <a:rPr lang="en-US" sz="1600" dirty="0">
                <a:solidFill>
                  <a:srgbClr val="222222"/>
                </a:solidFill>
                <a:latin typeface="Times New Roman"/>
              </a:rPr>
              <a:t>introduction to ZDHC and CMS framework </a:t>
            </a:r>
            <a:r>
              <a:rPr lang="en-US" sz="1600" b="1" dirty="0">
                <a:solidFill>
                  <a:srgbClr val="222222"/>
                </a:solidFill>
                <a:latin typeface="Times New Roman"/>
              </a:rPr>
              <a:t>training </a:t>
            </a:r>
            <a:r>
              <a:rPr lang="en-US" sz="1600" dirty="0">
                <a:solidFill>
                  <a:srgbClr val="222222"/>
                </a:solidFill>
                <a:latin typeface="Times New Roman"/>
              </a:rPr>
              <a:t>course in </a:t>
            </a:r>
            <a:r>
              <a:rPr lang="en-US" sz="1800" b="1" dirty="0">
                <a:solidFill>
                  <a:srgbClr val="222222"/>
                </a:solidFill>
                <a:latin typeface="Times New Roman"/>
              </a:rPr>
              <a:t>June 25, 2024.</a:t>
            </a:r>
            <a:endParaRPr lang="en-US" sz="1600" b="1" dirty="0">
              <a:solidFill>
                <a:srgbClr val="222222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4967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84081" y="1524453"/>
            <a:ext cx="5067467" cy="3068812"/>
            <a:chOff x="0" y="-38100"/>
            <a:chExt cx="947854" cy="904465"/>
          </a:xfrm>
          <a:solidFill>
            <a:schemeClr val="bg1">
              <a:lumMod val="95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-22882"/>
              <a:ext cx="947854" cy="889246"/>
            </a:xfrm>
            <a:custGeom>
              <a:avLst/>
              <a:gdLst/>
              <a:ahLst/>
              <a:cxnLst/>
              <a:rect l="l" t="t" r="r" b="b"/>
              <a:pathLst>
                <a:path w="947854" h="866364">
                  <a:moveTo>
                    <a:pt x="0" y="0"/>
                  </a:moveTo>
                  <a:lnTo>
                    <a:pt x="947854" y="0"/>
                  </a:lnTo>
                  <a:lnTo>
                    <a:pt x="947854" y="866364"/>
                  </a:lnTo>
                  <a:lnTo>
                    <a:pt x="0" y="866364"/>
                  </a:lnTo>
                  <a:close/>
                </a:path>
              </a:pathLst>
            </a:custGeom>
            <a:grpFill/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947854" cy="904465"/>
            </a:xfrm>
            <a:prstGeom prst="rect">
              <a:avLst/>
            </a:prstGeom>
            <a:grpFill/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23161" y="821136"/>
            <a:ext cx="6439067" cy="344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30"/>
              </a:lnSpc>
              <a:spcBef>
                <a:spcPct val="0"/>
              </a:spcBef>
            </a:pPr>
            <a:r>
              <a:rPr lang="en-US" sz="1800" b="1" spc="57" dirty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National Inception Workshop conducted</a:t>
            </a:r>
          </a:p>
          <a:p>
            <a:pPr>
              <a:lnSpc>
                <a:spcPts val="1330"/>
              </a:lnSpc>
              <a:spcBef>
                <a:spcPct val="0"/>
              </a:spcBef>
            </a:pPr>
            <a:r>
              <a:rPr lang="en-US" sz="1800" b="1" spc="57" dirty="0">
                <a:solidFill>
                  <a:schemeClr val="bg1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81302" y="1720021"/>
            <a:ext cx="497024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just">
              <a:buFont typeface="Times New Roman" panose="02020603050405020304" pitchFamily="18" charset="0"/>
              <a:buChar char="⁕"/>
            </a:pPr>
            <a:r>
              <a:rPr lang="en-US" sz="1600" b="1" dirty="0">
                <a:latin typeface="Times New Roman"/>
                <a:ea typeface="Calibri"/>
              </a:rPr>
              <a:t>The in-person training </a:t>
            </a:r>
            <a:r>
              <a:rPr lang="en-US" sz="1600" dirty="0">
                <a:latin typeface="Times New Roman"/>
                <a:ea typeface="Calibri"/>
              </a:rPr>
              <a:t>on the </a:t>
            </a:r>
            <a:r>
              <a:rPr lang="en-US" sz="1600" b="1" dirty="0">
                <a:latin typeface="Times New Roman"/>
                <a:ea typeface="Calibri"/>
              </a:rPr>
              <a:t>Technical Industry Guide for Chemical Management Systems </a:t>
            </a:r>
            <a:r>
              <a:rPr lang="en-US" sz="1600" dirty="0">
                <a:latin typeface="Times New Roman"/>
                <a:ea typeface="Calibri"/>
              </a:rPr>
              <a:t>and </a:t>
            </a:r>
            <a:r>
              <a:rPr lang="en-US" sz="1600" b="1" dirty="0">
                <a:latin typeface="Times New Roman"/>
                <a:ea typeface="Calibri"/>
              </a:rPr>
              <a:t>Wastewater Management </a:t>
            </a:r>
            <a:r>
              <a:rPr lang="en-US" sz="1600" dirty="0">
                <a:latin typeface="Times New Roman"/>
                <a:ea typeface="Calibri"/>
              </a:rPr>
              <a:t>was conducted from </a:t>
            </a:r>
            <a:r>
              <a:rPr lang="en-US" b="1" dirty="0">
                <a:latin typeface="Times New Roman"/>
                <a:ea typeface="Calibri"/>
              </a:rPr>
              <a:t>November 8 – 11, 2024</a:t>
            </a:r>
            <a:r>
              <a:rPr lang="en-US" sz="1600" b="1" dirty="0">
                <a:latin typeface="Times New Roman"/>
                <a:ea typeface="Calibri"/>
              </a:rPr>
              <a:t> in Bishoftu</a:t>
            </a:r>
          </a:p>
          <a:p>
            <a:pPr marL="457200" indent="-457200" algn="just">
              <a:buFont typeface="Times New Roman" panose="02020603050405020304" pitchFamily="18" charset="0"/>
              <a:buChar char="⁕"/>
            </a:pPr>
            <a:r>
              <a:rPr lang="en-US" sz="2800" b="1" dirty="0">
                <a:latin typeface="Times New Roman"/>
                <a:ea typeface="Calibri"/>
              </a:rPr>
              <a:t>27 </a:t>
            </a:r>
            <a:r>
              <a:rPr lang="en-US" sz="1600" dirty="0">
                <a:latin typeface="Times New Roman"/>
                <a:ea typeface="Calibri"/>
              </a:rPr>
              <a:t>participants (21 Male and 6 Female) from </a:t>
            </a:r>
            <a:r>
              <a:rPr lang="en-US" sz="1600" b="1" dirty="0">
                <a:latin typeface="Times New Roman"/>
                <a:ea typeface="Calibri"/>
              </a:rPr>
              <a:t>pilot factories and task forces </a:t>
            </a:r>
            <a:r>
              <a:rPr lang="en-US" sz="1600" dirty="0">
                <a:latin typeface="Times New Roman"/>
                <a:ea typeface="Calibri"/>
              </a:rPr>
              <a:t>were attended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D556A50-5811-97A3-1EDF-5BD39F930F30}"/>
              </a:ext>
            </a:extLst>
          </p:cNvPr>
          <p:cNvSpPr txBox="1">
            <a:spLocks/>
          </p:cNvSpPr>
          <p:nvPr/>
        </p:nvSpPr>
        <p:spPr>
          <a:xfrm>
            <a:off x="457200" y="0"/>
            <a:ext cx="8229600" cy="65532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Project Implementation</a:t>
            </a:r>
          </a:p>
        </p:txBody>
      </p:sp>
      <p:grpSp>
        <p:nvGrpSpPr>
          <p:cNvPr id="9" name="Group 14">
            <a:extLst>
              <a:ext uri="{FF2B5EF4-FFF2-40B4-BE49-F238E27FC236}">
                <a16:creationId xmlns:a16="http://schemas.microsoft.com/office/drawing/2014/main" id="{8ABCF2BA-E24F-42EC-D08C-7E954F0D882C}"/>
              </a:ext>
            </a:extLst>
          </p:cNvPr>
          <p:cNvGrpSpPr/>
          <p:nvPr/>
        </p:nvGrpSpPr>
        <p:grpSpPr>
          <a:xfrm>
            <a:off x="457201" y="706533"/>
            <a:ext cx="8482262" cy="771531"/>
            <a:chOff x="0" y="0"/>
            <a:chExt cx="947854" cy="103193"/>
          </a:xfrm>
        </p:grpSpPr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F6CD8F14-EB83-4A14-62D0-A06725E1FEB1}"/>
                </a:ext>
              </a:extLst>
            </p:cNvPr>
            <p:cNvSpPr/>
            <p:nvPr/>
          </p:nvSpPr>
          <p:spPr>
            <a:xfrm>
              <a:off x="0" y="0"/>
              <a:ext cx="947854" cy="103193"/>
            </a:xfrm>
            <a:custGeom>
              <a:avLst/>
              <a:gdLst/>
              <a:ahLst/>
              <a:cxnLst/>
              <a:rect l="l" t="t" r="r" b="b"/>
              <a:pathLst>
                <a:path w="947854" h="103193">
                  <a:moveTo>
                    <a:pt x="0" y="0"/>
                  </a:moveTo>
                  <a:lnTo>
                    <a:pt x="947854" y="0"/>
                  </a:lnTo>
                  <a:lnTo>
                    <a:pt x="947854" y="103193"/>
                  </a:lnTo>
                  <a:lnTo>
                    <a:pt x="0" y="103193"/>
                  </a:lnTo>
                  <a:close/>
                </a:path>
              </a:pathLst>
            </a:custGeom>
            <a:solidFill>
              <a:srgbClr val="200A55"/>
            </a:solidFill>
          </p:spPr>
        </p:sp>
        <p:sp>
          <p:nvSpPr>
            <p:cNvPr id="11" name="TextBox 16">
              <a:extLst>
                <a:ext uri="{FF2B5EF4-FFF2-40B4-BE49-F238E27FC236}">
                  <a16:creationId xmlns:a16="http://schemas.microsoft.com/office/drawing/2014/main" id="{1CD81AFC-5BD0-4E39-DF75-3CA4C10A72AB}"/>
                </a:ext>
              </a:extLst>
            </p:cNvPr>
            <p:cNvSpPr txBox="1"/>
            <p:nvPr/>
          </p:nvSpPr>
          <p:spPr>
            <a:xfrm>
              <a:off x="0" y="-38100"/>
              <a:ext cx="947854" cy="14129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12" name="TextBox 26">
            <a:extLst>
              <a:ext uri="{FF2B5EF4-FFF2-40B4-BE49-F238E27FC236}">
                <a16:creationId xmlns:a16="http://schemas.microsoft.com/office/drawing/2014/main" id="{7D1DE119-8B64-555B-A2C9-4F830DEF70E9}"/>
              </a:ext>
            </a:extLst>
          </p:cNvPr>
          <p:cNvSpPr txBox="1"/>
          <p:nvPr/>
        </p:nvSpPr>
        <p:spPr>
          <a:xfrm>
            <a:off x="797442" y="701709"/>
            <a:ext cx="7692842" cy="8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indent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0" dirty="0">
                <a:solidFill>
                  <a:schemeClr val="bg1"/>
                </a:solidFill>
                <a:effectLst/>
              </a:rPr>
              <a:t>Component  </a:t>
            </a:r>
            <a:r>
              <a:rPr lang="en-US" sz="2000" b="1" kern="0" dirty="0">
                <a:solidFill>
                  <a:schemeClr val="bg1"/>
                </a:solidFill>
              </a:rPr>
              <a:t>Two</a:t>
            </a:r>
            <a:r>
              <a:rPr lang="en-US" sz="2000" b="1" kern="0" dirty="0">
                <a:solidFill>
                  <a:schemeClr val="bg1"/>
                </a:solidFill>
                <a:effectLst/>
              </a:rPr>
              <a:t> : </a:t>
            </a:r>
            <a:r>
              <a:rPr lang="en-US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Recyclability of textile and garment wastes is enhanced through POPs-free textile manufacturing process and the implementation of BAT/BEP and RECP investments</a:t>
            </a:r>
            <a:endParaRPr lang="en-US" sz="18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5" descr="C:\Users\HP\Documents\6.jpg">
            <a:extLst>
              <a:ext uri="{FF2B5EF4-FFF2-40B4-BE49-F238E27FC236}">
                <a16:creationId xmlns:a16="http://schemas.microsoft.com/office/drawing/2014/main" id="{7387A3D2-4281-0511-FB0A-EC9E064FE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686" y="3634118"/>
            <a:ext cx="3381862" cy="156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HP\Documents\1.jpg">
            <a:extLst>
              <a:ext uri="{FF2B5EF4-FFF2-40B4-BE49-F238E27FC236}">
                <a16:creationId xmlns:a16="http://schemas.microsoft.com/office/drawing/2014/main" id="{BF917746-F771-3017-F3F1-70C1F029E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86" y="1524453"/>
            <a:ext cx="2920177" cy="171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HP\Documents\3.jpg">
            <a:extLst>
              <a:ext uri="{FF2B5EF4-FFF2-40B4-BE49-F238E27FC236}">
                <a16:creationId xmlns:a16="http://schemas.microsoft.com/office/drawing/2014/main" id="{2890E75A-5024-D91F-390B-617681A89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286" y="3290165"/>
            <a:ext cx="2898198" cy="161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8692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1136176" y="67"/>
            <a:ext cx="6215063" cy="62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39" y="653654"/>
            <a:ext cx="9143999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2C4D2E-6909-A88E-DC64-84DDE660B7D9}"/>
              </a:ext>
            </a:extLst>
          </p:cNvPr>
          <p:cNvGrpSpPr/>
          <p:nvPr/>
        </p:nvGrpSpPr>
        <p:grpSpPr>
          <a:xfrm>
            <a:off x="75066" y="1546961"/>
            <a:ext cx="1214650" cy="2834541"/>
            <a:chOff x="242894" y="2062612"/>
            <a:chExt cx="2014114" cy="377938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08F9120-B898-1D46-6212-3D71C9781B90}"/>
                </a:ext>
              </a:extLst>
            </p:cNvPr>
            <p:cNvSpPr/>
            <p:nvPr/>
          </p:nvSpPr>
          <p:spPr>
            <a:xfrm>
              <a:off x="242894" y="2062612"/>
              <a:ext cx="2014114" cy="3779388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02BB9D-D615-1200-C1FA-9A0F0202288B}"/>
                </a:ext>
              </a:extLst>
            </p:cNvPr>
            <p:cNvSpPr txBox="1"/>
            <p:nvPr/>
          </p:nvSpPr>
          <p:spPr>
            <a:xfrm>
              <a:off x="463890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id-ID" sz="3300" b="1" kern="0" dirty="0">
                  <a:solidFill>
                    <a:prstClr val="white">
                      <a:lumMod val="75000"/>
                    </a:prstClr>
                  </a:solidFill>
                  <a:latin typeface="Arial"/>
                  <a:cs typeface="Arial"/>
                  <a:sym typeface="Arial"/>
                </a:rPr>
                <a:t>01.</a:t>
              </a:r>
              <a:endParaRPr lang="en-US" sz="3300" b="1" kern="0" dirty="0">
                <a:solidFill>
                  <a:prstClr val="white">
                    <a:lumMod val="75000"/>
                  </a:prstClr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88FD78-8E17-058A-6518-46395EC86762}"/>
                </a:ext>
              </a:extLst>
            </p:cNvPr>
            <p:cNvSpPr txBox="1"/>
            <p:nvPr/>
          </p:nvSpPr>
          <p:spPr>
            <a:xfrm>
              <a:off x="378674" y="3184983"/>
              <a:ext cx="187833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Introduction </a:t>
              </a:r>
              <a:r>
                <a:rPr lang="am-ET" sz="1500" kern="0" dirty="0">
                  <a:solidFill>
                    <a:srgbClr val="000000"/>
                  </a:solidFill>
                  <a:cs typeface="Arial"/>
                  <a:sym typeface="Arial"/>
                </a:rPr>
                <a:t> </a:t>
              </a:r>
              <a:endPara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D2621-A3D2-1C04-800B-F9FE41D1785F}"/>
              </a:ext>
            </a:extLst>
          </p:cNvPr>
          <p:cNvGrpSpPr/>
          <p:nvPr/>
        </p:nvGrpSpPr>
        <p:grpSpPr>
          <a:xfrm>
            <a:off x="1467134" y="1503592"/>
            <a:ext cx="1214652" cy="2834540"/>
            <a:chOff x="1915309" y="2036191"/>
            <a:chExt cx="2229477" cy="37793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3BA4D79-2893-DF70-9C9C-8F8F83A90ABF}"/>
                </a:ext>
              </a:extLst>
            </p:cNvPr>
            <p:cNvSpPr/>
            <p:nvPr/>
          </p:nvSpPr>
          <p:spPr>
            <a:xfrm>
              <a:off x="1915309" y="2036191"/>
              <a:ext cx="2061165" cy="3779387"/>
            </a:xfrm>
            <a:prstGeom prst="roundRect">
              <a:avLst>
                <a:gd name="adj" fmla="val 6896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29E3A5-4C65-2596-BC63-86F1514520D0}"/>
                </a:ext>
              </a:extLst>
            </p:cNvPr>
            <p:cNvSpPr txBox="1"/>
            <p:nvPr/>
          </p:nvSpPr>
          <p:spPr>
            <a:xfrm>
              <a:off x="2572666" y="2219420"/>
              <a:ext cx="1572120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02.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5EC2AA-70F3-66FD-7ED3-DC339FC1BBA7}"/>
                </a:ext>
              </a:extLst>
            </p:cNvPr>
            <p:cNvSpPr txBox="1"/>
            <p:nvPr/>
          </p:nvSpPr>
          <p:spPr>
            <a:xfrm>
              <a:off x="2053086" y="3156319"/>
              <a:ext cx="167886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PPG Phase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90AAAA-3323-03D5-6D1A-B2519CC93804}"/>
              </a:ext>
            </a:extLst>
          </p:cNvPr>
          <p:cNvGrpSpPr/>
          <p:nvPr/>
        </p:nvGrpSpPr>
        <p:grpSpPr>
          <a:xfrm>
            <a:off x="2765670" y="1513498"/>
            <a:ext cx="1306105" cy="2834540"/>
            <a:chOff x="4583160" y="2078063"/>
            <a:chExt cx="2273516" cy="377938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793E00-6D18-F474-60AC-ABA67D6B0522}"/>
                </a:ext>
              </a:extLst>
            </p:cNvPr>
            <p:cNvSpPr/>
            <p:nvPr/>
          </p:nvSpPr>
          <p:spPr>
            <a:xfrm>
              <a:off x="4583160" y="2078063"/>
              <a:ext cx="2061165" cy="3779386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00CECE-FC89-A760-7DD4-6BB7D0155C13}"/>
                </a:ext>
              </a:extLst>
            </p:cNvPr>
            <p:cNvSpPr txBox="1"/>
            <p:nvPr/>
          </p:nvSpPr>
          <p:spPr>
            <a:xfrm>
              <a:off x="5284558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03.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004160-F535-56D2-CB90-F16F7B049888}"/>
                </a:ext>
              </a:extLst>
            </p:cNvPr>
            <p:cNvSpPr txBox="1"/>
            <p:nvPr/>
          </p:nvSpPr>
          <p:spPr>
            <a:xfrm>
              <a:off x="4821785" y="3184981"/>
              <a:ext cx="1822540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Components </a:t>
              </a:r>
              <a:endParaRPr lang="am-ET" sz="1500" kern="0" dirty="0">
                <a:solidFill>
                  <a:schemeClr val="bg2"/>
                </a:solidFill>
                <a:cs typeface="Times New Roman" pitchFamily="18" charset="0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928AD0-0D5F-1227-1FBB-4BCC0DC5AFEA}"/>
              </a:ext>
            </a:extLst>
          </p:cNvPr>
          <p:cNvGrpSpPr/>
          <p:nvPr/>
        </p:nvGrpSpPr>
        <p:grpSpPr>
          <a:xfrm>
            <a:off x="4078798" y="1486859"/>
            <a:ext cx="1342118" cy="2834539"/>
            <a:chOff x="7775452" y="2062611"/>
            <a:chExt cx="2014114" cy="377938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352B9D7-ED21-A019-7288-C86EDA188EA4}"/>
                </a:ext>
              </a:extLst>
            </p:cNvPr>
            <p:cNvSpPr/>
            <p:nvPr/>
          </p:nvSpPr>
          <p:spPr>
            <a:xfrm>
              <a:off x="7775452" y="2062611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8F3FCE-188A-60F8-166C-79D7FB1326C1}"/>
                </a:ext>
              </a:extLst>
            </p:cNvPr>
            <p:cNvSpPr txBox="1"/>
            <p:nvPr/>
          </p:nvSpPr>
          <p:spPr>
            <a:xfrm>
              <a:off x="7978087" y="2239680"/>
              <a:ext cx="1608844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04.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328F19-4158-5F62-DE24-EC7582A04387}"/>
                </a:ext>
              </a:extLst>
            </p:cNvPr>
            <p:cNvSpPr txBox="1"/>
            <p:nvPr/>
          </p:nvSpPr>
          <p:spPr>
            <a:xfrm>
              <a:off x="7978087" y="3184982"/>
              <a:ext cx="1790426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Implementation status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8026145" y="1513556"/>
            <a:ext cx="927585" cy="2834540"/>
            <a:chOff x="10395047" y="1892592"/>
            <a:chExt cx="2014114" cy="37793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395047" y="1892592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597680" y="2113453"/>
              <a:ext cx="1608844" cy="80021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7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699681" y="2862794"/>
              <a:ext cx="1572120" cy="166199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Next steps and the way forward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5479063" y="1503596"/>
            <a:ext cx="1332902" cy="2834539"/>
            <a:chOff x="9975877" y="2049400"/>
            <a:chExt cx="2292729" cy="3779385"/>
          </a:xfrm>
        </p:grpSpPr>
        <p:sp>
          <p:nvSpPr>
            <p:cNvPr id="31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9975877" y="2049400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659761" y="2239680"/>
              <a:ext cx="1608845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5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96874" y="3193581"/>
              <a:ext cx="1572119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Budget and Cost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6901831" y="1546973"/>
            <a:ext cx="1066166" cy="2834539"/>
            <a:chOff x="10144585" y="1917328"/>
            <a:chExt cx="2014114" cy="3779385"/>
          </a:xfrm>
        </p:grpSpPr>
        <p:sp>
          <p:nvSpPr>
            <p:cNvPr id="36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144585" y="1917328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442573" y="2116071"/>
              <a:ext cx="1608843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6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44585" y="3184983"/>
              <a:ext cx="2014114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Challenges   and Mitigations </a:t>
              </a:r>
            </a:p>
          </p:txBody>
        </p:sp>
      </p:grpSp>
      <p:pic>
        <p:nvPicPr>
          <p:cNvPr id="39" name="Picture 38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4121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79120"/>
          </a:xfrm>
        </p:spPr>
        <p:txBody>
          <a:bodyPr/>
          <a:lstStyle/>
          <a:p>
            <a:r>
              <a:rPr lang="en-US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5. Budget and 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6065" y="777240"/>
            <a:ext cx="8626549" cy="38173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solidFill>
                <a:srgbClr val="0070C0"/>
              </a:solidFill>
              <a:latin typeface="Times New Roman"/>
            </a:endParaRPr>
          </a:p>
          <a:p>
            <a:pPr marL="0" indent="0">
              <a:buNone/>
            </a:pPr>
            <a:endParaRPr lang="en-US" sz="3200" dirty="0">
              <a:solidFill>
                <a:srgbClr val="0070C0"/>
              </a:solidFill>
              <a:latin typeface="Times New Roman"/>
            </a:endParaRPr>
          </a:p>
          <a:p>
            <a:pPr marL="0" indent="0">
              <a:buNone/>
            </a:pPr>
            <a:endParaRPr lang="en-US" sz="2000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sz="2000" dirty="0">
              <a:solidFill>
                <a:srgbClr val="0070C0"/>
              </a:solidFill>
              <a:latin typeface="Times New Roman"/>
              <a:ea typeface="Times New Roman"/>
            </a:endParaRPr>
          </a:p>
          <a:p>
            <a:pPr marL="0" indent="0" algn="just">
              <a:buNone/>
            </a:pPr>
            <a:endParaRPr lang="en-US" sz="1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sz="20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ADF6B9-1069-4178-B2CE-3D9C842BA7C8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51463-6DD4-4E21-B513-39DBA715CF34}" type="slidenum">
              <a:rPr lang="en-US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en-US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Budget Symbol Vector Images (over 35,000)">
            <a:extLst>
              <a:ext uri="{FF2B5EF4-FFF2-40B4-BE49-F238E27FC236}">
                <a16:creationId xmlns:a16="http://schemas.microsoft.com/office/drawing/2014/main" id="{01BDD01B-6406-F84B-3B73-D1BDE510A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86" y="2856511"/>
            <a:ext cx="1151854" cy="108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1767CAE0-CCEF-E4C0-CC9A-38ACE341BE3B}"/>
              </a:ext>
            </a:extLst>
          </p:cNvPr>
          <p:cNvSpPr txBox="1"/>
          <p:nvPr/>
        </p:nvSpPr>
        <p:spPr>
          <a:xfrm>
            <a:off x="1853208" y="901541"/>
            <a:ext cx="632487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70C0"/>
                </a:solidFill>
                <a:latin typeface="Times New Roman"/>
                <a:ea typeface="Times New Roman"/>
              </a:rPr>
              <a:t>65,507.00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Times New Roman"/>
              </a:rPr>
              <a:t> USD 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</a:rPr>
              <a:t>(</a:t>
            </a:r>
            <a:r>
              <a:rPr lang="en-US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3,668,392 birr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</a:rPr>
              <a:t>) released from UNIDO to execute the activates which are planed and approved in the </a:t>
            </a:r>
            <a:r>
              <a:rPr lang="en-US" sz="1600" b="1" dirty="0">
                <a:solidFill>
                  <a:srgbClr val="000000"/>
                </a:solidFill>
                <a:latin typeface="Times New Roman"/>
                <a:ea typeface="Times New Roman"/>
              </a:rPr>
              <a:t>first year 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</a:rPr>
              <a:t>of the project implementation period.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425DB13-920E-1467-67C9-21C27B9BDBAA}"/>
              </a:ext>
            </a:extLst>
          </p:cNvPr>
          <p:cNvSpPr txBox="1"/>
          <p:nvPr/>
        </p:nvSpPr>
        <p:spPr>
          <a:xfrm>
            <a:off x="1605565" y="2333768"/>
            <a:ext cx="593286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/>
                <a:ea typeface="Times New Roman"/>
              </a:rPr>
              <a:t>2024</a:t>
            </a:r>
            <a:r>
              <a:rPr lang="en-US" sz="1600" dirty="0">
                <a:solidFill>
                  <a:srgbClr val="0070C0"/>
                </a:solidFill>
                <a:latin typeface="Times New Roman"/>
                <a:ea typeface="Times New Roman"/>
              </a:rPr>
              <a:t>  March - 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</a:rPr>
              <a:t>The first year budget released  </a:t>
            </a:r>
            <a:endParaRPr lang="en-US" sz="1600" dirty="0">
              <a:solidFill>
                <a:srgbClr val="0070C0"/>
              </a:solidFill>
              <a:latin typeface="Times New Roman"/>
              <a:ea typeface="Times New Roman"/>
            </a:endParaRPr>
          </a:p>
        </p:txBody>
      </p:sp>
      <p:pic>
        <p:nvPicPr>
          <p:cNvPr id="1028" name="Picture 4" descr="Budget Logo Stock Illustrations – 12,622 Budget Logo Stock Illustrations,  Vectors &amp; Clipart - Dreamstime">
            <a:extLst>
              <a:ext uri="{FF2B5EF4-FFF2-40B4-BE49-F238E27FC236}">
                <a16:creationId xmlns:a16="http://schemas.microsoft.com/office/drawing/2014/main" id="{595AA581-DE1C-ED9F-8793-859E91C2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07035"/>
            <a:ext cx="897741" cy="1044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386111B0-2C2F-A683-CAF4-09AFAEDD27FF}"/>
              </a:ext>
            </a:extLst>
          </p:cNvPr>
          <p:cNvSpPr txBox="1"/>
          <p:nvPr/>
        </p:nvSpPr>
        <p:spPr>
          <a:xfrm>
            <a:off x="1605565" y="3398560"/>
            <a:ext cx="6572519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800" dirty="0">
                <a:solidFill>
                  <a:srgbClr val="000000"/>
                </a:solidFill>
                <a:latin typeface="Times New Roman"/>
                <a:ea typeface="Times New Roman"/>
              </a:rPr>
              <a:t>A total of </a:t>
            </a:r>
            <a:r>
              <a:rPr lang="en-US" sz="3200" dirty="0">
                <a:solidFill>
                  <a:srgbClr val="0070C0"/>
                </a:solidFill>
                <a:latin typeface="Times New Roman"/>
              </a:rPr>
              <a:t>1.55 million birr </a:t>
            </a:r>
            <a:r>
              <a:rPr lang="en-US" sz="1800" dirty="0">
                <a:solidFill>
                  <a:srgbClr val="000000"/>
                </a:solidFill>
                <a:latin typeface="Times New Roman"/>
                <a:ea typeface="Times New Roman"/>
              </a:rPr>
              <a:t>utilized so far on the national inception </a:t>
            </a:r>
            <a:r>
              <a:rPr lang="en-US" sz="1800" b="1" dirty="0">
                <a:solidFill>
                  <a:srgbClr val="000000"/>
                </a:solidFill>
                <a:latin typeface="Times New Roman"/>
                <a:ea typeface="Times New Roman"/>
              </a:rPr>
              <a:t>workshop, in-person training, and associated expenses</a:t>
            </a:r>
            <a:r>
              <a:rPr lang="en-US" sz="18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4930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1136176" y="67"/>
            <a:ext cx="6215063" cy="62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39" y="653654"/>
            <a:ext cx="9143999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2C4D2E-6909-A88E-DC64-84DDE660B7D9}"/>
              </a:ext>
            </a:extLst>
          </p:cNvPr>
          <p:cNvGrpSpPr/>
          <p:nvPr/>
        </p:nvGrpSpPr>
        <p:grpSpPr>
          <a:xfrm>
            <a:off x="75066" y="1546961"/>
            <a:ext cx="1214650" cy="2834541"/>
            <a:chOff x="242894" y="2062612"/>
            <a:chExt cx="2014114" cy="377938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08F9120-B898-1D46-6212-3D71C9781B90}"/>
                </a:ext>
              </a:extLst>
            </p:cNvPr>
            <p:cNvSpPr/>
            <p:nvPr/>
          </p:nvSpPr>
          <p:spPr>
            <a:xfrm>
              <a:off x="242894" y="2062612"/>
              <a:ext cx="2014114" cy="3779388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02BB9D-D615-1200-C1FA-9A0F0202288B}"/>
                </a:ext>
              </a:extLst>
            </p:cNvPr>
            <p:cNvSpPr txBox="1"/>
            <p:nvPr/>
          </p:nvSpPr>
          <p:spPr>
            <a:xfrm>
              <a:off x="463890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id-ID" sz="3300" b="1" kern="0" dirty="0">
                  <a:solidFill>
                    <a:prstClr val="white">
                      <a:lumMod val="75000"/>
                    </a:prstClr>
                  </a:solidFill>
                  <a:latin typeface="Arial"/>
                  <a:cs typeface="Arial"/>
                  <a:sym typeface="Arial"/>
                </a:rPr>
                <a:t>01.</a:t>
              </a:r>
              <a:endParaRPr lang="en-US" sz="3300" b="1" kern="0" dirty="0">
                <a:solidFill>
                  <a:prstClr val="white">
                    <a:lumMod val="75000"/>
                  </a:prstClr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88FD78-8E17-058A-6518-46395EC86762}"/>
                </a:ext>
              </a:extLst>
            </p:cNvPr>
            <p:cNvSpPr txBox="1"/>
            <p:nvPr/>
          </p:nvSpPr>
          <p:spPr>
            <a:xfrm>
              <a:off x="378674" y="3184983"/>
              <a:ext cx="187833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Introduction </a:t>
              </a:r>
              <a:r>
                <a:rPr lang="am-ET" sz="1500" kern="0" dirty="0">
                  <a:solidFill>
                    <a:srgbClr val="000000"/>
                  </a:solidFill>
                  <a:cs typeface="Arial"/>
                  <a:sym typeface="Arial"/>
                </a:rPr>
                <a:t> </a:t>
              </a:r>
              <a:endPara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D2621-A3D2-1C04-800B-F9FE41D1785F}"/>
              </a:ext>
            </a:extLst>
          </p:cNvPr>
          <p:cNvGrpSpPr/>
          <p:nvPr/>
        </p:nvGrpSpPr>
        <p:grpSpPr>
          <a:xfrm>
            <a:off x="1467134" y="1503592"/>
            <a:ext cx="1214652" cy="2834540"/>
            <a:chOff x="1915309" y="2036191"/>
            <a:chExt cx="2229477" cy="37793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3BA4D79-2893-DF70-9C9C-8F8F83A90ABF}"/>
                </a:ext>
              </a:extLst>
            </p:cNvPr>
            <p:cNvSpPr/>
            <p:nvPr/>
          </p:nvSpPr>
          <p:spPr>
            <a:xfrm>
              <a:off x="1915309" y="2036191"/>
              <a:ext cx="2061165" cy="3779387"/>
            </a:xfrm>
            <a:prstGeom prst="roundRect">
              <a:avLst>
                <a:gd name="adj" fmla="val 6896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29E3A5-4C65-2596-BC63-86F1514520D0}"/>
                </a:ext>
              </a:extLst>
            </p:cNvPr>
            <p:cNvSpPr txBox="1"/>
            <p:nvPr/>
          </p:nvSpPr>
          <p:spPr>
            <a:xfrm>
              <a:off x="2572666" y="2219420"/>
              <a:ext cx="1572120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02.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5EC2AA-70F3-66FD-7ED3-DC339FC1BBA7}"/>
                </a:ext>
              </a:extLst>
            </p:cNvPr>
            <p:cNvSpPr txBox="1"/>
            <p:nvPr/>
          </p:nvSpPr>
          <p:spPr>
            <a:xfrm>
              <a:off x="2053086" y="3156319"/>
              <a:ext cx="167886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PPG Phase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90AAAA-3323-03D5-6D1A-B2519CC93804}"/>
              </a:ext>
            </a:extLst>
          </p:cNvPr>
          <p:cNvGrpSpPr/>
          <p:nvPr/>
        </p:nvGrpSpPr>
        <p:grpSpPr>
          <a:xfrm>
            <a:off x="2765670" y="1513498"/>
            <a:ext cx="1306105" cy="2834540"/>
            <a:chOff x="4583160" y="2078063"/>
            <a:chExt cx="2273516" cy="377938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793E00-6D18-F474-60AC-ABA67D6B0522}"/>
                </a:ext>
              </a:extLst>
            </p:cNvPr>
            <p:cNvSpPr/>
            <p:nvPr/>
          </p:nvSpPr>
          <p:spPr>
            <a:xfrm>
              <a:off x="4583160" y="2078063"/>
              <a:ext cx="2061165" cy="3779386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00CECE-FC89-A760-7DD4-6BB7D0155C13}"/>
                </a:ext>
              </a:extLst>
            </p:cNvPr>
            <p:cNvSpPr txBox="1"/>
            <p:nvPr/>
          </p:nvSpPr>
          <p:spPr>
            <a:xfrm>
              <a:off x="5284558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03.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004160-F535-56D2-CB90-F16F7B049888}"/>
                </a:ext>
              </a:extLst>
            </p:cNvPr>
            <p:cNvSpPr txBox="1"/>
            <p:nvPr/>
          </p:nvSpPr>
          <p:spPr>
            <a:xfrm>
              <a:off x="4821785" y="3184981"/>
              <a:ext cx="1822540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Components </a:t>
              </a:r>
              <a:endParaRPr lang="am-ET" sz="1500" kern="0" dirty="0">
                <a:solidFill>
                  <a:schemeClr val="bg2"/>
                </a:solidFill>
                <a:cs typeface="Times New Roman" pitchFamily="18" charset="0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928AD0-0D5F-1227-1FBB-4BCC0DC5AFEA}"/>
              </a:ext>
            </a:extLst>
          </p:cNvPr>
          <p:cNvGrpSpPr/>
          <p:nvPr/>
        </p:nvGrpSpPr>
        <p:grpSpPr>
          <a:xfrm>
            <a:off x="4078798" y="1486859"/>
            <a:ext cx="1342118" cy="2834539"/>
            <a:chOff x="7775452" y="2062611"/>
            <a:chExt cx="2014114" cy="377938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352B9D7-ED21-A019-7288-C86EDA188EA4}"/>
                </a:ext>
              </a:extLst>
            </p:cNvPr>
            <p:cNvSpPr/>
            <p:nvPr/>
          </p:nvSpPr>
          <p:spPr>
            <a:xfrm>
              <a:off x="7775452" y="2062611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8F3FCE-188A-60F8-166C-79D7FB1326C1}"/>
                </a:ext>
              </a:extLst>
            </p:cNvPr>
            <p:cNvSpPr txBox="1"/>
            <p:nvPr/>
          </p:nvSpPr>
          <p:spPr>
            <a:xfrm>
              <a:off x="7978087" y="2239680"/>
              <a:ext cx="1608844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04.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328F19-4158-5F62-DE24-EC7582A04387}"/>
                </a:ext>
              </a:extLst>
            </p:cNvPr>
            <p:cNvSpPr txBox="1"/>
            <p:nvPr/>
          </p:nvSpPr>
          <p:spPr>
            <a:xfrm>
              <a:off x="7978087" y="3184982"/>
              <a:ext cx="1790426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Implementation status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8026145" y="1513556"/>
            <a:ext cx="927585" cy="2834540"/>
            <a:chOff x="10395047" y="1892592"/>
            <a:chExt cx="2014114" cy="37793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395047" y="1892592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597680" y="2113453"/>
              <a:ext cx="1608844" cy="80021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7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699681" y="2862794"/>
              <a:ext cx="1572120" cy="166199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Next steps and the way forward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5479063" y="1503596"/>
            <a:ext cx="1332902" cy="2834539"/>
            <a:chOff x="9975877" y="2049400"/>
            <a:chExt cx="2292729" cy="3779385"/>
          </a:xfrm>
        </p:grpSpPr>
        <p:sp>
          <p:nvSpPr>
            <p:cNvPr id="31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9975877" y="2049400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659761" y="2239680"/>
              <a:ext cx="1608845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5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96874" y="3193581"/>
              <a:ext cx="1572119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Budget and Cost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6901831" y="1546973"/>
            <a:ext cx="1066166" cy="2834539"/>
            <a:chOff x="10144585" y="1917328"/>
            <a:chExt cx="2014114" cy="3779385"/>
          </a:xfrm>
        </p:grpSpPr>
        <p:sp>
          <p:nvSpPr>
            <p:cNvPr id="36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144585" y="1917328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442573" y="2116071"/>
              <a:ext cx="1608843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6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44585" y="3184983"/>
              <a:ext cx="2014114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Challenges   and Mitigations </a:t>
              </a:r>
            </a:p>
          </p:txBody>
        </p:sp>
      </p:grpSp>
      <p:pic>
        <p:nvPicPr>
          <p:cNvPr id="39" name="Picture 38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9629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22118" y="832823"/>
            <a:ext cx="5277797" cy="21717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2720" lvl="1" indent="-8636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Delays in contract signing due to 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internal processes and procedures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and other document submission delays;</a:t>
            </a:r>
          </a:p>
          <a:p>
            <a:pPr marL="172720" lvl="1" indent="-8636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There was a delay of 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releasing budget (March 2024)</a:t>
            </a:r>
          </a:p>
          <a:p>
            <a:pPr marL="172720" lvl="1" indent="-8636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The country's physical budget year was finalized in the 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first week of July and made public in mid-August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pPr marL="172720" lvl="1" indent="-8636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Delays due to Service providers overlapping plan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375814" y="3546838"/>
            <a:ext cx="4942922" cy="1063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72720" lvl="1" indent="-86360">
              <a:lnSpc>
                <a:spcPct val="150000"/>
              </a:lnSpc>
              <a:buFont typeface="Arial"/>
              <a:buChar char="•"/>
            </a:pPr>
            <a:r>
              <a:rPr lang="en-US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Continuous communications is being made with 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service providers </a:t>
            </a:r>
          </a:p>
          <a:p>
            <a:pPr marL="172720" lvl="1" indent="-86360">
              <a:lnSpc>
                <a:spcPct val="150000"/>
              </a:lnSpc>
              <a:buFont typeface="Arial"/>
              <a:buChar char="•"/>
            </a:pPr>
            <a:r>
              <a:rPr lang="en-US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Implementation of </a:t>
            </a:r>
            <a:r>
              <a: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Accelerated plan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90285" y="1635560"/>
            <a:ext cx="2014465" cy="450794"/>
            <a:chOff x="0" y="0"/>
            <a:chExt cx="4853238" cy="11125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53238" cy="1113790"/>
            </a:xfrm>
            <a:custGeom>
              <a:avLst/>
              <a:gdLst/>
              <a:ahLst/>
              <a:cxnLst/>
              <a:rect l="l" t="t" r="r" b="b"/>
              <a:pathLst>
                <a:path w="4853238" h="1113790">
                  <a:moveTo>
                    <a:pt x="4300788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300788" y="1113790"/>
                  </a:lnTo>
                  <a:lnTo>
                    <a:pt x="4853238" y="558800"/>
                  </a:lnTo>
                  <a:lnTo>
                    <a:pt x="4300788" y="0"/>
                  </a:lnTo>
                  <a:close/>
                </a:path>
              </a:pathLst>
            </a:custGeom>
            <a:solidFill>
              <a:srgbClr val="86EAE9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1361349" y="1760659"/>
            <a:ext cx="131215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8"/>
              </a:lnSpc>
              <a:spcBef>
                <a:spcPct val="0"/>
              </a:spcBef>
            </a:pPr>
            <a:r>
              <a:rPr lang="en-US" sz="1800" b="1" spc="47" dirty="0">
                <a:latin typeface="Aileron Bold"/>
                <a:ea typeface="Aileron Bold"/>
                <a:cs typeface="Aileron Bold"/>
                <a:sym typeface="Aileron Bold"/>
              </a:rPr>
              <a:t>Challenges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1349" y="2608258"/>
            <a:ext cx="1312159" cy="179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8"/>
              </a:lnSpc>
              <a:spcBef>
                <a:spcPct val="0"/>
              </a:spcBef>
            </a:pPr>
            <a:r>
              <a:rPr lang="en-US" sz="1200" b="1" spc="4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Weaknesses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61349" y="3455856"/>
            <a:ext cx="1312159" cy="179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8"/>
              </a:lnSpc>
              <a:spcBef>
                <a:spcPct val="0"/>
              </a:spcBef>
            </a:pPr>
            <a:r>
              <a:rPr lang="en-US" sz="1200" b="1" spc="4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Opportunities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50128" y="3593570"/>
            <a:ext cx="2014465" cy="450794"/>
            <a:chOff x="0" y="0"/>
            <a:chExt cx="4853238" cy="11125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853238" cy="1113790"/>
            </a:xfrm>
            <a:custGeom>
              <a:avLst/>
              <a:gdLst/>
              <a:ahLst/>
              <a:cxnLst/>
              <a:rect l="l" t="t" r="r" b="b"/>
              <a:pathLst>
                <a:path w="4853238" h="1113790">
                  <a:moveTo>
                    <a:pt x="4300788" y="0"/>
                  </a:moveTo>
                  <a:lnTo>
                    <a:pt x="553720" y="0"/>
                  </a:lnTo>
                  <a:cubicBezTo>
                    <a:pt x="247650" y="0"/>
                    <a:pt x="0" y="247650"/>
                    <a:pt x="0" y="553720"/>
                  </a:cubicBezTo>
                  <a:cubicBezTo>
                    <a:pt x="0" y="859790"/>
                    <a:pt x="247650" y="1107440"/>
                    <a:pt x="553720" y="1107440"/>
                  </a:cubicBezTo>
                  <a:lnTo>
                    <a:pt x="4300788" y="1113790"/>
                  </a:lnTo>
                  <a:lnTo>
                    <a:pt x="4853238" y="558800"/>
                  </a:lnTo>
                  <a:lnTo>
                    <a:pt x="4300788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144174" y="172686"/>
              <a:ext cx="796232" cy="762069"/>
            </a:xfrm>
            <a:custGeom>
              <a:avLst/>
              <a:gdLst/>
              <a:ahLst/>
              <a:cxnLst/>
              <a:rect l="l" t="t" r="r" b="b"/>
              <a:pathLst>
                <a:path w="796232" h="762069">
                  <a:moveTo>
                    <a:pt x="398116" y="34"/>
                  </a:moveTo>
                  <a:cubicBezTo>
                    <a:pt x="261975" y="0"/>
                    <a:pt x="136161" y="72610"/>
                    <a:pt x="68080" y="190506"/>
                  </a:cubicBezTo>
                  <a:cubicBezTo>
                    <a:pt x="0" y="308402"/>
                    <a:pt x="0" y="453666"/>
                    <a:pt x="68080" y="571562"/>
                  </a:cubicBezTo>
                  <a:cubicBezTo>
                    <a:pt x="136161" y="689458"/>
                    <a:pt x="261975" y="762068"/>
                    <a:pt x="398116" y="762034"/>
                  </a:cubicBezTo>
                  <a:cubicBezTo>
                    <a:pt x="534257" y="762068"/>
                    <a:pt x="660071" y="689458"/>
                    <a:pt x="728152" y="571562"/>
                  </a:cubicBezTo>
                  <a:cubicBezTo>
                    <a:pt x="796232" y="453666"/>
                    <a:pt x="796232" y="308402"/>
                    <a:pt x="728152" y="190506"/>
                  </a:cubicBezTo>
                  <a:cubicBezTo>
                    <a:pt x="660071" y="72610"/>
                    <a:pt x="534257" y="0"/>
                    <a:pt x="398116" y="34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1361349" y="4303455"/>
            <a:ext cx="1312159" cy="179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8"/>
              </a:lnSpc>
              <a:spcBef>
                <a:spcPct val="0"/>
              </a:spcBef>
            </a:pPr>
            <a:r>
              <a:rPr lang="en-US" sz="1200" b="1" spc="4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Threats</a:t>
            </a:r>
          </a:p>
        </p:txBody>
      </p:sp>
      <p:sp>
        <p:nvSpPr>
          <p:cNvPr id="27" name="AutoShape 27"/>
          <p:cNvSpPr/>
          <p:nvPr/>
        </p:nvSpPr>
        <p:spPr>
          <a:xfrm>
            <a:off x="890285" y="3350053"/>
            <a:ext cx="7363430" cy="0"/>
          </a:xfrm>
          <a:prstGeom prst="line">
            <a:avLst/>
          </a:prstGeom>
          <a:ln w="28575" cap="flat">
            <a:solidFill>
              <a:srgbClr val="D9D9D9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43F31D83-5A21-4B54-B7E4-462662BC19B3}"/>
              </a:ext>
            </a:extLst>
          </p:cNvPr>
          <p:cNvSpPr txBox="1">
            <a:spLocks/>
          </p:cNvSpPr>
          <p:nvPr/>
        </p:nvSpPr>
        <p:spPr>
          <a:xfrm>
            <a:off x="779720" y="70708"/>
            <a:ext cx="7485321" cy="52076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6. Challenges and Measures Taken</a:t>
            </a:r>
          </a:p>
        </p:txBody>
      </p:sp>
      <p:sp>
        <p:nvSpPr>
          <p:cNvPr id="33" name="TextBox 9">
            <a:extLst>
              <a:ext uri="{FF2B5EF4-FFF2-40B4-BE49-F238E27FC236}">
                <a16:creationId xmlns:a16="http://schemas.microsoft.com/office/drawing/2014/main" id="{E5C74DEF-3E0F-DE6F-2B72-B1C730EA689E}"/>
              </a:ext>
            </a:extLst>
          </p:cNvPr>
          <p:cNvSpPr txBox="1"/>
          <p:nvPr/>
        </p:nvSpPr>
        <p:spPr>
          <a:xfrm>
            <a:off x="1317084" y="3750642"/>
            <a:ext cx="1312159" cy="2051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8"/>
              </a:lnSpc>
              <a:spcBef>
                <a:spcPct val="0"/>
              </a:spcBef>
            </a:pPr>
            <a:r>
              <a:rPr lang="en-US" sz="1800" b="1" spc="47" dirty="0">
                <a:latin typeface="Aileron Bold"/>
                <a:ea typeface="Aileron Bold"/>
                <a:cs typeface="Aileron Bold"/>
                <a:sym typeface="Aileron Bold"/>
              </a:rPr>
              <a:t>Measures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>
            <a:spLocks noGrp="1"/>
          </p:cNvSpPr>
          <p:nvPr>
            <p:ph type="title"/>
          </p:nvPr>
        </p:nvSpPr>
        <p:spPr>
          <a:xfrm>
            <a:off x="1136176" y="67"/>
            <a:ext cx="6215063" cy="627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ctr" anchorCtr="0">
            <a:no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sp>
        <p:nvSpPr>
          <p:cNvPr id="66" name="Google Shape;66;p9"/>
          <p:cNvSpPr txBox="1">
            <a:spLocks noGrp="1"/>
          </p:cNvSpPr>
          <p:nvPr>
            <p:ph idx="1"/>
          </p:nvPr>
        </p:nvSpPr>
        <p:spPr>
          <a:xfrm>
            <a:off x="39" y="653654"/>
            <a:ext cx="9143999" cy="3937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468" tIns="34274" rIns="68468" bIns="34274" anchor="t" anchorCtr="0">
            <a:noAutofit/>
          </a:bodyPr>
          <a:lstStyle/>
          <a:p>
            <a:pPr marL="213978" indent="-213978" algn="just">
              <a:lnSpc>
                <a:spcPct val="110000"/>
              </a:lnSpc>
              <a:buFont typeface="Wingdings" panose="05000000000000000000" pitchFamily="2" charset="2"/>
              <a:buChar char="q"/>
            </a:pPr>
            <a:endParaRPr lang="en-US" sz="1400" dirty="0"/>
          </a:p>
          <a:p>
            <a:pPr algn="just">
              <a:lnSpc>
                <a:spcPct val="110000"/>
              </a:lnSpc>
              <a:buAutoNum type="arabicParenR"/>
            </a:pPr>
            <a:endParaRPr lang="en-US" sz="1400" dirty="0"/>
          </a:p>
          <a:p>
            <a:pPr marL="0" indent="0" algn="just">
              <a:lnSpc>
                <a:spcPct val="110000"/>
              </a:lnSpc>
              <a:buNone/>
            </a:pPr>
            <a:endParaRPr lang="en-US" sz="2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0573E-5AE3-48CE-A176-6AA460E28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93F54A-5745-4398-A2AD-94442A17F249}" type="datetime3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 November 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02C4D2E-6909-A88E-DC64-84DDE660B7D9}"/>
              </a:ext>
            </a:extLst>
          </p:cNvPr>
          <p:cNvGrpSpPr/>
          <p:nvPr/>
        </p:nvGrpSpPr>
        <p:grpSpPr>
          <a:xfrm>
            <a:off x="75066" y="1546961"/>
            <a:ext cx="1214650" cy="2834541"/>
            <a:chOff x="242894" y="2062612"/>
            <a:chExt cx="2014114" cy="377938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08F9120-B898-1D46-6212-3D71C9781B90}"/>
                </a:ext>
              </a:extLst>
            </p:cNvPr>
            <p:cNvSpPr/>
            <p:nvPr/>
          </p:nvSpPr>
          <p:spPr>
            <a:xfrm>
              <a:off x="242894" y="2062612"/>
              <a:ext cx="2014114" cy="3779388"/>
            </a:xfrm>
            <a:prstGeom prst="roundRect">
              <a:avLst>
                <a:gd name="adj" fmla="val 6896"/>
              </a:avLst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C02BB9D-D615-1200-C1FA-9A0F0202288B}"/>
                </a:ext>
              </a:extLst>
            </p:cNvPr>
            <p:cNvSpPr txBox="1"/>
            <p:nvPr/>
          </p:nvSpPr>
          <p:spPr>
            <a:xfrm>
              <a:off x="463890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id-ID" sz="3300" b="1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01</a:t>
              </a:r>
              <a:r>
                <a:rPr lang="id-ID" sz="3300" b="1" kern="0" dirty="0">
                  <a:solidFill>
                    <a:prstClr val="white">
                      <a:lumMod val="75000"/>
                    </a:prstClr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b="1" kern="0" dirty="0">
                <a:solidFill>
                  <a:prstClr val="white">
                    <a:lumMod val="75000"/>
                  </a:prstClr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C88FD78-8E17-058A-6518-46395EC86762}"/>
                </a:ext>
              </a:extLst>
            </p:cNvPr>
            <p:cNvSpPr txBox="1"/>
            <p:nvPr/>
          </p:nvSpPr>
          <p:spPr>
            <a:xfrm>
              <a:off x="378674" y="3184983"/>
              <a:ext cx="187833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Introduction </a:t>
              </a:r>
              <a:r>
                <a:rPr lang="am-ET" sz="1500" kern="0" dirty="0">
                  <a:solidFill>
                    <a:srgbClr val="000000"/>
                  </a:solidFill>
                  <a:cs typeface="Arial"/>
                  <a:sym typeface="Arial"/>
                </a:rPr>
                <a:t> </a:t>
              </a:r>
              <a:endParaRPr lang="en-US" sz="15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06D2621-A3D2-1C04-800B-F9FE41D1785F}"/>
              </a:ext>
            </a:extLst>
          </p:cNvPr>
          <p:cNvGrpSpPr/>
          <p:nvPr/>
        </p:nvGrpSpPr>
        <p:grpSpPr>
          <a:xfrm>
            <a:off x="1467134" y="1503592"/>
            <a:ext cx="1214652" cy="2834540"/>
            <a:chOff x="1915309" y="2036191"/>
            <a:chExt cx="2229477" cy="3779387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3BA4D79-2893-DF70-9C9C-8F8F83A90ABF}"/>
                </a:ext>
              </a:extLst>
            </p:cNvPr>
            <p:cNvSpPr/>
            <p:nvPr/>
          </p:nvSpPr>
          <p:spPr>
            <a:xfrm>
              <a:off x="1915309" y="2036191"/>
              <a:ext cx="2061165" cy="3779387"/>
            </a:xfrm>
            <a:prstGeom prst="roundRect">
              <a:avLst>
                <a:gd name="adj" fmla="val 6896"/>
              </a:avLst>
            </a:prstGeom>
            <a:noFill/>
            <a:ln w="952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 dirty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29E3A5-4C65-2596-BC63-86F1514520D0}"/>
                </a:ext>
              </a:extLst>
            </p:cNvPr>
            <p:cNvSpPr txBox="1"/>
            <p:nvPr/>
          </p:nvSpPr>
          <p:spPr>
            <a:xfrm>
              <a:off x="2572666" y="2219420"/>
              <a:ext cx="1572120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02.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5EC2AA-70F3-66FD-7ED3-DC339FC1BBA7}"/>
                </a:ext>
              </a:extLst>
            </p:cNvPr>
            <p:cNvSpPr txBox="1"/>
            <p:nvPr/>
          </p:nvSpPr>
          <p:spPr>
            <a:xfrm>
              <a:off x="2053086" y="3156319"/>
              <a:ext cx="1678864" cy="43088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defTabSz="684797">
                <a:buClr>
                  <a:srgbClr val="000000"/>
                </a:buClr>
              </a:pPr>
              <a:r>
                <a:rPr lang="en-US" sz="1500" b="1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PPG Phase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90AAAA-3323-03D5-6D1A-B2519CC93804}"/>
              </a:ext>
            </a:extLst>
          </p:cNvPr>
          <p:cNvGrpSpPr/>
          <p:nvPr/>
        </p:nvGrpSpPr>
        <p:grpSpPr>
          <a:xfrm>
            <a:off x="2765670" y="1513498"/>
            <a:ext cx="1306105" cy="2834540"/>
            <a:chOff x="4583160" y="2078063"/>
            <a:chExt cx="2273516" cy="3779386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C793E00-6D18-F474-60AC-ABA67D6B0522}"/>
                </a:ext>
              </a:extLst>
            </p:cNvPr>
            <p:cNvSpPr/>
            <p:nvPr/>
          </p:nvSpPr>
          <p:spPr>
            <a:xfrm>
              <a:off x="4583160" y="2078063"/>
              <a:ext cx="2061165" cy="3779386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D00CECE-FC89-A760-7DD4-6BB7D0155C13}"/>
                </a:ext>
              </a:extLst>
            </p:cNvPr>
            <p:cNvSpPr txBox="1"/>
            <p:nvPr/>
          </p:nvSpPr>
          <p:spPr>
            <a:xfrm>
              <a:off x="5284558" y="2239680"/>
              <a:ext cx="1572118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03.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004160-F535-56D2-CB90-F16F7B049888}"/>
                </a:ext>
              </a:extLst>
            </p:cNvPr>
            <p:cNvSpPr txBox="1"/>
            <p:nvPr/>
          </p:nvSpPr>
          <p:spPr>
            <a:xfrm>
              <a:off x="4821785" y="3184981"/>
              <a:ext cx="1822540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44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Components </a:t>
              </a:r>
              <a:endParaRPr lang="am-ET" sz="1500" kern="0" dirty="0">
                <a:solidFill>
                  <a:schemeClr val="bg2"/>
                </a:solidFill>
                <a:cs typeface="Times New Roman" pitchFamily="18" charset="0"/>
                <a:sym typeface="Arial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D928AD0-0D5F-1227-1FBB-4BCC0DC5AFEA}"/>
              </a:ext>
            </a:extLst>
          </p:cNvPr>
          <p:cNvGrpSpPr/>
          <p:nvPr/>
        </p:nvGrpSpPr>
        <p:grpSpPr>
          <a:xfrm>
            <a:off x="4078798" y="1486859"/>
            <a:ext cx="1342118" cy="2834539"/>
            <a:chOff x="7775452" y="2062611"/>
            <a:chExt cx="2014114" cy="3779385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9352B9D7-ED21-A019-7288-C86EDA188EA4}"/>
                </a:ext>
              </a:extLst>
            </p:cNvPr>
            <p:cNvSpPr/>
            <p:nvPr/>
          </p:nvSpPr>
          <p:spPr>
            <a:xfrm>
              <a:off x="7775452" y="2062611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B8F3FCE-188A-60F8-166C-79D7FB1326C1}"/>
                </a:ext>
              </a:extLst>
            </p:cNvPr>
            <p:cNvSpPr txBox="1"/>
            <p:nvPr/>
          </p:nvSpPr>
          <p:spPr>
            <a:xfrm>
              <a:off x="7978087" y="2239680"/>
              <a:ext cx="1608844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04.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3328F19-4158-5F62-DE24-EC7582A04387}"/>
                </a:ext>
              </a:extLst>
            </p:cNvPr>
            <p:cNvSpPr txBox="1"/>
            <p:nvPr/>
          </p:nvSpPr>
          <p:spPr>
            <a:xfrm>
              <a:off x="7978087" y="3184982"/>
              <a:ext cx="1790426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US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Project Implementation status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8026145" y="1513556"/>
            <a:ext cx="927585" cy="2834540"/>
            <a:chOff x="10395047" y="1892592"/>
            <a:chExt cx="2014114" cy="3779385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395047" y="1892592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597680" y="2113453"/>
              <a:ext cx="1608844" cy="80021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7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699681" y="2862794"/>
              <a:ext cx="1572120" cy="1661993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Next steps and the way forward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5479063" y="1503596"/>
            <a:ext cx="1332902" cy="2834539"/>
            <a:chOff x="9975877" y="2049400"/>
            <a:chExt cx="2292729" cy="3779385"/>
          </a:xfrm>
        </p:grpSpPr>
        <p:sp>
          <p:nvSpPr>
            <p:cNvPr id="31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9975877" y="2049400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659761" y="2239680"/>
              <a:ext cx="1608845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5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96874" y="3193581"/>
              <a:ext cx="1572119" cy="7386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Budget and Cost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9AC5E3B-8BE8-D344-4778-9A6A15909295}"/>
              </a:ext>
            </a:extLst>
          </p:cNvPr>
          <p:cNvGrpSpPr/>
          <p:nvPr/>
        </p:nvGrpSpPr>
        <p:grpSpPr>
          <a:xfrm>
            <a:off x="6901831" y="1546973"/>
            <a:ext cx="1066166" cy="2834539"/>
            <a:chOff x="10144585" y="1917328"/>
            <a:chExt cx="2014114" cy="3779385"/>
          </a:xfrm>
        </p:grpSpPr>
        <p:sp>
          <p:nvSpPr>
            <p:cNvPr id="36" name="Rectangle: Rounded Corners 24">
              <a:extLst>
                <a:ext uri="{FF2B5EF4-FFF2-40B4-BE49-F238E27FC236}">
                  <a16:creationId xmlns:a16="http://schemas.microsoft.com/office/drawing/2014/main" id="{74424769-2BD2-D43B-F95F-03E6F4A7B971}"/>
                </a:ext>
              </a:extLst>
            </p:cNvPr>
            <p:cNvSpPr/>
            <p:nvPr/>
          </p:nvSpPr>
          <p:spPr>
            <a:xfrm>
              <a:off x="10144585" y="1917328"/>
              <a:ext cx="2014114" cy="3779385"/>
            </a:xfrm>
            <a:prstGeom prst="roundRect">
              <a:avLst>
                <a:gd name="adj" fmla="val 6896"/>
              </a:avLst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4797">
                <a:buClr>
                  <a:srgbClr val="000000"/>
                </a:buClr>
              </a:pPr>
              <a:endParaRPr lang="en-US" sz="1100" kern="0">
                <a:solidFill>
                  <a:prstClr val="white"/>
                </a:solidFill>
                <a:sym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0333FA-14D0-15BC-8422-94EC2D7D16CE}"/>
                </a:ext>
              </a:extLst>
            </p:cNvPr>
            <p:cNvSpPr txBox="1"/>
            <p:nvPr/>
          </p:nvSpPr>
          <p:spPr>
            <a:xfrm>
              <a:off x="10442573" y="2116071"/>
              <a:ext cx="1608843" cy="80021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0</a:t>
              </a:r>
              <a:r>
                <a:rPr lang="en-US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6</a:t>
              </a:r>
              <a:r>
                <a:rPr lang="id-ID" sz="3300" kern="0" dirty="0">
                  <a:solidFill>
                    <a:schemeClr val="bg2"/>
                  </a:solidFill>
                  <a:latin typeface="Arial"/>
                  <a:cs typeface="Arial"/>
                  <a:sym typeface="Arial"/>
                </a:rPr>
                <a:t>.</a:t>
              </a:r>
              <a:endParaRPr lang="en-US" sz="3300" kern="0" dirty="0">
                <a:solidFill>
                  <a:schemeClr val="bg2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72DE5B5-4DD8-1960-DF45-CCD7AA14421D}"/>
                </a:ext>
              </a:extLst>
            </p:cNvPr>
            <p:cNvSpPr txBox="1"/>
            <p:nvPr/>
          </p:nvSpPr>
          <p:spPr>
            <a:xfrm>
              <a:off x="10144585" y="3184983"/>
              <a:ext cx="2014114" cy="1046440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>
                      <a:lumMod val="75000"/>
                    </a:schemeClr>
                  </a:solidFill>
                </a:defRPr>
              </a:lvl1pPr>
            </a:lstStyle>
            <a:p>
              <a:pPr defTabSz="684797">
                <a:buClr>
                  <a:srgbClr val="000000"/>
                </a:buClr>
              </a:pPr>
              <a:r>
                <a:rPr lang="en-GB" sz="1500" kern="0" dirty="0">
                  <a:solidFill>
                    <a:schemeClr val="bg2"/>
                  </a:solidFill>
                  <a:latin typeface="Times New Roman" pitchFamily="18" charset="0"/>
                  <a:cs typeface="Times New Roman" pitchFamily="18" charset="0"/>
                  <a:sym typeface="Arial"/>
                </a:rPr>
                <a:t>Challenges   and Mitigations </a:t>
              </a:r>
            </a:p>
          </p:txBody>
        </p:sp>
      </p:grpSp>
      <p:pic>
        <p:nvPicPr>
          <p:cNvPr id="39" name="Picture 38" descr="C:\Users\previ\OneDrive\Desktop\LOGO\TGIRDC logo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6" y="27542"/>
            <a:ext cx="642994" cy="62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6608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4919" y="1050870"/>
            <a:ext cx="1482391" cy="489167"/>
            <a:chOff x="0" y="0"/>
            <a:chExt cx="780848" cy="2576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0848" cy="257668"/>
            </a:xfrm>
            <a:custGeom>
              <a:avLst/>
              <a:gdLst/>
              <a:ahLst/>
              <a:cxnLst/>
              <a:rect l="l" t="t" r="r" b="b"/>
              <a:pathLst>
                <a:path w="780848" h="25766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671041" cy="33386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 spc="60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275173" y="965845"/>
            <a:ext cx="1482391" cy="633828"/>
            <a:chOff x="0" y="-76200"/>
            <a:chExt cx="780848" cy="3338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0848" cy="257668"/>
            </a:xfrm>
            <a:custGeom>
              <a:avLst/>
              <a:gdLst/>
              <a:ahLst/>
              <a:cxnLst/>
              <a:rect l="l" t="t" r="r" b="b"/>
              <a:pathLst>
                <a:path w="780848" h="25766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18B6B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671041" cy="33386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 spc="60" dirty="0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2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937755" y="1141951"/>
            <a:ext cx="1482391" cy="489167"/>
            <a:chOff x="0" y="0"/>
            <a:chExt cx="780848" cy="2576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80848" cy="257668"/>
            </a:xfrm>
            <a:custGeom>
              <a:avLst/>
              <a:gdLst/>
              <a:ahLst/>
              <a:cxnLst/>
              <a:rect l="l" t="t" r="r" b="b"/>
              <a:pathLst>
                <a:path w="780848" h="25766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76200"/>
              <a:ext cx="671041" cy="33386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 spc="60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3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536850" y="1141951"/>
            <a:ext cx="1482391" cy="489167"/>
            <a:chOff x="0" y="0"/>
            <a:chExt cx="780848" cy="2576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80848" cy="257668"/>
            </a:xfrm>
            <a:custGeom>
              <a:avLst/>
              <a:gdLst/>
              <a:ahLst/>
              <a:cxnLst/>
              <a:rect l="l" t="t" r="r" b="b"/>
              <a:pathLst>
                <a:path w="780848" h="25766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76200"/>
              <a:ext cx="671041" cy="33386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 spc="60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4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254389" y="1141951"/>
            <a:ext cx="1482391" cy="489167"/>
            <a:chOff x="0" y="0"/>
            <a:chExt cx="780848" cy="2576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80848" cy="257668"/>
            </a:xfrm>
            <a:custGeom>
              <a:avLst/>
              <a:gdLst/>
              <a:ahLst/>
              <a:cxnLst/>
              <a:rect l="l" t="t" r="r" b="b"/>
              <a:pathLst>
                <a:path w="780848" h="257668">
                  <a:moveTo>
                    <a:pt x="585636" y="0"/>
                  </a:moveTo>
                  <a:lnTo>
                    <a:pt x="0" y="0"/>
                  </a:lnTo>
                  <a:lnTo>
                    <a:pt x="0" y="257668"/>
                  </a:lnTo>
                  <a:lnTo>
                    <a:pt x="585636" y="257668"/>
                  </a:lnTo>
                  <a:lnTo>
                    <a:pt x="780848" y="128834"/>
                  </a:lnTo>
                  <a:lnTo>
                    <a:pt x="585636" y="0"/>
                  </a:lnTo>
                  <a:close/>
                </a:path>
              </a:pathLst>
            </a:custGeom>
            <a:solidFill>
              <a:srgbClr val="13538A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76200"/>
              <a:ext cx="671041" cy="333868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2800"/>
                </a:lnSpc>
              </a:pPr>
              <a:r>
                <a:rPr lang="en-US" sz="2000" b="1" spc="60">
                  <a:solidFill>
                    <a:srgbClr val="FFFFFF"/>
                  </a:solidFill>
                  <a:latin typeface="Aileron Ultra-Bold"/>
                  <a:ea typeface="Aileron Ultra-Bold"/>
                  <a:cs typeface="Aileron Ultra-Bold"/>
                  <a:sym typeface="Aileron Ultra-Bold"/>
                </a:rPr>
                <a:t>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 rot="-10800000">
            <a:off x="264736" y="1971159"/>
            <a:ext cx="1789135" cy="2475441"/>
            <a:chOff x="0" y="0"/>
            <a:chExt cx="7620000" cy="10622241"/>
          </a:xfrm>
        </p:grpSpPr>
        <p:sp>
          <p:nvSpPr>
            <p:cNvPr id="18" name="Freeform 18"/>
            <p:cNvSpPr/>
            <p:nvPr/>
          </p:nvSpPr>
          <p:spPr>
            <a:xfrm>
              <a:off x="-1270" y="-2540"/>
              <a:ext cx="7623809" cy="10624781"/>
            </a:xfrm>
            <a:custGeom>
              <a:avLst/>
              <a:gdLst/>
              <a:ahLst/>
              <a:cxnLst/>
              <a:rect l="l" t="t" r="r" b="b"/>
              <a:pathLst>
                <a:path w="7623809" h="10624781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4FCDCC"/>
            </a:solidFill>
          </p:spPr>
        </p:sp>
      </p:grpSp>
      <p:grpSp>
        <p:nvGrpSpPr>
          <p:cNvPr id="19" name="Group 19"/>
          <p:cNvGrpSpPr/>
          <p:nvPr/>
        </p:nvGrpSpPr>
        <p:grpSpPr>
          <a:xfrm rot="-10800000">
            <a:off x="2252204" y="1992374"/>
            <a:ext cx="1464301" cy="2476032"/>
            <a:chOff x="0" y="0"/>
            <a:chExt cx="7620000" cy="10622241"/>
          </a:xfrm>
        </p:grpSpPr>
        <p:sp>
          <p:nvSpPr>
            <p:cNvPr id="20" name="Freeform 20"/>
            <p:cNvSpPr/>
            <p:nvPr/>
          </p:nvSpPr>
          <p:spPr>
            <a:xfrm>
              <a:off x="-1270" y="-2540"/>
              <a:ext cx="7623809" cy="10624781"/>
            </a:xfrm>
            <a:custGeom>
              <a:avLst/>
              <a:gdLst/>
              <a:ahLst/>
              <a:cxnLst/>
              <a:rect l="l" t="t" r="r" b="b"/>
              <a:pathLst>
                <a:path w="7623809" h="10624781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18B6B4"/>
            </a:solidFill>
          </p:spPr>
        </p:sp>
      </p:grpSp>
      <p:grpSp>
        <p:nvGrpSpPr>
          <p:cNvPr id="21" name="Group 21"/>
          <p:cNvGrpSpPr/>
          <p:nvPr/>
        </p:nvGrpSpPr>
        <p:grpSpPr>
          <a:xfrm rot="-10800000">
            <a:off x="3839849" y="2001103"/>
            <a:ext cx="1580033" cy="2476622"/>
            <a:chOff x="0" y="0"/>
            <a:chExt cx="7620000" cy="10622241"/>
          </a:xfrm>
        </p:grpSpPr>
        <p:sp>
          <p:nvSpPr>
            <p:cNvPr id="22" name="Freeform 22"/>
            <p:cNvSpPr/>
            <p:nvPr/>
          </p:nvSpPr>
          <p:spPr>
            <a:xfrm>
              <a:off x="-1270" y="-2540"/>
              <a:ext cx="7623809" cy="10624781"/>
            </a:xfrm>
            <a:custGeom>
              <a:avLst/>
              <a:gdLst/>
              <a:ahLst/>
              <a:cxnLst/>
              <a:rect l="l" t="t" r="r" b="b"/>
              <a:pathLst>
                <a:path w="7623809" h="10624781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37C9EF"/>
            </a:solidFill>
          </p:spPr>
        </p:sp>
      </p:grpSp>
      <p:grpSp>
        <p:nvGrpSpPr>
          <p:cNvPr id="23" name="Group 23"/>
          <p:cNvGrpSpPr/>
          <p:nvPr/>
        </p:nvGrpSpPr>
        <p:grpSpPr>
          <a:xfrm rot="-10800000">
            <a:off x="5474979" y="1991818"/>
            <a:ext cx="1464301" cy="2486499"/>
            <a:chOff x="0" y="0"/>
            <a:chExt cx="7620000" cy="10622241"/>
          </a:xfrm>
        </p:grpSpPr>
        <p:sp>
          <p:nvSpPr>
            <p:cNvPr id="24" name="Freeform 24"/>
            <p:cNvSpPr/>
            <p:nvPr/>
          </p:nvSpPr>
          <p:spPr>
            <a:xfrm>
              <a:off x="-1270" y="-2540"/>
              <a:ext cx="7623809" cy="10624781"/>
            </a:xfrm>
            <a:custGeom>
              <a:avLst/>
              <a:gdLst/>
              <a:ahLst/>
              <a:cxnLst/>
              <a:rect l="l" t="t" r="r" b="b"/>
              <a:pathLst>
                <a:path w="7623809" h="10624781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2C92D5"/>
            </a:solidFill>
          </p:spPr>
        </p:sp>
      </p:grpSp>
      <p:grpSp>
        <p:nvGrpSpPr>
          <p:cNvPr id="25" name="Group 25"/>
          <p:cNvGrpSpPr/>
          <p:nvPr/>
        </p:nvGrpSpPr>
        <p:grpSpPr>
          <a:xfrm rot="-10800000">
            <a:off x="7089693" y="2001103"/>
            <a:ext cx="1804598" cy="2485199"/>
            <a:chOff x="0" y="0"/>
            <a:chExt cx="7620000" cy="10622241"/>
          </a:xfrm>
        </p:grpSpPr>
        <p:sp>
          <p:nvSpPr>
            <p:cNvPr id="26" name="Freeform 26"/>
            <p:cNvSpPr/>
            <p:nvPr/>
          </p:nvSpPr>
          <p:spPr>
            <a:xfrm>
              <a:off x="-1270" y="-2540"/>
              <a:ext cx="7623809" cy="10624781"/>
            </a:xfrm>
            <a:custGeom>
              <a:avLst/>
              <a:gdLst/>
              <a:ahLst/>
              <a:cxnLst/>
              <a:rect l="l" t="t" r="r" b="b"/>
              <a:pathLst>
                <a:path w="7623809" h="10624781">
                  <a:moveTo>
                    <a:pt x="3810" y="0"/>
                  </a:moveTo>
                  <a:lnTo>
                    <a:pt x="0" y="9734510"/>
                  </a:lnTo>
                  <a:lnTo>
                    <a:pt x="0" y="10092650"/>
                  </a:lnTo>
                  <a:lnTo>
                    <a:pt x="3591560" y="10095191"/>
                  </a:lnTo>
                  <a:lnTo>
                    <a:pt x="3810000" y="10624781"/>
                  </a:lnTo>
                  <a:lnTo>
                    <a:pt x="4028440" y="10095191"/>
                  </a:lnTo>
                  <a:lnTo>
                    <a:pt x="7620000" y="10097731"/>
                  </a:lnTo>
                  <a:lnTo>
                    <a:pt x="7620000" y="9739591"/>
                  </a:lnTo>
                  <a:lnTo>
                    <a:pt x="7623809" y="5080"/>
                  </a:lnTo>
                  <a:lnTo>
                    <a:pt x="3810" y="0"/>
                  </a:lnTo>
                  <a:close/>
                </a:path>
              </a:pathLst>
            </a:custGeom>
            <a:solidFill>
              <a:srgbClr val="13538A"/>
            </a:solidFill>
          </p:spPr>
        </p:sp>
      </p:grpSp>
      <p:sp>
        <p:nvSpPr>
          <p:cNvPr id="27" name="TextBox 27"/>
          <p:cNvSpPr txBox="1"/>
          <p:nvPr/>
        </p:nvSpPr>
        <p:spPr>
          <a:xfrm>
            <a:off x="570995" y="2826451"/>
            <a:ext cx="1444802" cy="195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388" marR="0" lvl="0" indent="-52388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endParaRPr lang="en-US" sz="1200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2391353" y="2329263"/>
            <a:ext cx="1314029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just">
              <a:lnSpc>
                <a:spcPts val="182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en-US" sz="1600" spc="39" dirty="0">
                <a:solidFill>
                  <a:srgbClr val="FFFFFF"/>
                </a:solidFill>
                <a:latin typeface="Aileron"/>
              </a:rPr>
              <a:t>Validation and endorsement of revised legal framework with ICLEI,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910534" y="2287352"/>
            <a:ext cx="1370173" cy="3131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388" marR="0" lvl="0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en-US" sz="1600" spc="39" dirty="0">
                <a:solidFill>
                  <a:srgbClr val="FFFFFF"/>
                </a:solidFill>
                <a:latin typeface="Aileron"/>
              </a:rPr>
              <a:t>Conduct TOT training for pilot facilities and task forces in collaboration with ZDHC in the second week of December 2024</a:t>
            </a:r>
            <a:r>
              <a:rPr lang="en-US" sz="1800" spc="39" dirty="0">
                <a:solidFill>
                  <a:srgbClr val="FFFFFF"/>
                </a:solidFill>
                <a:latin typeface="Aileron"/>
              </a:rPr>
              <a:t>.</a:t>
            </a: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id="{60D22661-CA7D-FB26-DDAF-3BEC7B32B0CD}"/>
              </a:ext>
            </a:extLst>
          </p:cNvPr>
          <p:cNvSpPr txBox="1"/>
          <p:nvPr/>
        </p:nvSpPr>
        <p:spPr>
          <a:xfrm>
            <a:off x="5570966" y="2237739"/>
            <a:ext cx="1272083" cy="22485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388" marR="0" lvl="0" indent="-52388" algn="just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en-US" sz="1600" spc="39" dirty="0">
                <a:solidFill>
                  <a:srgbClr val="FFFFFF"/>
                </a:solidFill>
                <a:latin typeface="Aileron"/>
              </a:rPr>
              <a:t>Facility visit will be held in collaboration with ZDHC in the third week of December 2024.</a:t>
            </a:r>
          </a:p>
        </p:txBody>
      </p:sp>
      <p:sp>
        <p:nvSpPr>
          <p:cNvPr id="38" name="TextBox 28">
            <a:extLst>
              <a:ext uri="{FF2B5EF4-FFF2-40B4-BE49-F238E27FC236}">
                <a16:creationId xmlns:a16="http://schemas.microsoft.com/office/drawing/2014/main" id="{9D095ABE-E1DF-3C9C-7D96-76927378B79D}"/>
              </a:ext>
            </a:extLst>
          </p:cNvPr>
          <p:cNvSpPr txBox="1"/>
          <p:nvPr/>
        </p:nvSpPr>
        <p:spPr>
          <a:xfrm>
            <a:off x="431555" y="2316607"/>
            <a:ext cx="1556094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algn="just">
              <a:lnSpc>
                <a:spcPts val="182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en-US" sz="1600" spc="39" dirty="0">
                <a:solidFill>
                  <a:srgbClr val="FFFFFF"/>
                </a:solidFill>
                <a:latin typeface="Aileron"/>
              </a:rPr>
              <a:t>Awareness creation for  the taskforce to establish policy , regulatory and institutional framework for CE</a:t>
            </a: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7D1CFE1F-424A-231A-AC9A-3798D11DBDBE}"/>
              </a:ext>
            </a:extLst>
          </p:cNvPr>
          <p:cNvSpPr txBox="1">
            <a:spLocks/>
          </p:cNvSpPr>
          <p:nvPr/>
        </p:nvSpPr>
        <p:spPr>
          <a:xfrm>
            <a:off x="457200" y="53340"/>
            <a:ext cx="8229600" cy="541020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ctr" defTabSz="685681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7. Next Steps and Way forward </a:t>
            </a:r>
            <a:endParaRPr lang="en-US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DB0878C2-B168-AFC5-6134-945500D2623C}"/>
              </a:ext>
            </a:extLst>
          </p:cNvPr>
          <p:cNvSpPr txBox="1"/>
          <p:nvPr/>
        </p:nvSpPr>
        <p:spPr>
          <a:xfrm>
            <a:off x="7254389" y="2408968"/>
            <a:ext cx="1624873" cy="18925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2388" marR="0" lvl="0" indent="-52388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en-US" sz="1800" spc="39" dirty="0">
                <a:solidFill>
                  <a:srgbClr val="FFFFFF"/>
                </a:solidFill>
                <a:latin typeface="Aileron"/>
              </a:rPr>
              <a:t>Prepare inventory  data base , MFA of chemicals used be December 2024</a:t>
            </a:r>
            <a:r>
              <a:rPr lang="en-US" sz="1600" spc="39" dirty="0">
                <a:solidFill>
                  <a:srgbClr val="FFFFFF"/>
                </a:solidFill>
                <a:latin typeface="Aileron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004032" y="1071230"/>
            <a:ext cx="3759788" cy="2809654"/>
          </a:xfrm>
          <a:custGeom>
            <a:avLst/>
            <a:gdLst/>
            <a:ahLst/>
            <a:cxnLst/>
            <a:rect l="l" t="t" r="r" b="b"/>
            <a:pathLst>
              <a:path w="12556982" h="13275311">
                <a:moveTo>
                  <a:pt x="7547739" y="0"/>
                </a:moveTo>
                <a:lnTo>
                  <a:pt x="12556982" y="0"/>
                </a:lnTo>
                <a:lnTo>
                  <a:pt x="12556982" y="13275311"/>
                </a:lnTo>
                <a:lnTo>
                  <a:pt x="0" y="13275311"/>
                </a:lnTo>
                <a:lnTo>
                  <a:pt x="0" y="6649720"/>
                </a:lnTo>
                <a:cubicBezTo>
                  <a:pt x="0" y="2976880"/>
                  <a:pt x="3378896" y="0"/>
                  <a:pt x="7547739" y="0"/>
                </a:cubicBezTo>
                <a:close/>
              </a:path>
            </a:pathLst>
          </a:custGeom>
          <a:solidFill>
            <a:srgbClr val="475973"/>
          </a:solidFill>
          <a:ln w="12700">
            <a:solidFill>
              <a:srgbClr val="000000"/>
            </a:solidFill>
          </a:ln>
        </p:spPr>
      </p:sp>
      <p:grpSp>
        <p:nvGrpSpPr>
          <p:cNvPr id="4" name="Group 4"/>
          <p:cNvGrpSpPr/>
          <p:nvPr/>
        </p:nvGrpSpPr>
        <p:grpSpPr>
          <a:xfrm rot="-10800000">
            <a:off x="4763819" y="1071230"/>
            <a:ext cx="3977630" cy="2809654"/>
            <a:chOff x="0" y="0"/>
            <a:chExt cx="11956805" cy="13275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956805" cy="13275311"/>
            </a:xfrm>
            <a:custGeom>
              <a:avLst/>
              <a:gdLst/>
              <a:ahLst/>
              <a:cxnLst/>
              <a:rect l="l" t="t" r="r" b="b"/>
              <a:pathLst>
                <a:path w="11956805" h="13275311">
                  <a:moveTo>
                    <a:pt x="7186985" y="0"/>
                  </a:moveTo>
                  <a:lnTo>
                    <a:pt x="11956805" y="0"/>
                  </a:lnTo>
                  <a:lnTo>
                    <a:pt x="11956805" y="13275311"/>
                  </a:lnTo>
                  <a:lnTo>
                    <a:pt x="0" y="13275311"/>
                  </a:lnTo>
                  <a:lnTo>
                    <a:pt x="0" y="6649720"/>
                  </a:lnTo>
                  <a:cubicBezTo>
                    <a:pt x="0" y="2976880"/>
                    <a:pt x="3217398" y="0"/>
                    <a:pt x="7186985" y="0"/>
                  </a:cubicBezTo>
                  <a:close/>
                </a:path>
              </a:pathLst>
            </a:custGeom>
            <a:solidFill>
              <a:srgbClr val="475973"/>
            </a:solidFill>
            <a:ln w="12700">
              <a:solidFill>
                <a:srgbClr val="000000"/>
              </a:solidFill>
            </a:ln>
          </p:spPr>
        </p:sp>
      </p:grpSp>
      <p:sp>
        <p:nvSpPr>
          <p:cNvPr id="6" name="TextBox 6"/>
          <p:cNvSpPr txBox="1"/>
          <p:nvPr/>
        </p:nvSpPr>
        <p:spPr>
          <a:xfrm>
            <a:off x="705346" y="1770748"/>
            <a:ext cx="7733308" cy="1324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55"/>
              </a:lnSpc>
            </a:pPr>
            <a:r>
              <a:rPr lang="en-US" sz="8800" b="1" dirty="0">
                <a:solidFill>
                  <a:srgbClr val="FFFFFF"/>
                </a:solidFill>
                <a:latin typeface="Eastman Grotesque Bold"/>
                <a:ea typeface="Eastman Grotesque Bold"/>
                <a:cs typeface="Eastman Grotesque Bold"/>
                <a:sym typeface="Eastman Grotesque Bold"/>
              </a:rPr>
              <a:t>Thank You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168835" y="3148628"/>
            <a:ext cx="6806330" cy="42051"/>
            <a:chOff x="0" y="0"/>
            <a:chExt cx="1967297" cy="121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67297" cy="12154"/>
            </a:xfrm>
            <a:custGeom>
              <a:avLst/>
              <a:gdLst/>
              <a:ahLst/>
              <a:cxnLst/>
              <a:rect l="l" t="t" r="r" b="b"/>
              <a:pathLst>
                <a:path w="1967297" h="12154">
                  <a:moveTo>
                    <a:pt x="0" y="0"/>
                  </a:moveTo>
                  <a:lnTo>
                    <a:pt x="1967297" y="0"/>
                  </a:lnTo>
                  <a:lnTo>
                    <a:pt x="1967297" y="12154"/>
                  </a:lnTo>
                  <a:lnTo>
                    <a:pt x="0" y="1215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967297" cy="50254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866040" y="2975673"/>
            <a:ext cx="387960" cy="387960"/>
          </a:xfrm>
          <a:custGeom>
            <a:avLst/>
            <a:gdLst/>
            <a:ahLst/>
            <a:cxnLst/>
            <a:rect l="l" t="t" r="r" b="b"/>
            <a:pathLst>
              <a:path w="775920" h="775920">
                <a:moveTo>
                  <a:pt x="0" y="0"/>
                </a:moveTo>
                <a:lnTo>
                  <a:pt x="775920" y="0"/>
                </a:lnTo>
                <a:lnTo>
                  <a:pt x="775920" y="775920"/>
                </a:lnTo>
                <a:lnTo>
                  <a:pt x="0" y="7759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890000" y="2975673"/>
            <a:ext cx="387960" cy="387960"/>
          </a:xfrm>
          <a:custGeom>
            <a:avLst/>
            <a:gdLst/>
            <a:ahLst/>
            <a:cxnLst/>
            <a:rect l="l" t="t" r="r" b="b"/>
            <a:pathLst>
              <a:path w="775920" h="775920">
                <a:moveTo>
                  <a:pt x="0" y="0"/>
                </a:moveTo>
                <a:lnTo>
                  <a:pt x="775920" y="0"/>
                </a:lnTo>
                <a:lnTo>
                  <a:pt x="775920" y="775920"/>
                </a:lnTo>
                <a:lnTo>
                  <a:pt x="0" y="7759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37749" y="2078877"/>
            <a:ext cx="654335" cy="654335"/>
          </a:xfrm>
          <a:custGeom>
            <a:avLst/>
            <a:gdLst/>
            <a:ahLst/>
            <a:cxnLst/>
            <a:rect l="l" t="t" r="r" b="b"/>
            <a:pathLst>
              <a:path w="1308669" h="1308669">
                <a:moveTo>
                  <a:pt x="0" y="0"/>
                </a:moveTo>
                <a:lnTo>
                  <a:pt x="1308668" y="0"/>
                </a:lnTo>
                <a:lnTo>
                  <a:pt x="1308668" y="1308668"/>
                </a:lnTo>
                <a:lnTo>
                  <a:pt x="0" y="13086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251917" y="2078877"/>
            <a:ext cx="654335" cy="654335"/>
          </a:xfrm>
          <a:custGeom>
            <a:avLst/>
            <a:gdLst/>
            <a:ahLst/>
            <a:cxnLst/>
            <a:rect l="l" t="t" r="r" b="b"/>
            <a:pathLst>
              <a:path w="1308669" h="1308669">
                <a:moveTo>
                  <a:pt x="0" y="0"/>
                </a:moveTo>
                <a:lnTo>
                  <a:pt x="1308668" y="0"/>
                </a:lnTo>
                <a:lnTo>
                  <a:pt x="1308668" y="1308668"/>
                </a:lnTo>
                <a:lnTo>
                  <a:pt x="0" y="13086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13775</TotalTime>
  <Words>2052</Words>
  <Application>Microsoft Office PowerPoint</Application>
  <PresentationFormat>On-screen Show (16:9)</PresentationFormat>
  <Paragraphs>344</Paragraphs>
  <Slides>26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26</vt:i4>
      </vt:variant>
    </vt:vector>
  </HeadingPairs>
  <TitlesOfParts>
    <vt:vector size="46" baseType="lpstr">
      <vt:lpstr>SimSun</vt:lpstr>
      <vt:lpstr>Aileron</vt:lpstr>
      <vt:lpstr>Aileron Bold</vt:lpstr>
      <vt:lpstr>Aileron Ultra-Bold</vt:lpstr>
      <vt:lpstr>Arial</vt:lpstr>
      <vt:lpstr>Calibri</vt:lpstr>
      <vt:lpstr>Calibri Light</vt:lpstr>
      <vt:lpstr>Candara</vt:lpstr>
      <vt:lpstr>Eastman Grotesque Bold</vt:lpstr>
      <vt:lpstr>Proxima Nova</vt:lpstr>
      <vt:lpstr>Proxima Nova Bold</vt:lpstr>
      <vt:lpstr>Symbol</vt:lpstr>
      <vt:lpstr>Times New Roman</vt:lpstr>
      <vt:lpstr>Wingdings</vt:lpstr>
      <vt:lpstr>3_Office Theme</vt:lpstr>
      <vt:lpstr>1_Office Theme</vt:lpstr>
      <vt:lpstr>2_Office Theme</vt:lpstr>
      <vt:lpstr>8_Office Theme</vt:lpstr>
      <vt:lpstr>9_Office Theme</vt:lpstr>
      <vt:lpstr>10_Office Theme</vt:lpstr>
      <vt:lpstr> Presented by: Mr. Alamrew Ayalneh and Mr. Mamaru Tesfaye (TGiRDc)                                                                                                                                        </vt:lpstr>
      <vt:lpstr>CONTENTS</vt:lpstr>
      <vt:lpstr> Introduction  </vt:lpstr>
      <vt:lpstr> Cont… </vt:lpstr>
      <vt:lpstr>Project Map/Location </vt:lpstr>
      <vt:lpstr>CONTENTS</vt:lpstr>
      <vt:lpstr>Assessment Studies and Baseline Data Collection was conducted on 8 T&amp;G industries and developed six different documents:-</vt:lpstr>
      <vt:lpstr>Assessment Studies and Baseline Data Collection was conducted on 8 T&amp;G industries and developed six different documents:-</vt:lpstr>
      <vt:lpstr>Project Preparation Grant (PPG) Phase</vt:lpstr>
      <vt:lpstr>CONTENTS</vt:lpstr>
      <vt:lpstr>PowerPoint Presentation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CONTENTS</vt:lpstr>
      <vt:lpstr>5. Budget and Costs</vt:lpstr>
      <vt:lpstr>CONTENTS</vt:lpstr>
      <vt:lpstr>PowerPoint Presentation</vt:lpstr>
      <vt:lpstr>CONTENTS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Board Meeting</dc:title>
  <dc:creator>Jakov Bozovic</dc:creator>
  <cp:lastModifiedBy>pc</cp:lastModifiedBy>
  <cp:revision>975</cp:revision>
  <cp:lastPrinted>2018-06-01T12:04:26Z</cp:lastPrinted>
  <dcterms:created xsi:type="dcterms:W3CDTF">2018-03-23T11:30:03Z</dcterms:created>
  <dcterms:modified xsi:type="dcterms:W3CDTF">2024-11-12T08:26:57Z</dcterms:modified>
</cp:coreProperties>
</file>