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3" r:id="rId3"/>
    <p:sldId id="284" r:id="rId4"/>
    <p:sldId id="259" r:id="rId5"/>
    <p:sldId id="278" r:id="rId6"/>
    <p:sldId id="279" r:id="rId7"/>
    <p:sldId id="261" r:id="rId8"/>
    <p:sldId id="260" r:id="rId9"/>
    <p:sldId id="262" r:id="rId10"/>
    <p:sldId id="264" r:id="rId11"/>
    <p:sldId id="265" r:id="rId12"/>
    <p:sldId id="266" r:id="rId13"/>
    <p:sldId id="267" r:id="rId14"/>
    <p:sldId id="268" r:id="rId15"/>
    <p:sldId id="269" r:id="rId16"/>
    <p:sldId id="280" r:id="rId17"/>
    <p:sldId id="270" r:id="rId18"/>
    <p:sldId id="271" r:id="rId19"/>
    <p:sldId id="272" r:id="rId20"/>
    <p:sldId id="273" r:id="rId21"/>
    <p:sldId id="274" r:id="rId22"/>
    <p:sldId id="275" r:id="rId23"/>
    <p:sldId id="281" r:id="rId24"/>
    <p:sldId id="276" r:id="rId25"/>
    <p:sldId id="277" r:id="rId26"/>
    <p:sldId id="282" r:id="rId27"/>
    <p:sldId id="28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0" d="100"/>
          <a:sy n="80" d="100"/>
        </p:scale>
        <p:origin x="-82" y="-1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EBE3A4-19F1-4AA6-941A-E1B4E787D2E3}" type="datetimeFigureOut">
              <a:rPr lang="en-US" smtClean="0"/>
              <a:t>11/13/2024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71780C-2BD6-4631-8538-A53783D5B17C}" type="slidenum">
              <a:rPr lang="en-US" smtClean="0"/>
              <a:t>‹#›</a:t>
            </a:fld>
            <a:endParaRPr lang="en-US"/>
          </a:p>
        </p:txBody>
      </p:sp>
    </p:spTree>
    <p:extLst>
      <p:ext uri="{BB962C8B-B14F-4D97-AF65-F5344CB8AC3E}">
        <p14:creationId xmlns:p14="http://schemas.microsoft.com/office/powerpoint/2010/main" val="234065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90E294D-184F-1745-9F56-FE79EDA75039}"/>
              </a:ext>
            </a:extLst>
          </p:cNvPr>
          <p:cNvSpPr>
            <a:spLocks noGrp="1" noChangeArrowheads="1"/>
          </p:cNvSpPr>
          <p:nvPr>
            <p:ph type="sldNum"/>
          </p:nvPr>
        </p:nvSpPr>
        <p:spPr>
          <a:ln/>
        </p:spPr>
        <p:txBody>
          <a:bodyPr/>
          <a:lstStyle/>
          <a:p>
            <a:fld id="{17A0FA25-07BA-1044-92CA-7F9FD7093EAF}" type="slidenum">
              <a:rPr lang="en-US" altLang="en-US"/>
              <a:pPr/>
              <a:t>2</a:t>
            </a:fld>
            <a:endParaRPr lang="en-US" altLang="en-US"/>
          </a:p>
        </p:txBody>
      </p:sp>
      <p:sp>
        <p:nvSpPr>
          <p:cNvPr id="4097" name="Text Box 1">
            <a:extLst>
              <a:ext uri="{FF2B5EF4-FFF2-40B4-BE49-F238E27FC236}">
                <a16:creationId xmlns:a16="http://schemas.microsoft.com/office/drawing/2014/main" xmlns="" id="{B5B4251C-D248-BC47-B98A-C172AF328527}"/>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xmlns="" id="{312F3B6F-72E6-F04C-9E6C-E6015AAA7F7B}"/>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25082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90E294D-184F-1745-9F56-FE79EDA75039}"/>
              </a:ext>
            </a:extLst>
          </p:cNvPr>
          <p:cNvSpPr>
            <a:spLocks noGrp="1" noChangeArrowheads="1"/>
          </p:cNvSpPr>
          <p:nvPr>
            <p:ph type="sldNum"/>
          </p:nvPr>
        </p:nvSpPr>
        <p:spPr>
          <a:ln/>
        </p:spPr>
        <p:txBody>
          <a:bodyPr/>
          <a:lstStyle/>
          <a:p>
            <a:fld id="{17A0FA25-07BA-1044-92CA-7F9FD7093EAF}" type="slidenum">
              <a:rPr lang="en-US" altLang="en-US">
                <a:solidFill>
                  <a:prstClr val="black"/>
                </a:solidFill>
              </a:rPr>
              <a:pPr/>
              <a:t>3</a:t>
            </a:fld>
            <a:endParaRPr lang="en-US" altLang="en-US">
              <a:solidFill>
                <a:prstClr val="black"/>
              </a:solidFill>
            </a:endParaRPr>
          </a:p>
        </p:txBody>
      </p:sp>
      <p:sp>
        <p:nvSpPr>
          <p:cNvPr id="4097" name="Text Box 1">
            <a:extLst>
              <a:ext uri="{FF2B5EF4-FFF2-40B4-BE49-F238E27FC236}">
                <a16:creationId xmlns:a16="http://schemas.microsoft.com/office/drawing/2014/main" xmlns="" id="{B5B4251C-D248-BC47-B98A-C172AF328527}"/>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xmlns="" id="{312F3B6F-72E6-F04C-9E6C-E6015AAA7F7B}"/>
              </a:ext>
            </a:extLst>
          </p:cNvPr>
          <p:cNvSpPr txBox="1">
            <a:spLocks noGrp="1" noChangeArrowheads="1"/>
          </p:cNvSpPr>
          <p:nvPr>
            <p:ph type="body" idx="1"/>
          </p:nvPr>
        </p:nvSpPr>
        <p:spPr bwMode="auto">
          <a:xfrm>
            <a:off x="777875" y="4776788"/>
            <a:ext cx="6218238" cy="452596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07318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1FC4E1-E8E0-460E-BA71-8BFCBA98173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305330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1FC4E1-E8E0-460E-BA71-8BFCBA98173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1255095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F1FC4E1-E8E0-460E-BA71-8BFCBA98173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2112772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1FC4E1-E8E0-460E-BA71-8BFCBA98173A}"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320264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1FC4E1-E8E0-460E-BA71-8BFCBA98173A}" type="datetimeFigureOut">
              <a:rPr lang="en-US" smtClean="0"/>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2636546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1FC4E1-E8E0-460E-BA71-8BFCBA98173A}" type="datetimeFigureOut">
              <a:rPr lang="en-US" smtClean="0"/>
              <a:t>11/13/2024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3171492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1FC4E1-E8E0-460E-BA71-8BFCBA98173A}" type="datetimeFigureOut">
              <a:rPr lang="en-US" smtClean="0"/>
              <a:t>11/13/2024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189580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F1FC4E1-E8E0-460E-BA71-8BFCBA98173A}"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410922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F1FC4E1-E8E0-460E-BA71-8BFCBA98173A}"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121791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1FC4E1-E8E0-460E-BA71-8BFCBA98173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1973442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1FC4E1-E8E0-460E-BA71-8BFCBA98173A}"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83582-D971-4F8C-9CB7-44E8FFB4AAA0}" type="slidenum">
              <a:rPr lang="en-US" smtClean="0"/>
              <a:t>‹#›</a:t>
            </a:fld>
            <a:endParaRPr lang="en-US"/>
          </a:p>
        </p:txBody>
      </p:sp>
    </p:spTree>
    <p:extLst>
      <p:ext uri="{BB962C8B-B14F-4D97-AF65-F5344CB8AC3E}">
        <p14:creationId xmlns:p14="http://schemas.microsoft.com/office/powerpoint/2010/main" val="4181662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2384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1FC4E1-E8E0-460E-BA71-8BFCBA98173A}" type="datetimeFigureOut">
              <a:rPr lang="en-US" smtClean="0"/>
              <a:t>11/13/2024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283582-D971-4F8C-9CB7-44E8FFB4AAA0}" type="slidenum">
              <a:rPr lang="en-US" smtClean="0"/>
              <a:t>‹#›</a:t>
            </a:fld>
            <a:endParaRPr lang="en-US"/>
          </a:p>
        </p:txBody>
      </p:sp>
    </p:spTree>
    <p:extLst>
      <p:ext uri="{BB962C8B-B14F-4D97-AF65-F5344CB8AC3E}">
        <p14:creationId xmlns:p14="http://schemas.microsoft.com/office/powerpoint/2010/main" val="454721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f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a:blip r:embed="rId2"/>
          <a:stretch>
            <a:fillRect/>
          </a:stretch>
        </p:blipFill>
        <p:spPr>
          <a:xfrm>
            <a:off x="3009204" y="2200722"/>
            <a:ext cx="4993973" cy="2091920"/>
          </a:xfrm>
          <a:prstGeom prst="rect">
            <a:avLst/>
          </a:prstGeom>
        </p:spPr>
      </p:pic>
      <p:sp>
        <p:nvSpPr>
          <p:cNvPr id="7" name="Title 6"/>
          <p:cNvSpPr>
            <a:spLocks noGrp="1"/>
          </p:cNvSpPr>
          <p:nvPr>
            <p:ph type="title"/>
          </p:nvPr>
        </p:nvSpPr>
        <p:spPr>
          <a:xfrm>
            <a:off x="5061857" y="4223023"/>
            <a:ext cx="10515600" cy="592818"/>
          </a:xfrm>
        </p:spPr>
        <p:txBody>
          <a:bodyPr>
            <a:normAutofit/>
          </a:bodyPr>
          <a:lstStyle/>
          <a:p>
            <a:r>
              <a:rPr lang="en-US" sz="2400" dirty="0" smtClean="0">
                <a:solidFill>
                  <a:srgbClr val="92D050"/>
                </a:solidFill>
              </a:rPr>
              <a:t>…..Quality, Sustainability, Integrity</a:t>
            </a:r>
            <a:r>
              <a:rPr lang="en-US" sz="2400" dirty="0" smtClean="0"/>
              <a:t> </a:t>
            </a:r>
            <a:endParaRPr lang="en-US" sz="2400" dirty="0"/>
          </a:p>
        </p:txBody>
      </p:sp>
    </p:spTree>
    <p:extLst>
      <p:ext uri="{BB962C8B-B14F-4D97-AF65-F5344CB8AC3E}">
        <p14:creationId xmlns:p14="http://schemas.microsoft.com/office/powerpoint/2010/main" val="2206182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E116D5B9-F0AF-F440-947A-D52120241203}"/>
              </a:ext>
            </a:extLst>
          </p:cNvPr>
          <p:cNvGrpSpPr/>
          <p:nvPr/>
        </p:nvGrpSpPr>
        <p:grpSpPr>
          <a:xfrm>
            <a:off x="1079037" y="471066"/>
            <a:ext cx="10350964" cy="6386934"/>
            <a:chOff x="2154898" y="942132"/>
            <a:chExt cx="20701927" cy="12773868"/>
          </a:xfrm>
          <a:solidFill>
            <a:schemeClr val="bg1">
              <a:lumMod val="95000"/>
            </a:schemeClr>
          </a:solidFill>
        </p:grpSpPr>
        <p:sp>
          <p:nvSpPr>
            <p:cNvPr id="3075" name="Freeform 3">
              <a:extLst>
                <a:ext uri="{FF2B5EF4-FFF2-40B4-BE49-F238E27FC236}">
                  <a16:creationId xmlns:a16="http://schemas.microsoft.com/office/drawing/2014/main" xmlns="" id="{D8E04B42-315A-1546-A98C-D011E55F9350}"/>
                </a:ext>
              </a:extLst>
            </p:cNvPr>
            <p:cNvSpPr>
              <a:spLocks noChangeArrowheads="1"/>
            </p:cNvSpPr>
            <p:nvPr/>
          </p:nvSpPr>
          <p:spPr bwMode="auto">
            <a:xfrm>
              <a:off x="14696785" y="942132"/>
              <a:ext cx="2614341" cy="2074062"/>
            </a:xfrm>
            <a:custGeom>
              <a:avLst/>
              <a:gdLst>
                <a:gd name="T0" fmla="*/ 3224 w 3840"/>
                <a:gd name="T1" fmla="*/ 983 h 3047"/>
                <a:gd name="T2" fmla="*/ 3224 w 3840"/>
                <a:gd name="T3" fmla="*/ 983 h 3047"/>
                <a:gd name="T4" fmla="*/ 3048 w 3840"/>
                <a:gd name="T5" fmla="*/ 1010 h 3047"/>
                <a:gd name="T6" fmla="*/ 3048 w 3840"/>
                <a:gd name="T7" fmla="*/ 1010 h 3047"/>
                <a:gd name="T8" fmla="*/ 3048 w 3840"/>
                <a:gd name="T9" fmla="*/ 983 h 3047"/>
                <a:gd name="T10" fmla="*/ 3048 w 3840"/>
                <a:gd name="T11" fmla="*/ 983 h 3047"/>
                <a:gd name="T12" fmla="*/ 2065 w 3840"/>
                <a:gd name="T13" fmla="*/ 0 h 3047"/>
                <a:gd name="T14" fmla="*/ 2065 w 3840"/>
                <a:gd name="T15" fmla="*/ 0 h 3047"/>
                <a:gd name="T16" fmla="*/ 1091 w 3840"/>
                <a:gd name="T17" fmla="*/ 847 h 3047"/>
                <a:gd name="T18" fmla="*/ 1091 w 3840"/>
                <a:gd name="T19" fmla="*/ 847 h 3047"/>
                <a:gd name="T20" fmla="*/ 820 w 3840"/>
                <a:gd name="T21" fmla="*/ 801 h 3047"/>
                <a:gd name="T22" fmla="*/ 820 w 3840"/>
                <a:gd name="T23" fmla="*/ 801 h 3047"/>
                <a:gd name="T24" fmla="*/ 0 w 3840"/>
                <a:gd name="T25" fmla="*/ 1621 h 3047"/>
                <a:gd name="T26" fmla="*/ 0 w 3840"/>
                <a:gd name="T27" fmla="*/ 1621 h 3047"/>
                <a:gd name="T28" fmla="*/ 694 w 3840"/>
                <a:gd name="T29" fmla="*/ 2431 h 3047"/>
                <a:gd name="T30" fmla="*/ 694 w 3840"/>
                <a:gd name="T31" fmla="*/ 2431 h 3047"/>
                <a:gd name="T32" fmla="*/ 1472 w 3840"/>
                <a:gd name="T33" fmla="*/ 3046 h 3047"/>
                <a:gd name="T34" fmla="*/ 1472 w 3840"/>
                <a:gd name="T35" fmla="*/ 3046 h 3047"/>
                <a:gd name="T36" fmla="*/ 2181 w 3840"/>
                <a:gd name="T37" fmla="*/ 2618 h 3047"/>
                <a:gd name="T38" fmla="*/ 2181 w 3840"/>
                <a:gd name="T39" fmla="*/ 2618 h 3047"/>
                <a:gd name="T40" fmla="*/ 2653 w 3840"/>
                <a:gd name="T41" fmla="*/ 2866 h 3047"/>
                <a:gd name="T42" fmla="*/ 2653 w 3840"/>
                <a:gd name="T43" fmla="*/ 2866 h 3047"/>
                <a:gd name="T44" fmla="*/ 3224 w 3840"/>
                <a:gd name="T45" fmla="*/ 2295 h 3047"/>
                <a:gd name="T46" fmla="*/ 3224 w 3840"/>
                <a:gd name="T47" fmla="*/ 2295 h 3047"/>
                <a:gd name="T48" fmla="*/ 3218 w 3840"/>
                <a:gd name="T49" fmla="*/ 2213 h 3047"/>
                <a:gd name="T50" fmla="*/ 3218 w 3840"/>
                <a:gd name="T51" fmla="*/ 2213 h 3047"/>
                <a:gd name="T52" fmla="*/ 3224 w 3840"/>
                <a:gd name="T53" fmla="*/ 2213 h 3047"/>
                <a:gd name="T54" fmla="*/ 3224 w 3840"/>
                <a:gd name="T55" fmla="*/ 2213 h 3047"/>
                <a:gd name="T56" fmla="*/ 3839 w 3840"/>
                <a:gd name="T57" fmla="*/ 1598 h 3047"/>
                <a:gd name="T58" fmla="*/ 3839 w 3840"/>
                <a:gd name="T59" fmla="*/ 1598 h 3047"/>
                <a:gd name="T60" fmla="*/ 3224 w 3840"/>
                <a:gd name="T61" fmla="*/ 983 h 3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0" h="3047">
                  <a:moveTo>
                    <a:pt x="3224" y="983"/>
                  </a:moveTo>
                  <a:lnTo>
                    <a:pt x="3224" y="983"/>
                  </a:lnTo>
                  <a:cubicBezTo>
                    <a:pt x="3163" y="983"/>
                    <a:pt x="3104" y="993"/>
                    <a:pt x="3048" y="1010"/>
                  </a:cubicBezTo>
                  <a:lnTo>
                    <a:pt x="3048" y="1010"/>
                  </a:lnTo>
                  <a:cubicBezTo>
                    <a:pt x="3048" y="1001"/>
                    <a:pt x="3048" y="992"/>
                    <a:pt x="3048" y="983"/>
                  </a:cubicBezTo>
                  <a:lnTo>
                    <a:pt x="3048" y="983"/>
                  </a:lnTo>
                  <a:cubicBezTo>
                    <a:pt x="3048" y="440"/>
                    <a:pt x="2608" y="0"/>
                    <a:pt x="2065" y="0"/>
                  </a:cubicBezTo>
                  <a:lnTo>
                    <a:pt x="2065" y="0"/>
                  </a:lnTo>
                  <a:cubicBezTo>
                    <a:pt x="1568" y="0"/>
                    <a:pt x="1157" y="369"/>
                    <a:pt x="1091" y="847"/>
                  </a:cubicBezTo>
                  <a:lnTo>
                    <a:pt x="1091" y="847"/>
                  </a:lnTo>
                  <a:cubicBezTo>
                    <a:pt x="1006" y="817"/>
                    <a:pt x="915" y="801"/>
                    <a:pt x="820" y="801"/>
                  </a:cubicBezTo>
                  <a:lnTo>
                    <a:pt x="820" y="801"/>
                  </a:lnTo>
                  <a:cubicBezTo>
                    <a:pt x="367" y="801"/>
                    <a:pt x="0" y="1168"/>
                    <a:pt x="0" y="1621"/>
                  </a:cubicBezTo>
                  <a:lnTo>
                    <a:pt x="0" y="1621"/>
                  </a:lnTo>
                  <a:cubicBezTo>
                    <a:pt x="0" y="2031"/>
                    <a:pt x="301" y="2370"/>
                    <a:pt x="694" y="2431"/>
                  </a:cubicBezTo>
                  <a:lnTo>
                    <a:pt x="694" y="2431"/>
                  </a:lnTo>
                  <a:cubicBezTo>
                    <a:pt x="779" y="2784"/>
                    <a:pt x="1094" y="3046"/>
                    <a:pt x="1472" y="3046"/>
                  </a:cubicBezTo>
                  <a:lnTo>
                    <a:pt x="1472" y="3046"/>
                  </a:lnTo>
                  <a:cubicBezTo>
                    <a:pt x="1780" y="3046"/>
                    <a:pt x="2047" y="2872"/>
                    <a:pt x="2181" y="2618"/>
                  </a:cubicBezTo>
                  <a:lnTo>
                    <a:pt x="2181" y="2618"/>
                  </a:lnTo>
                  <a:cubicBezTo>
                    <a:pt x="2284" y="2768"/>
                    <a:pt x="2457" y="2866"/>
                    <a:pt x="2653" y="2866"/>
                  </a:cubicBezTo>
                  <a:lnTo>
                    <a:pt x="2653" y="2866"/>
                  </a:lnTo>
                  <a:cubicBezTo>
                    <a:pt x="2968" y="2866"/>
                    <a:pt x="3224" y="2611"/>
                    <a:pt x="3224" y="2295"/>
                  </a:cubicBezTo>
                  <a:lnTo>
                    <a:pt x="3224" y="2295"/>
                  </a:lnTo>
                  <a:cubicBezTo>
                    <a:pt x="3224" y="2267"/>
                    <a:pt x="3222" y="2240"/>
                    <a:pt x="3218" y="2213"/>
                  </a:cubicBezTo>
                  <a:lnTo>
                    <a:pt x="3218" y="2213"/>
                  </a:lnTo>
                  <a:cubicBezTo>
                    <a:pt x="3220" y="2213"/>
                    <a:pt x="3222" y="2213"/>
                    <a:pt x="3224" y="2213"/>
                  </a:cubicBezTo>
                  <a:lnTo>
                    <a:pt x="3224" y="2213"/>
                  </a:lnTo>
                  <a:cubicBezTo>
                    <a:pt x="3564" y="2213"/>
                    <a:pt x="3839" y="1939"/>
                    <a:pt x="3839" y="1598"/>
                  </a:cubicBezTo>
                  <a:lnTo>
                    <a:pt x="3839" y="1598"/>
                  </a:lnTo>
                  <a:cubicBezTo>
                    <a:pt x="3839" y="1259"/>
                    <a:pt x="3564" y="983"/>
                    <a:pt x="3224" y="98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7" name="Freeform 5">
              <a:extLst>
                <a:ext uri="{FF2B5EF4-FFF2-40B4-BE49-F238E27FC236}">
                  <a16:creationId xmlns:a16="http://schemas.microsoft.com/office/drawing/2014/main" xmlns="" id="{7C636C20-E210-104C-A344-38BEB817C306}"/>
                </a:ext>
              </a:extLst>
            </p:cNvPr>
            <p:cNvSpPr>
              <a:spLocks noChangeArrowheads="1"/>
            </p:cNvSpPr>
            <p:nvPr/>
          </p:nvSpPr>
          <p:spPr bwMode="auto">
            <a:xfrm>
              <a:off x="9750248" y="6549006"/>
              <a:ext cx="1884967" cy="1149588"/>
            </a:xfrm>
            <a:custGeom>
              <a:avLst/>
              <a:gdLst>
                <a:gd name="T0" fmla="*/ 1419 w 2768"/>
                <a:gd name="T1" fmla="*/ 953 h 1690"/>
                <a:gd name="T2" fmla="*/ 1419 w 2768"/>
                <a:gd name="T3" fmla="*/ 953 h 1690"/>
                <a:gd name="T4" fmla="*/ 1397 w 2768"/>
                <a:gd name="T5" fmla="*/ 918 h 1690"/>
                <a:gd name="T6" fmla="*/ 1397 w 2768"/>
                <a:gd name="T7" fmla="*/ 918 h 1690"/>
                <a:gd name="T8" fmla="*/ 1434 w 2768"/>
                <a:gd name="T9" fmla="*/ 938 h 1690"/>
                <a:gd name="T10" fmla="*/ 1434 w 2768"/>
                <a:gd name="T11" fmla="*/ 938 h 1690"/>
                <a:gd name="T12" fmla="*/ 1419 w 2768"/>
                <a:gd name="T13" fmla="*/ 953 h 1690"/>
                <a:gd name="T14" fmla="*/ 2290 w 2768"/>
                <a:gd name="T15" fmla="*/ 495 h 1690"/>
                <a:gd name="T16" fmla="*/ 2290 w 2768"/>
                <a:gd name="T17" fmla="*/ 495 h 1690"/>
                <a:gd name="T18" fmla="*/ 2149 w 2768"/>
                <a:gd name="T19" fmla="*/ 517 h 1690"/>
                <a:gd name="T20" fmla="*/ 2149 w 2768"/>
                <a:gd name="T21" fmla="*/ 517 h 1690"/>
                <a:gd name="T22" fmla="*/ 2150 w 2768"/>
                <a:gd name="T23" fmla="*/ 495 h 1690"/>
                <a:gd name="T24" fmla="*/ 2150 w 2768"/>
                <a:gd name="T25" fmla="*/ 495 h 1690"/>
                <a:gd name="T26" fmla="*/ 1655 w 2768"/>
                <a:gd name="T27" fmla="*/ 0 h 1690"/>
                <a:gd name="T28" fmla="*/ 1655 w 2768"/>
                <a:gd name="T29" fmla="*/ 0 h 1690"/>
                <a:gd name="T30" fmla="*/ 1264 w 2768"/>
                <a:gd name="T31" fmla="*/ 192 h 1690"/>
                <a:gd name="T32" fmla="*/ 1264 w 2768"/>
                <a:gd name="T33" fmla="*/ 192 h 1690"/>
                <a:gd name="T34" fmla="*/ 967 w 2768"/>
                <a:gd name="T35" fmla="*/ 74 h 1690"/>
                <a:gd name="T36" fmla="*/ 967 w 2768"/>
                <a:gd name="T37" fmla="*/ 74 h 1690"/>
                <a:gd name="T38" fmla="*/ 573 w 2768"/>
                <a:gd name="T39" fmla="*/ 328 h 1690"/>
                <a:gd name="T40" fmla="*/ 573 w 2768"/>
                <a:gd name="T41" fmla="*/ 328 h 1690"/>
                <a:gd name="T42" fmla="*/ 421 w 2768"/>
                <a:gd name="T43" fmla="*/ 299 h 1690"/>
                <a:gd name="T44" fmla="*/ 421 w 2768"/>
                <a:gd name="T45" fmla="*/ 299 h 1690"/>
                <a:gd name="T46" fmla="*/ 0 w 2768"/>
                <a:gd name="T47" fmla="*/ 719 h 1690"/>
                <a:gd name="T48" fmla="*/ 0 w 2768"/>
                <a:gd name="T49" fmla="*/ 719 h 1690"/>
                <a:gd name="T50" fmla="*/ 421 w 2768"/>
                <a:gd name="T51" fmla="*/ 1139 h 1690"/>
                <a:gd name="T52" fmla="*/ 421 w 2768"/>
                <a:gd name="T53" fmla="*/ 1139 h 1690"/>
                <a:gd name="T54" fmla="*/ 518 w 2768"/>
                <a:gd name="T55" fmla="*/ 1128 h 1690"/>
                <a:gd name="T56" fmla="*/ 518 w 2768"/>
                <a:gd name="T57" fmla="*/ 1128 h 1690"/>
                <a:gd name="T58" fmla="*/ 515 w 2768"/>
                <a:gd name="T59" fmla="*/ 1184 h 1690"/>
                <a:gd name="T60" fmla="*/ 515 w 2768"/>
                <a:gd name="T61" fmla="*/ 1184 h 1690"/>
                <a:gd name="T62" fmla="*/ 996 w 2768"/>
                <a:gd name="T63" fmla="*/ 1665 h 1690"/>
                <a:gd name="T64" fmla="*/ 996 w 2768"/>
                <a:gd name="T65" fmla="*/ 1665 h 1690"/>
                <a:gd name="T66" fmla="*/ 1361 w 2768"/>
                <a:gd name="T67" fmla="*/ 1497 h 1690"/>
                <a:gd name="T68" fmla="*/ 1361 w 2768"/>
                <a:gd name="T69" fmla="*/ 1497 h 1690"/>
                <a:gd name="T70" fmla="*/ 1720 w 2768"/>
                <a:gd name="T71" fmla="*/ 1689 h 1690"/>
                <a:gd name="T72" fmla="*/ 1720 w 2768"/>
                <a:gd name="T73" fmla="*/ 1689 h 1690"/>
                <a:gd name="T74" fmla="*/ 2120 w 2768"/>
                <a:gd name="T75" fmla="*/ 1416 h 1690"/>
                <a:gd name="T76" fmla="*/ 2120 w 2768"/>
                <a:gd name="T77" fmla="*/ 1416 h 1690"/>
                <a:gd name="T78" fmla="*/ 2290 w 2768"/>
                <a:gd name="T79" fmla="*/ 1448 h 1690"/>
                <a:gd name="T80" fmla="*/ 2290 w 2768"/>
                <a:gd name="T81" fmla="*/ 1448 h 1690"/>
                <a:gd name="T82" fmla="*/ 2767 w 2768"/>
                <a:gd name="T83" fmla="*/ 971 h 1690"/>
                <a:gd name="T84" fmla="*/ 2767 w 2768"/>
                <a:gd name="T85" fmla="*/ 971 h 1690"/>
                <a:gd name="T86" fmla="*/ 2290 w 2768"/>
                <a:gd name="T87" fmla="*/ 495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68" h="169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8" name="Freeform 6">
              <a:extLst>
                <a:ext uri="{FF2B5EF4-FFF2-40B4-BE49-F238E27FC236}">
                  <a16:creationId xmlns:a16="http://schemas.microsoft.com/office/drawing/2014/main" xmlns="" id="{368B8DCF-F702-3F47-8B4B-8BB236430C88}"/>
                </a:ext>
              </a:extLst>
            </p:cNvPr>
            <p:cNvSpPr>
              <a:spLocks noChangeArrowheads="1"/>
            </p:cNvSpPr>
            <p:nvPr/>
          </p:nvSpPr>
          <p:spPr bwMode="auto">
            <a:xfrm>
              <a:off x="5947299" y="1740542"/>
              <a:ext cx="3289686" cy="2380219"/>
            </a:xfrm>
            <a:custGeom>
              <a:avLst/>
              <a:gdLst>
                <a:gd name="T0" fmla="*/ 3867 w 4832"/>
                <a:gd name="T1" fmla="*/ 641 h 3495"/>
                <a:gd name="T2" fmla="*/ 3867 w 4832"/>
                <a:gd name="T3" fmla="*/ 641 h 3495"/>
                <a:gd name="T4" fmla="*/ 2850 w 4832"/>
                <a:gd name="T5" fmla="*/ 35 h 3495"/>
                <a:gd name="T6" fmla="*/ 2850 w 4832"/>
                <a:gd name="T7" fmla="*/ 35 h 3495"/>
                <a:gd name="T8" fmla="*/ 2004 w 4832"/>
                <a:gd name="T9" fmla="*/ 571 h 3495"/>
                <a:gd name="T10" fmla="*/ 2004 w 4832"/>
                <a:gd name="T11" fmla="*/ 571 h 3495"/>
                <a:gd name="T12" fmla="*/ 1398 w 4832"/>
                <a:gd name="T13" fmla="*/ 340 h 3495"/>
                <a:gd name="T14" fmla="*/ 1398 w 4832"/>
                <a:gd name="T15" fmla="*/ 340 h 3495"/>
                <a:gd name="T16" fmla="*/ 735 w 4832"/>
                <a:gd name="T17" fmla="*/ 1022 h 3495"/>
                <a:gd name="T18" fmla="*/ 735 w 4832"/>
                <a:gd name="T19" fmla="*/ 1022 h 3495"/>
                <a:gd name="T20" fmla="*/ 750 w 4832"/>
                <a:gd name="T21" fmla="*/ 1111 h 3495"/>
                <a:gd name="T22" fmla="*/ 750 w 4832"/>
                <a:gd name="T23" fmla="*/ 1111 h 3495"/>
                <a:gd name="T24" fmla="*/ 742 w 4832"/>
                <a:gd name="T25" fmla="*/ 1111 h 3495"/>
                <a:gd name="T26" fmla="*/ 742 w 4832"/>
                <a:gd name="T27" fmla="*/ 1111 h 3495"/>
                <a:gd name="T28" fmla="*/ 28 w 4832"/>
                <a:gd name="T29" fmla="*/ 1846 h 3495"/>
                <a:gd name="T30" fmla="*/ 28 w 4832"/>
                <a:gd name="T31" fmla="*/ 1846 h 3495"/>
                <a:gd name="T32" fmla="*/ 842 w 4832"/>
                <a:gd name="T33" fmla="*/ 2466 h 3495"/>
                <a:gd name="T34" fmla="*/ 842 w 4832"/>
                <a:gd name="T35" fmla="*/ 2466 h 3495"/>
                <a:gd name="T36" fmla="*/ 1059 w 4832"/>
                <a:gd name="T37" fmla="*/ 2422 h 3495"/>
                <a:gd name="T38" fmla="*/ 1059 w 4832"/>
                <a:gd name="T39" fmla="*/ 2422 h 3495"/>
                <a:gd name="T40" fmla="*/ 1060 w 4832"/>
                <a:gd name="T41" fmla="*/ 2451 h 3495"/>
                <a:gd name="T42" fmla="*/ 1060 w 4832"/>
                <a:gd name="T43" fmla="*/ 2451 h 3495"/>
                <a:gd name="T44" fmla="*/ 2362 w 4832"/>
                <a:gd name="T45" fmla="*/ 3444 h 3495"/>
                <a:gd name="T46" fmla="*/ 2362 w 4832"/>
                <a:gd name="T47" fmla="*/ 3444 h 3495"/>
                <a:gd name="T48" fmla="*/ 3503 w 4832"/>
                <a:gd name="T49" fmla="*/ 2422 h 3495"/>
                <a:gd name="T50" fmla="*/ 3503 w 4832"/>
                <a:gd name="T51" fmla="*/ 2422 h 3495"/>
                <a:gd name="T52" fmla="*/ 3843 w 4832"/>
                <a:gd name="T53" fmla="*/ 2448 h 3495"/>
                <a:gd name="T54" fmla="*/ 3843 w 4832"/>
                <a:gd name="T55" fmla="*/ 2448 h 3495"/>
                <a:gd name="T56" fmla="*/ 4795 w 4832"/>
                <a:gd name="T57" fmla="*/ 1469 h 3495"/>
                <a:gd name="T58" fmla="*/ 4795 w 4832"/>
                <a:gd name="T59" fmla="*/ 1469 h 3495"/>
                <a:gd name="T60" fmla="*/ 3867 w 4832"/>
                <a:gd name="T61" fmla="*/ 641 h 3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32" h="3495">
                  <a:moveTo>
                    <a:pt x="3867" y="641"/>
                  </a:moveTo>
                  <a:lnTo>
                    <a:pt x="3867" y="641"/>
                  </a:lnTo>
                  <a:cubicBezTo>
                    <a:pt x="3734" y="260"/>
                    <a:pt x="3320" y="0"/>
                    <a:pt x="2850" y="35"/>
                  </a:cubicBezTo>
                  <a:lnTo>
                    <a:pt x="2850" y="35"/>
                  </a:lnTo>
                  <a:cubicBezTo>
                    <a:pt x="2468" y="63"/>
                    <a:pt x="2150" y="279"/>
                    <a:pt x="2004" y="571"/>
                  </a:cubicBezTo>
                  <a:lnTo>
                    <a:pt x="2004" y="571"/>
                  </a:lnTo>
                  <a:cubicBezTo>
                    <a:pt x="1865" y="415"/>
                    <a:pt x="1642" y="322"/>
                    <a:pt x="1398" y="340"/>
                  </a:cubicBezTo>
                  <a:lnTo>
                    <a:pt x="1398" y="340"/>
                  </a:lnTo>
                  <a:cubicBezTo>
                    <a:pt x="1006" y="369"/>
                    <a:pt x="709" y="674"/>
                    <a:pt x="735" y="1022"/>
                  </a:cubicBezTo>
                  <a:lnTo>
                    <a:pt x="735" y="1022"/>
                  </a:lnTo>
                  <a:cubicBezTo>
                    <a:pt x="738" y="1053"/>
                    <a:pt x="743" y="1082"/>
                    <a:pt x="750" y="1111"/>
                  </a:cubicBezTo>
                  <a:lnTo>
                    <a:pt x="750" y="1111"/>
                  </a:lnTo>
                  <a:cubicBezTo>
                    <a:pt x="747" y="1111"/>
                    <a:pt x="745" y="1111"/>
                    <a:pt x="742" y="1111"/>
                  </a:cubicBezTo>
                  <a:lnTo>
                    <a:pt x="742" y="1111"/>
                  </a:lnTo>
                  <a:cubicBezTo>
                    <a:pt x="320" y="1143"/>
                    <a:pt x="0" y="1472"/>
                    <a:pt x="28" y="1846"/>
                  </a:cubicBezTo>
                  <a:lnTo>
                    <a:pt x="28" y="1846"/>
                  </a:lnTo>
                  <a:cubicBezTo>
                    <a:pt x="55" y="2220"/>
                    <a:pt x="420" y="2498"/>
                    <a:pt x="842" y="2466"/>
                  </a:cubicBezTo>
                  <a:lnTo>
                    <a:pt x="842" y="2466"/>
                  </a:lnTo>
                  <a:cubicBezTo>
                    <a:pt x="918" y="2461"/>
                    <a:pt x="991" y="2445"/>
                    <a:pt x="1059" y="2422"/>
                  </a:cubicBezTo>
                  <a:lnTo>
                    <a:pt x="1059" y="2422"/>
                  </a:lnTo>
                  <a:cubicBezTo>
                    <a:pt x="1059" y="2431"/>
                    <a:pt x="1059" y="2441"/>
                    <a:pt x="1060" y="2451"/>
                  </a:cubicBezTo>
                  <a:lnTo>
                    <a:pt x="1060" y="2451"/>
                  </a:lnTo>
                  <a:cubicBezTo>
                    <a:pt x="1104" y="3049"/>
                    <a:pt x="1687" y="3494"/>
                    <a:pt x="2362" y="3444"/>
                  </a:cubicBezTo>
                  <a:lnTo>
                    <a:pt x="2362" y="3444"/>
                  </a:lnTo>
                  <a:cubicBezTo>
                    <a:pt x="2979" y="3399"/>
                    <a:pt x="3459" y="2955"/>
                    <a:pt x="3503" y="2422"/>
                  </a:cubicBezTo>
                  <a:lnTo>
                    <a:pt x="3503" y="2422"/>
                  </a:lnTo>
                  <a:cubicBezTo>
                    <a:pt x="3611" y="2447"/>
                    <a:pt x="3725" y="2456"/>
                    <a:pt x="3843" y="2448"/>
                  </a:cubicBezTo>
                  <a:lnTo>
                    <a:pt x="3843" y="2448"/>
                  </a:lnTo>
                  <a:cubicBezTo>
                    <a:pt x="4405" y="2406"/>
                    <a:pt x="4831" y="1968"/>
                    <a:pt x="4795" y="1469"/>
                  </a:cubicBezTo>
                  <a:lnTo>
                    <a:pt x="4795" y="1469"/>
                  </a:lnTo>
                  <a:cubicBezTo>
                    <a:pt x="4761" y="1018"/>
                    <a:pt x="4360" y="672"/>
                    <a:pt x="3867" y="64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79" name="Freeform 7">
              <a:extLst>
                <a:ext uri="{FF2B5EF4-FFF2-40B4-BE49-F238E27FC236}">
                  <a16:creationId xmlns:a16="http://schemas.microsoft.com/office/drawing/2014/main" xmlns="" id="{9880C760-FD90-2948-8DE6-FA425E8819AF}"/>
                </a:ext>
              </a:extLst>
            </p:cNvPr>
            <p:cNvSpPr>
              <a:spLocks noChangeArrowheads="1"/>
            </p:cNvSpPr>
            <p:nvPr/>
          </p:nvSpPr>
          <p:spPr bwMode="auto">
            <a:xfrm>
              <a:off x="6520593" y="10454006"/>
              <a:ext cx="2803437" cy="1752899"/>
            </a:xfrm>
            <a:custGeom>
              <a:avLst/>
              <a:gdLst>
                <a:gd name="T0" fmla="*/ 1975 w 4120"/>
                <a:gd name="T1" fmla="*/ 1146 h 2575"/>
                <a:gd name="T2" fmla="*/ 1975 w 4120"/>
                <a:gd name="T3" fmla="*/ 1146 h 2575"/>
                <a:gd name="T4" fmla="*/ 1997 w 4120"/>
                <a:gd name="T5" fmla="*/ 1122 h 2575"/>
                <a:gd name="T6" fmla="*/ 1997 w 4120"/>
                <a:gd name="T7" fmla="*/ 1122 h 2575"/>
                <a:gd name="T8" fmla="*/ 2033 w 4120"/>
                <a:gd name="T9" fmla="*/ 1171 h 2575"/>
                <a:gd name="T10" fmla="*/ 2033 w 4120"/>
                <a:gd name="T11" fmla="*/ 1171 h 2575"/>
                <a:gd name="T12" fmla="*/ 1975 w 4120"/>
                <a:gd name="T13" fmla="*/ 1146 h 2575"/>
                <a:gd name="T14" fmla="*/ 3425 w 4120"/>
                <a:gd name="T15" fmla="*/ 726 h 2575"/>
                <a:gd name="T16" fmla="*/ 3425 w 4120"/>
                <a:gd name="T17" fmla="*/ 726 h 2575"/>
                <a:gd name="T18" fmla="*/ 3286 w 4120"/>
                <a:gd name="T19" fmla="*/ 755 h 2575"/>
                <a:gd name="T20" fmla="*/ 3286 w 4120"/>
                <a:gd name="T21" fmla="*/ 755 h 2575"/>
                <a:gd name="T22" fmla="*/ 3284 w 4120"/>
                <a:gd name="T23" fmla="*/ 673 h 2575"/>
                <a:gd name="T24" fmla="*/ 3284 w 4120"/>
                <a:gd name="T25" fmla="*/ 673 h 2575"/>
                <a:gd name="T26" fmla="*/ 2523 w 4120"/>
                <a:gd name="T27" fmla="*/ 33 h 2575"/>
                <a:gd name="T28" fmla="*/ 2523 w 4120"/>
                <a:gd name="T29" fmla="*/ 33 h 2575"/>
                <a:gd name="T30" fmla="*/ 2012 w 4120"/>
                <a:gd name="T31" fmla="*/ 324 h 2575"/>
                <a:gd name="T32" fmla="*/ 2012 w 4120"/>
                <a:gd name="T33" fmla="*/ 324 h 2575"/>
                <a:gd name="T34" fmla="*/ 1466 w 4120"/>
                <a:gd name="T35" fmla="*/ 88 h 2575"/>
                <a:gd name="T36" fmla="*/ 1466 w 4120"/>
                <a:gd name="T37" fmla="*/ 88 h 2575"/>
                <a:gd name="T38" fmla="*/ 917 w 4120"/>
                <a:gd name="T39" fmla="*/ 535 h 2575"/>
                <a:gd name="T40" fmla="*/ 917 w 4120"/>
                <a:gd name="T41" fmla="*/ 535 h 2575"/>
                <a:gd name="T42" fmla="*/ 667 w 4120"/>
                <a:gd name="T43" fmla="*/ 512 h 2575"/>
                <a:gd name="T44" fmla="*/ 667 w 4120"/>
                <a:gd name="T45" fmla="*/ 512 h 2575"/>
                <a:gd name="T46" fmla="*/ 33 w 4120"/>
                <a:gd name="T47" fmla="*/ 1264 h 2575"/>
                <a:gd name="T48" fmla="*/ 33 w 4120"/>
                <a:gd name="T49" fmla="*/ 1264 h 2575"/>
                <a:gd name="T50" fmla="*/ 786 w 4120"/>
                <a:gd name="T51" fmla="*/ 1899 h 2575"/>
                <a:gd name="T52" fmla="*/ 786 w 4120"/>
                <a:gd name="T53" fmla="*/ 1899 h 2575"/>
                <a:gd name="T54" fmla="*/ 988 w 4120"/>
                <a:gd name="T55" fmla="*/ 1850 h 2575"/>
                <a:gd name="T56" fmla="*/ 988 w 4120"/>
                <a:gd name="T57" fmla="*/ 1850 h 2575"/>
                <a:gd name="T58" fmla="*/ 990 w 4120"/>
                <a:gd name="T59" fmla="*/ 1881 h 2575"/>
                <a:gd name="T60" fmla="*/ 990 w 4120"/>
                <a:gd name="T61" fmla="*/ 1881 h 2575"/>
                <a:gd name="T62" fmla="*/ 1773 w 4120"/>
                <a:gd name="T63" fmla="*/ 2540 h 2575"/>
                <a:gd name="T64" fmla="*/ 1773 w 4120"/>
                <a:gd name="T65" fmla="*/ 2540 h 2575"/>
                <a:gd name="T66" fmla="*/ 2318 w 4120"/>
                <a:gd name="T67" fmla="*/ 2212 h 2575"/>
                <a:gd name="T68" fmla="*/ 2318 w 4120"/>
                <a:gd name="T69" fmla="*/ 2212 h 2575"/>
                <a:gd name="T70" fmla="*/ 2763 w 4120"/>
                <a:gd name="T71" fmla="*/ 2345 h 2575"/>
                <a:gd name="T72" fmla="*/ 2763 w 4120"/>
                <a:gd name="T73" fmla="*/ 2345 h 2575"/>
                <a:gd name="T74" fmla="*/ 3306 w 4120"/>
                <a:gd name="T75" fmla="*/ 1927 h 2575"/>
                <a:gd name="T76" fmla="*/ 3306 w 4120"/>
                <a:gd name="T77" fmla="*/ 1927 h 2575"/>
                <a:gd name="T78" fmla="*/ 3531 w 4120"/>
                <a:gd name="T79" fmla="*/ 1950 h 2575"/>
                <a:gd name="T80" fmla="*/ 3531 w 4120"/>
                <a:gd name="T81" fmla="*/ 1950 h 2575"/>
                <a:gd name="T82" fmla="*/ 4090 w 4120"/>
                <a:gd name="T83" fmla="*/ 1285 h 2575"/>
                <a:gd name="T84" fmla="*/ 4090 w 4120"/>
                <a:gd name="T85" fmla="*/ 1285 h 2575"/>
                <a:gd name="T86" fmla="*/ 3425 w 4120"/>
                <a:gd name="T87" fmla="*/ 726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0" h="2575">
                  <a:moveTo>
                    <a:pt x="1975" y="1146"/>
                  </a:moveTo>
                  <a:lnTo>
                    <a:pt x="1975" y="1146"/>
                  </a:lnTo>
                  <a:cubicBezTo>
                    <a:pt x="1983" y="1138"/>
                    <a:pt x="1990" y="1129"/>
                    <a:pt x="1997" y="1122"/>
                  </a:cubicBezTo>
                  <a:lnTo>
                    <a:pt x="1997" y="1122"/>
                  </a:lnTo>
                  <a:cubicBezTo>
                    <a:pt x="2008" y="1139"/>
                    <a:pt x="2020" y="1155"/>
                    <a:pt x="2033" y="1171"/>
                  </a:cubicBezTo>
                  <a:lnTo>
                    <a:pt x="2033" y="1171"/>
                  </a:lnTo>
                  <a:cubicBezTo>
                    <a:pt x="2014" y="1162"/>
                    <a:pt x="1995" y="1153"/>
                    <a:pt x="1975" y="1146"/>
                  </a:cubicBezTo>
                  <a:close/>
                  <a:moveTo>
                    <a:pt x="3425" y="726"/>
                  </a:moveTo>
                  <a:lnTo>
                    <a:pt x="3425" y="726"/>
                  </a:lnTo>
                  <a:cubicBezTo>
                    <a:pt x="3377" y="730"/>
                    <a:pt x="3330" y="740"/>
                    <a:pt x="3286" y="755"/>
                  </a:cubicBezTo>
                  <a:lnTo>
                    <a:pt x="3286" y="755"/>
                  </a:lnTo>
                  <a:cubicBezTo>
                    <a:pt x="3287" y="728"/>
                    <a:pt x="3286" y="700"/>
                    <a:pt x="3284" y="673"/>
                  </a:cubicBezTo>
                  <a:lnTo>
                    <a:pt x="3284" y="673"/>
                  </a:lnTo>
                  <a:cubicBezTo>
                    <a:pt x="3250" y="286"/>
                    <a:pt x="2910" y="0"/>
                    <a:pt x="2523" y="33"/>
                  </a:cubicBezTo>
                  <a:lnTo>
                    <a:pt x="2523" y="33"/>
                  </a:lnTo>
                  <a:cubicBezTo>
                    <a:pt x="2310" y="51"/>
                    <a:pt x="2128" y="163"/>
                    <a:pt x="2012" y="324"/>
                  </a:cubicBezTo>
                  <a:lnTo>
                    <a:pt x="2012" y="324"/>
                  </a:lnTo>
                  <a:cubicBezTo>
                    <a:pt x="1886" y="164"/>
                    <a:pt x="1684" y="69"/>
                    <a:pt x="1466" y="88"/>
                  </a:cubicBezTo>
                  <a:lnTo>
                    <a:pt x="1466" y="88"/>
                  </a:lnTo>
                  <a:cubicBezTo>
                    <a:pt x="1201" y="111"/>
                    <a:pt x="989" y="295"/>
                    <a:pt x="917" y="535"/>
                  </a:cubicBezTo>
                  <a:lnTo>
                    <a:pt x="917" y="535"/>
                  </a:lnTo>
                  <a:cubicBezTo>
                    <a:pt x="838" y="513"/>
                    <a:pt x="754" y="504"/>
                    <a:pt x="667" y="512"/>
                  </a:cubicBezTo>
                  <a:lnTo>
                    <a:pt x="667" y="512"/>
                  </a:lnTo>
                  <a:cubicBezTo>
                    <a:pt x="284" y="544"/>
                    <a:pt x="0" y="881"/>
                    <a:pt x="33" y="1264"/>
                  </a:cubicBezTo>
                  <a:lnTo>
                    <a:pt x="33" y="1264"/>
                  </a:lnTo>
                  <a:cubicBezTo>
                    <a:pt x="66" y="1648"/>
                    <a:pt x="403" y="1932"/>
                    <a:pt x="786" y="1899"/>
                  </a:cubicBezTo>
                  <a:lnTo>
                    <a:pt x="786" y="1899"/>
                  </a:lnTo>
                  <a:cubicBezTo>
                    <a:pt x="857" y="1892"/>
                    <a:pt x="925" y="1876"/>
                    <a:pt x="988" y="1850"/>
                  </a:cubicBezTo>
                  <a:lnTo>
                    <a:pt x="988" y="1850"/>
                  </a:lnTo>
                  <a:cubicBezTo>
                    <a:pt x="988" y="1861"/>
                    <a:pt x="989" y="1871"/>
                    <a:pt x="990" y="1881"/>
                  </a:cubicBezTo>
                  <a:lnTo>
                    <a:pt x="990" y="1881"/>
                  </a:lnTo>
                  <a:cubicBezTo>
                    <a:pt x="1024" y="2279"/>
                    <a:pt x="1375" y="2574"/>
                    <a:pt x="1773" y="2540"/>
                  </a:cubicBezTo>
                  <a:lnTo>
                    <a:pt x="1773" y="2540"/>
                  </a:lnTo>
                  <a:cubicBezTo>
                    <a:pt x="2004" y="2520"/>
                    <a:pt x="2201" y="2393"/>
                    <a:pt x="2318" y="2212"/>
                  </a:cubicBezTo>
                  <a:lnTo>
                    <a:pt x="2318" y="2212"/>
                  </a:lnTo>
                  <a:cubicBezTo>
                    <a:pt x="2440" y="2308"/>
                    <a:pt x="2597" y="2359"/>
                    <a:pt x="2763" y="2345"/>
                  </a:cubicBezTo>
                  <a:lnTo>
                    <a:pt x="2763" y="2345"/>
                  </a:lnTo>
                  <a:cubicBezTo>
                    <a:pt x="3018" y="2323"/>
                    <a:pt x="3224" y="2153"/>
                    <a:pt x="3306" y="1927"/>
                  </a:cubicBezTo>
                  <a:lnTo>
                    <a:pt x="3306" y="1927"/>
                  </a:lnTo>
                  <a:cubicBezTo>
                    <a:pt x="3377" y="1948"/>
                    <a:pt x="3453" y="1957"/>
                    <a:pt x="3531" y="1950"/>
                  </a:cubicBezTo>
                  <a:lnTo>
                    <a:pt x="3531" y="1950"/>
                  </a:lnTo>
                  <a:cubicBezTo>
                    <a:pt x="3869" y="1921"/>
                    <a:pt x="4119" y="1623"/>
                    <a:pt x="4090" y="1285"/>
                  </a:cubicBezTo>
                  <a:lnTo>
                    <a:pt x="4090" y="1285"/>
                  </a:lnTo>
                  <a:cubicBezTo>
                    <a:pt x="4061" y="947"/>
                    <a:pt x="3763" y="696"/>
                    <a:pt x="3425" y="72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3080" name="Freeform 8">
              <a:extLst>
                <a:ext uri="{FF2B5EF4-FFF2-40B4-BE49-F238E27FC236}">
                  <a16:creationId xmlns:a16="http://schemas.microsoft.com/office/drawing/2014/main" xmlns="" id="{CA4C4CB2-6599-AB45-BF91-80D74C8FCC05}"/>
                </a:ext>
              </a:extLst>
            </p:cNvPr>
            <p:cNvSpPr>
              <a:spLocks noChangeArrowheads="1"/>
            </p:cNvSpPr>
            <p:nvPr/>
          </p:nvSpPr>
          <p:spPr bwMode="auto">
            <a:xfrm>
              <a:off x="14711793" y="10931252"/>
              <a:ext cx="1245638" cy="777397"/>
            </a:xfrm>
            <a:custGeom>
              <a:avLst/>
              <a:gdLst>
                <a:gd name="T0" fmla="*/ 877 w 1829"/>
                <a:gd name="T1" fmla="*/ 508 h 1143"/>
                <a:gd name="T2" fmla="*/ 877 w 1829"/>
                <a:gd name="T3" fmla="*/ 508 h 1143"/>
                <a:gd name="T4" fmla="*/ 887 w 1829"/>
                <a:gd name="T5" fmla="*/ 498 h 1143"/>
                <a:gd name="T6" fmla="*/ 887 w 1829"/>
                <a:gd name="T7" fmla="*/ 498 h 1143"/>
                <a:gd name="T8" fmla="*/ 903 w 1829"/>
                <a:gd name="T9" fmla="*/ 520 h 1143"/>
                <a:gd name="T10" fmla="*/ 903 w 1829"/>
                <a:gd name="T11" fmla="*/ 520 h 1143"/>
                <a:gd name="T12" fmla="*/ 877 w 1829"/>
                <a:gd name="T13" fmla="*/ 508 h 1143"/>
                <a:gd name="T14" fmla="*/ 1520 w 1829"/>
                <a:gd name="T15" fmla="*/ 322 h 1143"/>
                <a:gd name="T16" fmla="*/ 1520 w 1829"/>
                <a:gd name="T17" fmla="*/ 322 h 1143"/>
                <a:gd name="T18" fmla="*/ 1458 w 1829"/>
                <a:gd name="T19" fmla="*/ 335 h 1143"/>
                <a:gd name="T20" fmla="*/ 1458 w 1829"/>
                <a:gd name="T21" fmla="*/ 335 h 1143"/>
                <a:gd name="T22" fmla="*/ 1457 w 1829"/>
                <a:gd name="T23" fmla="*/ 298 h 1143"/>
                <a:gd name="T24" fmla="*/ 1457 w 1829"/>
                <a:gd name="T25" fmla="*/ 298 h 1143"/>
                <a:gd name="T26" fmla="*/ 1120 w 1829"/>
                <a:gd name="T27" fmla="*/ 15 h 1143"/>
                <a:gd name="T28" fmla="*/ 1120 w 1829"/>
                <a:gd name="T29" fmla="*/ 15 h 1143"/>
                <a:gd name="T30" fmla="*/ 893 w 1829"/>
                <a:gd name="T31" fmla="*/ 143 h 1143"/>
                <a:gd name="T32" fmla="*/ 893 w 1829"/>
                <a:gd name="T33" fmla="*/ 143 h 1143"/>
                <a:gd name="T34" fmla="*/ 651 w 1829"/>
                <a:gd name="T35" fmla="*/ 39 h 1143"/>
                <a:gd name="T36" fmla="*/ 651 w 1829"/>
                <a:gd name="T37" fmla="*/ 39 h 1143"/>
                <a:gd name="T38" fmla="*/ 407 w 1829"/>
                <a:gd name="T39" fmla="*/ 237 h 1143"/>
                <a:gd name="T40" fmla="*/ 407 w 1829"/>
                <a:gd name="T41" fmla="*/ 237 h 1143"/>
                <a:gd name="T42" fmla="*/ 296 w 1829"/>
                <a:gd name="T43" fmla="*/ 227 h 1143"/>
                <a:gd name="T44" fmla="*/ 296 w 1829"/>
                <a:gd name="T45" fmla="*/ 227 h 1143"/>
                <a:gd name="T46" fmla="*/ 15 w 1829"/>
                <a:gd name="T47" fmla="*/ 561 h 1143"/>
                <a:gd name="T48" fmla="*/ 15 w 1829"/>
                <a:gd name="T49" fmla="*/ 561 h 1143"/>
                <a:gd name="T50" fmla="*/ 349 w 1829"/>
                <a:gd name="T51" fmla="*/ 842 h 1143"/>
                <a:gd name="T52" fmla="*/ 349 w 1829"/>
                <a:gd name="T53" fmla="*/ 842 h 1143"/>
                <a:gd name="T54" fmla="*/ 439 w 1829"/>
                <a:gd name="T55" fmla="*/ 821 h 1143"/>
                <a:gd name="T56" fmla="*/ 439 w 1829"/>
                <a:gd name="T57" fmla="*/ 821 h 1143"/>
                <a:gd name="T58" fmla="*/ 440 w 1829"/>
                <a:gd name="T59" fmla="*/ 835 h 1143"/>
                <a:gd name="T60" fmla="*/ 440 w 1829"/>
                <a:gd name="T61" fmla="*/ 835 h 1143"/>
                <a:gd name="T62" fmla="*/ 787 w 1829"/>
                <a:gd name="T63" fmla="*/ 1127 h 1143"/>
                <a:gd name="T64" fmla="*/ 787 w 1829"/>
                <a:gd name="T65" fmla="*/ 1127 h 1143"/>
                <a:gd name="T66" fmla="*/ 1029 w 1829"/>
                <a:gd name="T67" fmla="*/ 981 h 1143"/>
                <a:gd name="T68" fmla="*/ 1029 w 1829"/>
                <a:gd name="T69" fmla="*/ 981 h 1143"/>
                <a:gd name="T70" fmla="*/ 1227 w 1829"/>
                <a:gd name="T71" fmla="*/ 1041 h 1143"/>
                <a:gd name="T72" fmla="*/ 1227 w 1829"/>
                <a:gd name="T73" fmla="*/ 1041 h 1143"/>
                <a:gd name="T74" fmla="*/ 1467 w 1829"/>
                <a:gd name="T75" fmla="*/ 855 h 1143"/>
                <a:gd name="T76" fmla="*/ 1467 w 1829"/>
                <a:gd name="T77" fmla="*/ 855 h 1143"/>
                <a:gd name="T78" fmla="*/ 1567 w 1829"/>
                <a:gd name="T79" fmla="*/ 865 h 1143"/>
                <a:gd name="T80" fmla="*/ 1567 w 1829"/>
                <a:gd name="T81" fmla="*/ 865 h 1143"/>
                <a:gd name="T82" fmla="*/ 1815 w 1829"/>
                <a:gd name="T83" fmla="*/ 570 h 1143"/>
                <a:gd name="T84" fmla="*/ 1815 w 1829"/>
                <a:gd name="T85" fmla="*/ 570 h 1143"/>
                <a:gd name="T86" fmla="*/ 1520 w 1829"/>
                <a:gd name="T87" fmla="*/ 322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9" h="1143">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786" name="Freeform 785">
              <a:extLst>
                <a:ext uri="{FF2B5EF4-FFF2-40B4-BE49-F238E27FC236}">
                  <a16:creationId xmlns:a16="http://schemas.microsoft.com/office/drawing/2014/main" xmlns="" id="{DF976FBF-CAB0-1C4A-AF7E-ED7DB6081B17}"/>
                </a:ext>
              </a:extLst>
            </p:cNvPr>
            <p:cNvSpPr>
              <a:spLocks noChangeArrowheads="1"/>
            </p:cNvSpPr>
            <p:nvPr/>
          </p:nvSpPr>
          <p:spPr bwMode="auto">
            <a:xfrm>
              <a:off x="7625159" y="10850210"/>
              <a:ext cx="10093495" cy="2865790"/>
            </a:xfrm>
            <a:custGeom>
              <a:avLst/>
              <a:gdLst>
                <a:gd name="connsiteX0" fmla="*/ 4848261 w 9685803"/>
                <a:gd name="connsiteY0" fmla="*/ 0 h 2750037"/>
                <a:gd name="connsiteX1" fmla="*/ 5207572 w 9685803"/>
                <a:gd name="connsiteY1" fmla="*/ 986748 h 2750037"/>
                <a:gd name="connsiteX2" fmla="*/ 5281375 w 9685803"/>
                <a:gd name="connsiteY2" fmla="*/ 979303 h 2750037"/>
                <a:gd name="connsiteX3" fmla="*/ 5844912 w 9685803"/>
                <a:gd name="connsiteY3" fmla="*/ 1542986 h 2750037"/>
                <a:gd name="connsiteX4" fmla="*/ 5804426 w 9685803"/>
                <a:gd name="connsiteY4" fmla="*/ 1750692 h 2750037"/>
                <a:gd name="connsiteX5" fmla="*/ 6114253 w 9685803"/>
                <a:gd name="connsiteY5" fmla="*/ 1993273 h 2750037"/>
                <a:gd name="connsiteX6" fmla="*/ 6114807 w 9685803"/>
                <a:gd name="connsiteY6" fmla="*/ 1996252 h 2750037"/>
                <a:gd name="connsiteX7" fmla="*/ 6141905 w 9685803"/>
                <a:gd name="connsiteY7" fmla="*/ 1960187 h 2750037"/>
                <a:gd name="connsiteX8" fmla="*/ 6700539 w 9685803"/>
                <a:gd name="connsiteY8" fmla="*/ 1705127 h 2750037"/>
                <a:gd name="connsiteX9" fmla="*/ 7074269 w 9685803"/>
                <a:gd name="connsiteY9" fmla="*/ 1806327 h 2750037"/>
                <a:gd name="connsiteX10" fmla="*/ 7906667 w 9685803"/>
                <a:gd name="connsiteY10" fmla="*/ 1152121 h 2750037"/>
                <a:gd name="connsiteX11" fmla="*/ 8763893 w 9685803"/>
                <a:gd name="connsiteY11" fmla="*/ 2008726 h 2750037"/>
                <a:gd name="connsiteX12" fmla="*/ 8756053 w 9685803"/>
                <a:gd name="connsiteY12" fmla="*/ 2128860 h 2750037"/>
                <a:gd name="connsiteX13" fmla="*/ 8900449 w 9685803"/>
                <a:gd name="connsiteY13" fmla="*/ 2115802 h 2750037"/>
                <a:gd name="connsiteX14" fmla="*/ 9685803 w 9685803"/>
                <a:gd name="connsiteY14" fmla="*/ 2747156 h 2750037"/>
                <a:gd name="connsiteX15" fmla="*/ 6369959 w 9685803"/>
                <a:gd name="connsiteY15" fmla="*/ 2747156 h 2750037"/>
                <a:gd name="connsiteX16" fmla="*/ 6370575 w 9685803"/>
                <a:gd name="connsiteY16" fmla="*/ 2750037 h 2750037"/>
                <a:gd name="connsiteX17" fmla="*/ 4328651 w 9685803"/>
                <a:gd name="connsiteY17" fmla="*/ 2750037 h 2750037"/>
                <a:gd name="connsiteX18" fmla="*/ 4328650 w 9685803"/>
                <a:gd name="connsiteY18" fmla="*/ 2750036 h 2750037"/>
                <a:gd name="connsiteX19" fmla="*/ 3127922 w 9685803"/>
                <a:gd name="connsiteY19" fmla="*/ 2750036 h 2750037"/>
                <a:gd name="connsiteX20" fmla="*/ 3127497 w 9685803"/>
                <a:gd name="connsiteY20" fmla="*/ 2747155 h 2750037"/>
                <a:gd name="connsiteX21" fmla="*/ 0 w 9685803"/>
                <a:gd name="connsiteY21" fmla="*/ 2747155 h 2750037"/>
                <a:gd name="connsiteX22" fmla="*/ 780641 w 9685803"/>
                <a:gd name="connsiteY22" fmla="*/ 1985183 h 2750037"/>
                <a:gd name="connsiteX23" fmla="*/ 1079179 w 9685803"/>
                <a:gd name="connsiteY23" fmla="*/ 2033500 h 2750037"/>
                <a:gd name="connsiteX24" fmla="*/ 1610276 w 9685803"/>
                <a:gd name="connsiteY24" fmla="*/ 1540537 h 2750037"/>
                <a:gd name="connsiteX25" fmla="*/ 1872885 w 9685803"/>
                <a:gd name="connsiteY25" fmla="*/ 1599953 h 2750037"/>
                <a:gd name="connsiteX26" fmla="*/ 2552925 w 9685803"/>
                <a:gd name="connsiteY26" fmla="*/ 1184036 h 2750037"/>
                <a:gd name="connsiteX27" fmla="*/ 3225524 w 9685803"/>
                <a:gd name="connsiteY27" fmla="*/ 1518562 h 2750037"/>
                <a:gd name="connsiteX28" fmla="*/ 3260022 w 9685803"/>
                <a:gd name="connsiteY28" fmla="*/ 1578192 h 2750037"/>
                <a:gd name="connsiteX29" fmla="*/ 3295691 w 9685803"/>
                <a:gd name="connsiteY29" fmla="*/ 1419747 h 2750037"/>
                <a:gd name="connsiteX30" fmla="*/ 3638317 w 9685803"/>
                <a:gd name="connsiteY30" fmla="*/ 1154705 h 2750037"/>
                <a:gd name="connsiteX31" fmla="*/ 3801997 w 9685803"/>
                <a:gd name="connsiteY31" fmla="*/ 1179438 h 2750037"/>
                <a:gd name="connsiteX32" fmla="*/ 3824926 w 9685803"/>
                <a:gd name="connsiteY32" fmla="*/ 1191256 h 2750037"/>
                <a:gd name="connsiteX33" fmla="*/ 4161425 w 9685803"/>
                <a:gd name="connsiteY33" fmla="*/ 51574 h 275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685803" h="2750037">
                  <a:moveTo>
                    <a:pt x="4848261" y="0"/>
                  </a:moveTo>
                  <a:lnTo>
                    <a:pt x="5207572" y="986748"/>
                  </a:lnTo>
                  <a:lnTo>
                    <a:pt x="5281375" y="979303"/>
                  </a:lnTo>
                  <a:cubicBezTo>
                    <a:pt x="5592855" y="979303"/>
                    <a:pt x="5844912" y="1231425"/>
                    <a:pt x="5844912" y="1542986"/>
                  </a:cubicBezTo>
                  <a:cubicBezTo>
                    <a:pt x="5844912" y="1616140"/>
                    <a:pt x="5830546" y="1686029"/>
                    <a:pt x="5804426" y="1750692"/>
                  </a:cubicBezTo>
                  <a:cubicBezTo>
                    <a:pt x="5946453" y="1768818"/>
                    <a:pt x="6064238" y="1864099"/>
                    <a:pt x="6114253" y="1993273"/>
                  </a:cubicBezTo>
                  <a:lnTo>
                    <a:pt x="6114807" y="1996252"/>
                  </a:lnTo>
                  <a:lnTo>
                    <a:pt x="6141905" y="1960187"/>
                  </a:lnTo>
                  <a:cubicBezTo>
                    <a:pt x="6277399" y="1803919"/>
                    <a:pt x="6477576" y="1705127"/>
                    <a:pt x="6700539" y="1705127"/>
                  </a:cubicBezTo>
                  <a:cubicBezTo>
                    <a:pt x="6837095" y="1705127"/>
                    <a:pt x="6964502" y="1741690"/>
                    <a:pt x="7074269" y="1806327"/>
                  </a:cubicBezTo>
                  <a:cubicBezTo>
                    <a:pt x="7165088" y="1430909"/>
                    <a:pt x="7503536" y="1152121"/>
                    <a:pt x="7906667" y="1152121"/>
                  </a:cubicBezTo>
                  <a:cubicBezTo>
                    <a:pt x="8380363" y="1152121"/>
                    <a:pt x="8763893" y="1535373"/>
                    <a:pt x="8763893" y="2008726"/>
                  </a:cubicBezTo>
                  <a:cubicBezTo>
                    <a:pt x="8763893" y="2049206"/>
                    <a:pt x="8761279" y="2089686"/>
                    <a:pt x="8756053" y="2128860"/>
                  </a:cubicBezTo>
                  <a:cubicBezTo>
                    <a:pt x="8802443" y="2120372"/>
                    <a:pt x="8850791" y="2115802"/>
                    <a:pt x="8900449" y="2115802"/>
                  </a:cubicBezTo>
                  <a:cubicBezTo>
                    <a:pt x="9285939" y="2115802"/>
                    <a:pt x="9607399" y="2386102"/>
                    <a:pt x="9685803" y="2747156"/>
                  </a:cubicBezTo>
                  <a:lnTo>
                    <a:pt x="6369959" y="2747156"/>
                  </a:lnTo>
                  <a:lnTo>
                    <a:pt x="6370575" y="2750037"/>
                  </a:lnTo>
                  <a:lnTo>
                    <a:pt x="4328651" y="2750037"/>
                  </a:lnTo>
                  <a:lnTo>
                    <a:pt x="4328650" y="2750036"/>
                  </a:lnTo>
                  <a:lnTo>
                    <a:pt x="3127922" y="2750036"/>
                  </a:lnTo>
                  <a:lnTo>
                    <a:pt x="3127497" y="2747155"/>
                  </a:lnTo>
                  <a:lnTo>
                    <a:pt x="0" y="2747155"/>
                  </a:lnTo>
                  <a:cubicBezTo>
                    <a:pt x="20251" y="2331890"/>
                    <a:pt x="357984" y="1996283"/>
                    <a:pt x="780641" y="1985183"/>
                  </a:cubicBezTo>
                  <a:cubicBezTo>
                    <a:pt x="885815" y="1982572"/>
                    <a:pt x="986417" y="2000201"/>
                    <a:pt x="1079179" y="2033500"/>
                  </a:cubicBezTo>
                  <a:cubicBezTo>
                    <a:pt x="1105963" y="1763186"/>
                    <a:pt x="1330683" y="1548372"/>
                    <a:pt x="1610276" y="1540537"/>
                  </a:cubicBezTo>
                  <a:cubicBezTo>
                    <a:pt x="1704998" y="1538578"/>
                    <a:pt x="1794495" y="1560125"/>
                    <a:pt x="1872885" y="1599953"/>
                  </a:cubicBezTo>
                  <a:cubicBezTo>
                    <a:pt x="2005496" y="1358369"/>
                    <a:pt x="2258306" y="1191871"/>
                    <a:pt x="2552925" y="1184036"/>
                  </a:cubicBezTo>
                  <a:cubicBezTo>
                    <a:pt x="2828926" y="1176690"/>
                    <a:pt x="3076091" y="1309878"/>
                    <a:pt x="3225524" y="1518562"/>
                  </a:cubicBezTo>
                  <a:lnTo>
                    <a:pt x="3260022" y="1578192"/>
                  </a:lnTo>
                  <a:lnTo>
                    <a:pt x="3295691" y="1419747"/>
                  </a:lnTo>
                  <a:cubicBezTo>
                    <a:pt x="3355748" y="1272052"/>
                    <a:pt x="3483632" y="1165975"/>
                    <a:pt x="3638317" y="1154705"/>
                  </a:cubicBezTo>
                  <a:cubicBezTo>
                    <a:pt x="3695427" y="1150459"/>
                    <a:pt x="3750782" y="1159482"/>
                    <a:pt x="3801997" y="1179438"/>
                  </a:cubicBezTo>
                  <a:lnTo>
                    <a:pt x="3824926" y="1191256"/>
                  </a:lnTo>
                  <a:lnTo>
                    <a:pt x="4161425" y="5157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266" dirty="0">
                <a:latin typeface="Lato Light" panose="020F0502020204030203" pitchFamily="34" charset="0"/>
              </a:endParaRPr>
            </a:p>
          </p:txBody>
        </p:sp>
        <p:sp>
          <p:nvSpPr>
            <p:cNvPr id="820" name="Freeform 7">
              <a:extLst>
                <a:ext uri="{FF2B5EF4-FFF2-40B4-BE49-F238E27FC236}">
                  <a16:creationId xmlns:a16="http://schemas.microsoft.com/office/drawing/2014/main" xmlns="" id="{5E9EE51E-1A63-6D4F-9B3B-96E879951F12}"/>
                </a:ext>
              </a:extLst>
            </p:cNvPr>
            <p:cNvSpPr>
              <a:spLocks noChangeArrowheads="1"/>
            </p:cNvSpPr>
            <p:nvPr/>
          </p:nvSpPr>
          <p:spPr bwMode="auto">
            <a:xfrm>
              <a:off x="2344383" y="4582628"/>
              <a:ext cx="2803437" cy="1752899"/>
            </a:xfrm>
            <a:custGeom>
              <a:avLst/>
              <a:gdLst>
                <a:gd name="T0" fmla="*/ 1975 w 4120"/>
                <a:gd name="T1" fmla="*/ 1146 h 2575"/>
                <a:gd name="T2" fmla="*/ 1975 w 4120"/>
                <a:gd name="T3" fmla="*/ 1146 h 2575"/>
                <a:gd name="T4" fmla="*/ 1997 w 4120"/>
                <a:gd name="T5" fmla="*/ 1122 h 2575"/>
                <a:gd name="T6" fmla="*/ 1997 w 4120"/>
                <a:gd name="T7" fmla="*/ 1122 h 2575"/>
                <a:gd name="T8" fmla="*/ 2033 w 4120"/>
                <a:gd name="T9" fmla="*/ 1171 h 2575"/>
                <a:gd name="T10" fmla="*/ 2033 w 4120"/>
                <a:gd name="T11" fmla="*/ 1171 h 2575"/>
                <a:gd name="T12" fmla="*/ 1975 w 4120"/>
                <a:gd name="T13" fmla="*/ 1146 h 2575"/>
                <a:gd name="T14" fmla="*/ 3425 w 4120"/>
                <a:gd name="T15" fmla="*/ 726 h 2575"/>
                <a:gd name="T16" fmla="*/ 3425 w 4120"/>
                <a:gd name="T17" fmla="*/ 726 h 2575"/>
                <a:gd name="T18" fmla="*/ 3286 w 4120"/>
                <a:gd name="T19" fmla="*/ 755 h 2575"/>
                <a:gd name="T20" fmla="*/ 3286 w 4120"/>
                <a:gd name="T21" fmla="*/ 755 h 2575"/>
                <a:gd name="T22" fmla="*/ 3284 w 4120"/>
                <a:gd name="T23" fmla="*/ 673 h 2575"/>
                <a:gd name="T24" fmla="*/ 3284 w 4120"/>
                <a:gd name="T25" fmla="*/ 673 h 2575"/>
                <a:gd name="T26" fmla="*/ 2523 w 4120"/>
                <a:gd name="T27" fmla="*/ 33 h 2575"/>
                <a:gd name="T28" fmla="*/ 2523 w 4120"/>
                <a:gd name="T29" fmla="*/ 33 h 2575"/>
                <a:gd name="T30" fmla="*/ 2012 w 4120"/>
                <a:gd name="T31" fmla="*/ 324 h 2575"/>
                <a:gd name="T32" fmla="*/ 2012 w 4120"/>
                <a:gd name="T33" fmla="*/ 324 h 2575"/>
                <a:gd name="T34" fmla="*/ 1466 w 4120"/>
                <a:gd name="T35" fmla="*/ 88 h 2575"/>
                <a:gd name="T36" fmla="*/ 1466 w 4120"/>
                <a:gd name="T37" fmla="*/ 88 h 2575"/>
                <a:gd name="T38" fmla="*/ 917 w 4120"/>
                <a:gd name="T39" fmla="*/ 535 h 2575"/>
                <a:gd name="T40" fmla="*/ 917 w 4120"/>
                <a:gd name="T41" fmla="*/ 535 h 2575"/>
                <a:gd name="T42" fmla="*/ 667 w 4120"/>
                <a:gd name="T43" fmla="*/ 512 h 2575"/>
                <a:gd name="T44" fmla="*/ 667 w 4120"/>
                <a:gd name="T45" fmla="*/ 512 h 2575"/>
                <a:gd name="T46" fmla="*/ 33 w 4120"/>
                <a:gd name="T47" fmla="*/ 1264 h 2575"/>
                <a:gd name="T48" fmla="*/ 33 w 4120"/>
                <a:gd name="T49" fmla="*/ 1264 h 2575"/>
                <a:gd name="T50" fmla="*/ 786 w 4120"/>
                <a:gd name="T51" fmla="*/ 1899 h 2575"/>
                <a:gd name="T52" fmla="*/ 786 w 4120"/>
                <a:gd name="T53" fmla="*/ 1899 h 2575"/>
                <a:gd name="T54" fmla="*/ 988 w 4120"/>
                <a:gd name="T55" fmla="*/ 1850 h 2575"/>
                <a:gd name="T56" fmla="*/ 988 w 4120"/>
                <a:gd name="T57" fmla="*/ 1850 h 2575"/>
                <a:gd name="T58" fmla="*/ 990 w 4120"/>
                <a:gd name="T59" fmla="*/ 1881 h 2575"/>
                <a:gd name="T60" fmla="*/ 990 w 4120"/>
                <a:gd name="T61" fmla="*/ 1881 h 2575"/>
                <a:gd name="T62" fmla="*/ 1773 w 4120"/>
                <a:gd name="T63" fmla="*/ 2540 h 2575"/>
                <a:gd name="T64" fmla="*/ 1773 w 4120"/>
                <a:gd name="T65" fmla="*/ 2540 h 2575"/>
                <a:gd name="T66" fmla="*/ 2318 w 4120"/>
                <a:gd name="T67" fmla="*/ 2212 h 2575"/>
                <a:gd name="T68" fmla="*/ 2318 w 4120"/>
                <a:gd name="T69" fmla="*/ 2212 h 2575"/>
                <a:gd name="T70" fmla="*/ 2763 w 4120"/>
                <a:gd name="T71" fmla="*/ 2345 h 2575"/>
                <a:gd name="T72" fmla="*/ 2763 w 4120"/>
                <a:gd name="T73" fmla="*/ 2345 h 2575"/>
                <a:gd name="T74" fmla="*/ 3306 w 4120"/>
                <a:gd name="T75" fmla="*/ 1927 h 2575"/>
                <a:gd name="T76" fmla="*/ 3306 w 4120"/>
                <a:gd name="T77" fmla="*/ 1927 h 2575"/>
                <a:gd name="T78" fmla="*/ 3531 w 4120"/>
                <a:gd name="T79" fmla="*/ 1950 h 2575"/>
                <a:gd name="T80" fmla="*/ 3531 w 4120"/>
                <a:gd name="T81" fmla="*/ 1950 h 2575"/>
                <a:gd name="T82" fmla="*/ 4090 w 4120"/>
                <a:gd name="T83" fmla="*/ 1285 h 2575"/>
                <a:gd name="T84" fmla="*/ 4090 w 4120"/>
                <a:gd name="T85" fmla="*/ 1285 h 2575"/>
                <a:gd name="T86" fmla="*/ 3425 w 4120"/>
                <a:gd name="T87" fmla="*/ 726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0" h="2575">
                  <a:moveTo>
                    <a:pt x="1975" y="1146"/>
                  </a:moveTo>
                  <a:lnTo>
                    <a:pt x="1975" y="1146"/>
                  </a:lnTo>
                  <a:cubicBezTo>
                    <a:pt x="1983" y="1138"/>
                    <a:pt x="1990" y="1129"/>
                    <a:pt x="1997" y="1122"/>
                  </a:cubicBezTo>
                  <a:lnTo>
                    <a:pt x="1997" y="1122"/>
                  </a:lnTo>
                  <a:cubicBezTo>
                    <a:pt x="2008" y="1139"/>
                    <a:pt x="2020" y="1155"/>
                    <a:pt x="2033" y="1171"/>
                  </a:cubicBezTo>
                  <a:lnTo>
                    <a:pt x="2033" y="1171"/>
                  </a:lnTo>
                  <a:cubicBezTo>
                    <a:pt x="2014" y="1162"/>
                    <a:pt x="1995" y="1153"/>
                    <a:pt x="1975" y="1146"/>
                  </a:cubicBezTo>
                  <a:close/>
                  <a:moveTo>
                    <a:pt x="3425" y="726"/>
                  </a:moveTo>
                  <a:lnTo>
                    <a:pt x="3425" y="726"/>
                  </a:lnTo>
                  <a:cubicBezTo>
                    <a:pt x="3377" y="730"/>
                    <a:pt x="3330" y="740"/>
                    <a:pt x="3286" y="755"/>
                  </a:cubicBezTo>
                  <a:lnTo>
                    <a:pt x="3286" y="755"/>
                  </a:lnTo>
                  <a:cubicBezTo>
                    <a:pt x="3287" y="728"/>
                    <a:pt x="3286" y="700"/>
                    <a:pt x="3284" y="673"/>
                  </a:cubicBezTo>
                  <a:lnTo>
                    <a:pt x="3284" y="673"/>
                  </a:lnTo>
                  <a:cubicBezTo>
                    <a:pt x="3250" y="286"/>
                    <a:pt x="2910" y="0"/>
                    <a:pt x="2523" y="33"/>
                  </a:cubicBezTo>
                  <a:lnTo>
                    <a:pt x="2523" y="33"/>
                  </a:lnTo>
                  <a:cubicBezTo>
                    <a:pt x="2310" y="51"/>
                    <a:pt x="2128" y="163"/>
                    <a:pt x="2012" y="324"/>
                  </a:cubicBezTo>
                  <a:lnTo>
                    <a:pt x="2012" y="324"/>
                  </a:lnTo>
                  <a:cubicBezTo>
                    <a:pt x="1886" y="164"/>
                    <a:pt x="1684" y="69"/>
                    <a:pt x="1466" y="88"/>
                  </a:cubicBezTo>
                  <a:lnTo>
                    <a:pt x="1466" y="88"/>
                  </a:lnTo>
                  <a:cubicBezTo>
                    <a:pt x="1201" y="111"/>
                    <a:pt x="989" y="295"/>
                    <a:pt x="917" y="535"/>
                  </a:cubicBezTo>
                  <a:lnTo>
                    <a:pt x="917" y="535"/>
                  </a:lnTo>
                  <a:cubicBezTo>
                    <a:pt x="838" y="513"/>
                    <a:pt x="754" y="504"/>
                    <a:pt x="667" y="512"/>
                  </a:cubicBezTo>
                  <a:lnTo>
                    <a:pt x="667" y="512"/>
                  </a:lnTo>
                  <a:cubicBezTo>
                    <a:pt x="284" y="544"/>
                    <a:pt x="0" y="881"/>
                    <a:pt x="33" y="1264"/>
                  </a:cubicBezTo>
                  <a:lnTo>
                    <a:pt x="33" y="1264"/>
                  </a:lnTo>
                  <a:cubicBezTo>
                    <a:pt x="66" y="1648"/>
                    <a:pt x="403" y="1932"/>
                    <a:pt x="786" y="1899"/>
                  </a:cubicBezTo>
                  <a:lnTo>
                    <a:pt x="786" y="1899"/>
                  </a:lnTo>
                  <a:cubicBezTo>
                    <a:pt x="857" y="1892"/>
                    <a:pt x="925" y="1876"/>
                    <a:pt x="988" y="1850"/>
                  </a:cubicBezTo>
                  <a:lnTo>
                    <a:pt x="988" y="1850"/>
                  </a:lnTo>
                  <a:cubicBezTo>
                    <a:pt x="988" y="1861"/>
                    <a:pt x="989" y="1871"/>
                    <a:pt x="990" y="1881"/>
                  </a:cubicBezTo>
                  <a:lnTo>
                    <a:pt x="990" y="1881"/>
                  </a:lnTo>
                  <a:cubicBezTo>
                    <a:pt x="1024" y="2279"/>
                    <a:pt x="1375" y="2574"/>
                    <a:pt x="1773" y="2540"/>
                  </a:cubicBezTo>
                  <a:lnTo>
                    <a:pt x="1773" y="2540"/>
                  </a:lnTo>
                  <a:cubicBezTo>
                    <a:pt x="2004" y="2520"/>
                    <a:pt x="2201" y="2393"/>
                    <a:pt x="2318" y="2212"/>
                  </a:cubicBezTo>
                  <a:lnTo>
                    <a:pt x="2318" y="2212"/>
                  </a:lnTo>
                  <a:cubicBezTo>
                    <a:pt x="2440" y="2308"/>
                    <a:pt x="2597" y="2359"/>
                    <a:pt x="2763" y="2345"/>
                  </a:cubicBezTo>
                  <a:lnTo>
                    <a:pt x="2763" y="2345"/>
                  </a:lnTo>
                  <a:cubicBezTo>
                    <a:pt x="3018" y="2323"/>
                    <a:pt x="3224" y="2153"/>
                    <a:pt x="3306" y="1927"/>
                  </a:cubicBezTo>
                  <a:lnTo>
                    <a:pt x="3306" y="1927"/>
                  </a:lnTo>
                  <a:cubicBezTo>
                    <a:pt x="3377" y="1948"/>
                    <a:pt x="3453" y="1957"/>
                    <a:pt x="3531" y="1950"/>
                  </a:cubicBezTo>
                  <a:lnTo>
                    <a:pt x="3531" y="1950"/>
                  </a:lnTo>
                  <a:cubicBezTo>
                    <a:pt x="3869" y="1921"/>
                    <a:pt x="4119" y="1623"/>
                    <a:pt x="4090" y="1285"/>
                  </a:cubicBezTo>
                  <a:lnTo>
                    <a:pt x="4090" y="1285"/>
                  </a:lnTo>
                  <a:cubicBezTo>
                    <a:pt x="4061" y="947"/>
                    <a:pt x="3763" y="696"/>
                    <a:pt x="3425" y="72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21" name="Freeform 6">
              <a:extLst>
                <a:ext uri="{FF2B5EF4-FFF2-40B4-BE49-F238E27FC236}">
                  <a16:creationId xmlns:a16="http://schemas.microsoft.com/office/drawing/2014/main" xmlns="" id="{768C336B-A94E-E741-B91D-BBB8BEE50660}"/>
                </a:ext>
              </a:extLst>
            </p:cNvPr>
            <p:cNvSpPr>
              <a:spLocks noChangeArrowheads="1"/>
            </p:cNvSpPr>
            <p:nvPr/>
          </p:nvSpPr>
          <p:spPr bwMode="auto">
            <a:xfrm>
              <a:off x="19043291" y="4486951"/>
              <a:ext cx="3289686" cy="2380219"/>
            </a:xfrm>
            <a:custGeom>
              <a:avLst/>
              <a:gdLst>
                <a:gd name="T0" fmla="*/ 3867 w 4832"/>
                <a:gd name="T1" fmla="*/ 641 h 3495"/>
                <a:gd name="T2" fmla="*/ 3867 w 4832"/>
                <a:gd name="T3" fmla="*/ 641 h 3495"/>
                <a:gd name="T4" fmla="*/ 2850 w 4832"/>
                <a:gd name="T5" fmla="*/ 35 h 3495"/>
                <a:gd name="T6" fmla="*/ 2850 w 4832"/>
                <a:gd name="T7" fmla="*/ 35 h 3495"/>
                <a:gd name="T8" fmla="*/ 2004 w 4832"/>
                <a:gd name="T9" fmla="*/ 571 h 3495"/>
                <a:gd name="T10" fmla="*/ 2004 w 4832"/>
                <a:gd name="T11" fmla="*/ 571 h 3495"/>
                <a:gd name="T12" fmla="*/ 1398 w 4832"/>
                <a:gd name="T13" fmla="*/ 340 h 3495"/>
                <a:gd name="T14" fmla="*/ 1398 w 4832"/>
                <a:gd name="T15" fmla="*/ 340 h 3495"/>
                <a:gd name="T16" fmla="*/ 735 w 4832"/>
                <a:gd name="T17" fmla="*/ 1022 h 3495"/>
                <a:gd name="T18" fmla="*/ 735 w 4832"/>
                <a:gd name="T19" fmla="*/ 1022 h 3495"/>
                <a:gd name="T20" fmla="*/ 750 w 4832"/>
                <a:gd name="T21" fmla="*/ 1111 h 3495"/>
                <a:gd name="T22" fmla="*/ 750 w 4832"/>
                <a:gd name="T23" fmla="*/ 1111 h 3495"/>
                <a:gd name="T24" fmla="*/ 742 w 4832"/>
                <a:gd name="T25" fmla="*/ 1111 h 3495"/>
                <a:gd name="T26" fmla="*/ 742 w 4832"/>
                <a:gd name="T27" fmla="*/ 1111 h 3495"/>
                <a:gd name="T28" fmla="*/ 28 w 4832"/>
                <a:gd name="T29" fmla="*/ 1846 h 3495"/>
                <a:gd name="T30" fmla="*/ 28 w 4832"/>
                <a:gd name="T31" fmla="*/ 1846 h 3495"/>
                <a:gd name="T32" fmla="*/ 842 w 4832"/>
                <a:gd name="T33" fmla="*/ 2466 h 3495"/>
                <a:gd name="T34" fmla="*/ 842 w 4832"/>
                <a:gd name="T35" fmla="*/ 2466 h 3495"/>
                <a:gd name="T36" fmla="*/ 1059 w 4832"/>
                <a:gd name="T37" fmla="*/ 2422 h 3495"/>
                <a:gd name="T38" fmla="*/ 1059 w 4832"/>
                <a:gd name="T39" fmla="*/ 2422 h 3495"/>
                <a:gd name="T40" fmla="*/ 1060 w 4832"/>
                <a:gd name="T41" fmla="*/ 2451 h 3495"/>
                <a:gd name="T42" fmla="*/ 1060 w 4832"/>
                <a:gd name="T43" fmla="*/ 2451 h 3495"/>
                <a:gd name="T44" fmla="*/ 2362 w 4832"/>
                <a:gd name="T45" fmla="*/ 3444 h 3495"/>
                <a:gd name="T46" fmla="*/ 2362 w 4832"/>
                <a:gd name="T47" fmla="*/ 3444 h 3495"/>
                <a:gd name="T48" fmla="*/ 3503 w 4832"/>
                <a:gd name="T49" fmla="*/ 2422 h 3495"/>
                <a:gd name="T50" fmla="*/ 3503 w 4832"/>
                <a:gd name="T51" fmla="*/ 2422 h 3495"/>
                <a:gd name="T52" fmla="*/ 3843 w 4832"/>
                <a:gd name="T53" fmla="*/ 2448 h 3495"/>
                <a:gd name="T54" fmla="*/ 3843 w 4832"/>
                <a:gd name="T55" fmla="*/ 2448 h 3495"/>
                <a:gd name="T56" fmla="*/ 4795 w 4832"/>
                <a:gd name="T57" fmla="*/ 1469 h 3495"/>
                <a:gd name="T58" fmla="*/ 4795 w 4832"/>
                <a:gd name="T59" fmla="*/ 1469 h 3495"/>
                <a:gd name="T60" fmla="*/ 3867 w 4832"/>
                <a:gd name="T61" fmla="*/ 641 h 3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32" h="3495">
                  <a:moveTo>
                    <a:pt x="3867" y="641"/>
                  </a:moveTo>
                  <a:lnTo>
                    <a:pt x="3867" y="641"/>
                  </a:lnTo>
                  <a:cubicBezTo>
                    <a:pt x="3734" y="260"/>
                    <a:pt x="3320" y="0"/>
                    <a:pt x="2850" y="35"/>
                  </a:cubicBezTo>
                  <a:lnTo>
                    <a:pt x="2850" y="35"/>
                  </a:lnTo>
                  <a:cubicBezTo>
                    <a:pt x="2468" y="63"/>
                    <a:pt x="2150" y="279"/>
                    <a:pt x="2004" y="571"/>
                  </a:cubicBezTo>
                  <a:lnTo>
                    <a:pt x="2004" y="571"/>
                  </a:lnTo>
                  <a:cubicBezTo>
                    <a:pt x="1865" y="415"/>
                    <a:pt x="1642" y="322"/>
                    <a:pt x="1398" y="340"/>
                  </a:cubicBezTo>
                  <a:lnTo>
                    <a:pt x="1398" y="340"/>
                  </a:lnTo>
                  <a:cubicBezTo>
                    <a:pt x="1006" y="369"/>
                    <a:pt x="709" y="674"/>
                    <a:pt x="735" y="1022"/>
                  </a:cubicBezTo>
                  <a:lnTo>
                    <a:pt x="735" y="1022"/>
                  </a:lnTo>
                  <a:cubicBezTo>
                    <a:pt x="738" y="1053"/>
                    <a:pt x="743" y="1082"/>
                    <a:pt x="750" y="1111"/>
                  </a:cubicBezTo>
                  <a:lnTo>
                    <a:pt x="750" y="1111"/>
                  </a:lnTo>
                  <a:cubicBezTo>
                    <a:pt x="747" y="1111"/>
                    <a:pt x="745" y="1111"/>
                    <a:pt x="742" y="1111"/>
                  </a:cubicBezTo>
                  <a:lnTo>
                    <a:pt x="742" y="1111"/>
                  </a:lnTo>
                  <a:cubicBezTo>
                    <a:pt x="320" y="1143"/>
                    <a:pt x="0" y="1472"/>
                    <a:pt x="28" y="1846"/>
                  </a:cubicBezTo>
                  <a:lnTo>
                    <a:pt x="28" y="1846"/>
                  </a:lnTo>
                  <a:cubicBezTo>
                    <a:pt x="55" y="2220"/>
                    <a:pt x="420" y="2498"/>
                    <a:pt x="842" y="2466"/>
                  </a:cubicBezTo>
                  <a:lnTo>
                    <a:pt x="842" y="2466"/>
                  </a:lnTo>
                  <a:cubicBezTo>
                    <a:pt x="918" y="2461"/>
                    <a:pt x="991" y="2445"/>
                    <a:pt x="1059" y="2422"/>
                  </a:cubicBezTo>
                  <a:lnTo>
                    <a:pt x="1059" y="2422"/>
                  </a:lnTo>
                  <a:cubicBezTo>
                    <a:pt x="1059" y="2431"/>
                    <a:pt x="1059" y="2441"/>
                    <a:pt x="1060" y="2451"/>
                  </a:cubicBezTo>
                  <a:lnTo>
                    <a:pt x="1060" y="2451"/>
                  </a:lnTo>
                  <a:cubicBezTo>
                    <a:pt x="1104" y="3049"/>
                    <a:pt x="1687" y="3494"/>
                    <a:pt x="2362" y="3444"/>
                  </a:cubicBezTo>
                  <a:lnTo>
                    <a:pt x="2362" y="3444"/>
                  </a:lnTo>
                  <a:cubicBezTo>
                    <a:pt x="2979" y="3399"/>
                    <a:pt x="3459" y="2955"/>
                    <a:pt x="3503" y="2422"/>
                  </a:cubicBezTo>
                  <a:lnTo>
                    <a:pt x="3503" y="2422"/>
                  </a:lnTo>
                  <a:cubicBezTo>
                    <a:pt x="3611" y="2447"/>
                    <a:pt x="3725" y="2456"/>
                    <a:pt x="3843" y="2448"/>
                  </a:cubicBezTo>
                  <a:lnTo>
                    <a:pt x="3843" y="2448"/>
                  </a:lnTo>
                  <a:cubicBezTo>
                    <a:pt x="4405" y="2406"/>
                    <a:pt x="4831" y="1968"/>
                    <a:pt x="4795" y="1469"/>
                  </a:cubicBezTo>
                  <a:lnTo>
                    <a:pt x="4795" y="1469"/>
                  </a:lnTo>
                  <a:cubicBezTo>
                    <a:pt x="4761" y="1018"/>
                    <a:pt x="4360" y="672"/>
                    <a:pt x="3867" y="64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22" name="Freeform 3">
              <a:extLst>
                <a:ext uri="{FF2B5EF4-FFF2-40B4-BE49-F238E27FC236}">
                  <a16:creationId xmlns:a16="http://schemas.microsoft.com/office/drawing/2014/main" xmlns="" id="{A6D4B07D-840C-694F-89EA-BFF45FD04E99}"/>
                </a:ext>
              </a:extLst>
            </p:cNvPr>
            <p:cNvSpPr>
              <a:spLocks noChangeArrowheads="1"/>
            </p:cNvSpPr>
            <p:nvPr/>
          </p:nvSpPr>
          <p:spPr bwMode="auto">
            <a:xfrm>
              <a:off x="2154898" y="8393562"/>
              <a:ext cx="2614341" cy="2074062"/>
            </a:xfrm>
            <a:custGeom>
              <a:avLst/>
              <a:gdLst>
                <a:gd name="T0" fmla="*/ 3224 w 3840"/>
                <a:gd name="T1" fmla="*/ 983 h 3047"/>
                <a:gd name="T2" fmla="*/ 3224 w 3840"/>
                <a:gd name="T3" fmla="*/ 983 h 3047"/>
                <a:gd name="T4" fmla="*/ 3048 w 3840"/>
                <a:gd name="T5" fmla="*/ 1010 h 3047"/>
                <a:gd name="T6" fmla="*/ 3048 w 3840"/>
                <a:gd name="T7" fmla="*/ 1010 h 3047"/>
                <a:gd name="T8" fmla="*/ 3048 w 3840"/>
                <a:gd name="T9" fmla="*/ 983 h 3047"/>
                <a:gd name="T10" fmla="*/ 3048 w 3840"/>
                <a:gd name="T11" fmla="*/ 983 h 3047"/>
                <a:gd name="T12" fmla="*/ 2065 w 3840"/>
                <a:gd name="T13" fmla="*/ 0 h 3047"/>
                <a:gd name="T14" fmla="*/ 2065 w 3840"/>
                <a:gd name="T15" fmla="*/ 0 h 3047"/>
                <a:gd name="T16" fmla="*/ 1091 w 3840"/>
                <a:gd name="T17" fmla="*/ 847 h 3047"/>
                <a:gd name="T18" fmla="*/ 1091 w 3840"/>
                <a:gd name="T19" fmla="*/ 847 h 3047"/>
                <a:gd name="T20" fmla="*/ 820 w 3840"/>
                <a:gd name="T21" fmla="*/ 801 h 3047"/>
                <a:gd name="T22" fmla="*/ 820 w 3840"/>
                <a:gd name="T23" fmla="*/ 801 h 3047"/>
                <a:gd name="T24" fmla="*/ 0 w 3840"/>
                <a:gd name="T25" fmla="*/ 1621 h 3047"/>
                <a:gd name="T26" fmla="*/ 0 w 3840"/>
                <a:gd name="T27" fmla="*/ 1621 h 3047"/>
                <a:gd name="T28" fmla="*/ 694 w 3840"/>
                <a:gd name="T29" fmla="*/ 2431 h 3047"/>
                <a:gd name="T30" fmla="*/ 694 w 3840"/>
                <a:gd name="T31" fmla="*/ 2431 h 3047"/>
                <a:gd name="T32" fmla="*/ 1472 w 3840"/>
                <a:gd name="T33" fmla="*/ 3046 h 3047"/>
                <a:gd name="T34" fmla="*/ 1472 w 3840"/>
                <a:gd name="T35" fmla="*/ 3046 h 3047"/>
                <a:gd name="T36" fmla="*/ 2181 w 3840"/>
                <a:gd name="T37" fmla="*/ 2618 h 3047"/>
                <a:gd name="T38" fmla="*/ 2181 w 3840"/>
                <a:gd name="T39" fmla="*/ 2618 h 3047"/>
                <a:gd name="T40" fmla="*/ 2653 w 3840"/>
                <a:gd name="T41" fmla="*/ 2866 h 3047"/>
                <a:gd name="T42" fmla="*/ 2653 w 3840"/>
                <a:gd name="T43" fmla="*/ 2866 h 3047"/>
                <a:gd name="T44" fmla="*/ 3224 w 3840"/>
                <a:gd name="T45" fmla="*/ 2295 h 3047"/>
                <a:gd name="T46" fmla="*/ 3224 w 3840"/>
                <a:gd name="T47" fmla="*/ 2295 h 3047"/>
                <a:gd name="T48" fmla="*/ 3218 w 3840"/>
                <a:gd name="T49" fmla="*/ 2213 h 3047"/>
                <a:gd name="T50" fmla="*/ 3218 w 3840"/>
                <a:gd name="T51" fmla="*/ 2213 h 3047"/>
                <a:gd name="T52" fmla="*/ 3224 w 3840"/>
                <a:gd name="T53" fmla="*/ 2213 h 3047"/>
                <a:gd name="T54" fmla="*/ 3224 w 3840"/>
                <a:gd name="T55" fmla="*/ 2213 h 3047"/>
                <a:gd name="T56" fmla="*/ 3839 w 3840"/>
                <a:gd name="T57" fmla="*/ 1598 h 3047"/>
                <a:gd name="T58" fmla="*/ 3839 w 3840"/>
                <a:gd name="T59" fmla="*/ 1598 h 3047"/>
                <a:gd name="T60" fmla="*/ 3224 w 3840"/>
                <a:gd name="T61" fmla="*/ 983 h 3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0" h="3047">
                  <a:moveTo>
                    <a:pt x="3224" y="983"/>
                  </a:moveTo>
                  <a:lnTo>
                    <a:pt x="3224" y="983"/>
                  </a:lnTo>
                  <a:cubicBezTo>
                    <a:pt x="3163" y="983"/>
                    <a:pt x="3104" y="993"/>
                    <a:pt x="3048" y="1010"/>
                  </a:cubicBezTo>
                  <a:lnTo>
                    <a:pt x="3048" y="1010"/>
                  </a:lnTo>
                  <a:cubicBezTo>
                    <a:pt x="3048" y="1001"/>
                    <a:pt x="3048" y="992"/>
                    <a:pt x="3048" y="983"/>
                  </a:cubicBezTo>
                  <a:lnTo>
                    <a:pt x="3048" y="983"/>
                  </a:lnTo>
                  <a:cubicBezTo>
                    <a:pt x="3048" y="440"/>
                    <a:pt x="2608" y="0"/>
                    <a:pt x="2065" y="0"/>
                  </a:cubicBezTo>
                  <a:lnTo>
                    <a:pt x="2065" y="0"/>
                  </a:lnTo>
                  <a:cubicBezTo>
                    <a:pt x="1568" y="0"/>
                    <a:pt x="1157" y="369"/>
                    <a:pt x="1091" y="847"/>
                  </a:cubicBezTo>
                  <a:lnTo>
                    <a:pt x="1091" y="847"/>
                  </a:lnTo>
                  <a:cubicBezTo>
                    <a:pt x="1006" y="817"/>
                    <a:pt x="915" y="801"/>
                    <a:pt x="820" y="801"/>
                  </a:cubicBezTo>
                  <a:lnTo>
                    <a:pt x="820" y="801"/>
                  </a:lnTo>
                  <a:cubicBezTo>
                    <a:pt x="367" y="801"/>
                    <a:pt x="0" y="1168"/>
                    <a:pt x="0" y="1621"/>
                  </a:cubicBezTo>
                  <a:lnTo>
                    <a:pt x="0" y="1621"/>
                  </a:lnTo>
                  <a:cubicBezTo>
                    <a:pt x="0" y="2031"/>
                    <a:pt x="301" y="2370"/>
                    <a:pt x="694" y="2431"/>
                  </a:cubicBezTo>
                  <a:lnTo>
                    <a:pt x="694" y="2431"/>
                  </a:lnTo>
                  <a:cubicBezTo>
                    <a:pt x="779" y="2784"/>
                    <a:pt x="1094" y="3046"/>
                    <a:pt x="1472" y="3046"/>
                  </a:cubicBezTo>
                  <a:lnTo>
                    <a:pt x="1472" y="3046"/>
                  </a:lnTo>
                  <a:cubicBezTo>
                    <a:pt x="1780" y="3046"/>
                    <a:pt x="2047" y="2872"/>
                    <a:pt x="2181" y="2618"/>
                  </a:cubicBezTo>
                  <a:lnTo>
                    <a:pt x="2181" y="2618"/>
                  </a:lnTo>
                  <a:cubicBezTo>
                    <a:pt x="2284" y="2768"/>
                    <a:pt x="2457" y="2866"/>
                    <a:pt x="2653" y="2866"/>
                  </a:cubicBezTo>
                  <a:lnTo>
                    <a:pt x="2653" y="2866"/>
                  </a:lnTo>
                  <a:cubicBezTo>
                    <a:pt x="2968" y="2866"/>
                    <a:pt x="3224" y="2611"/>
                    <a:pt x="3224" y="2295"/>
                  </a:cubicBezTo>
                  <a:lnTo>
                    <a:pt x="3224" y="2295"/>
                  </a:lnTo>
                  <a:cubicBezTo>
                    <a:pt x="3224" y="2267"/>
                    <a:pt x="3222" y="2240"/>
                    <a:pt x="3218" y="2213"/>
                  </a:cubicBezTo>
                  <a:lnTo>
                    <a:pt x="3218" y="2213"/>
                  </a:lnTo>
                  <a:cubicBezTo>
                    <a:pt x="3220" y="2213"/>
                    <a:pt x="3222" y="2213"/>
                    <a:pt x="3224" y="2213"/>
                  </a:cubicBezTo>
                  <a:lnTo>
                    <a:pt x="3224" y="2213"/>
                  </a:lnTo>
                  <a:cubicBezTo>
                    <a:pt x="3564" y="2213"/>
                    <a:pt x="3839" y="1939"/>
                    <a:pt x="3839" y="1598"/>
                  </a:cubicBezTo>
                  <a:lnTo>
                    <a:pt x="3839" y="1598"/>
                  </a:lnTo>
                  <a:cubicBezTo>
                    <a:pt x="3839" y="1259"/>
                    <a:pt x="3564" y="983"/>
                    <a:pt x="3224" y="98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23" name="Freeform 5">
              <a:extLst>
                <a:ext uri="{FF2B5EF4-FFF2-40B4-BE49-F238E27FC236}">
                  <a16:creationId xmlns:a16="http://schemas.microsoft.com/office/drawing/2014/main" xmlns="" id="{AA9BC213-0E33-D946-BC40-C147B4AC5686}"/>
                </a:ext>
              </a:extLst>
            </p:cNvPr>
            <p:cNvSpPr>
              <a:spLocks noChangeArrowheads="1"/>
            </p:cNvSpPr>
            <p:nvPr/>
          </p:nvSpPr>
          <p:spPr bwMode="auto">
            <a:xfrm>
              <a:off x="19112925" y="9686149"/>
              <a:ext cx="1884967" cy="1149588"/>
            </a:xfrm>
            <a:custGeom>
              <a:avLst/>
              <a:gdLst>
                <a:gd name="T0" fmla="*/ 1419 w 2768"/>
                <a:gd name="T1" fmla="*/ 953 h 1690"/>
                <a:gd name="T2" fmla="*/ 1419 w 2768"/>
                <a:gd name="T3" fmla="*/ 953 h 1690"/>
                <a:gd name="T4" fmla="*/ 1397 w 2768"/>
                <a:gd name="T5" fmla="*/ 918 h 1690"/>
                <a:gd name="T6" fmla="*/ 1397 w 2768"/>
                <a:gd name="T7" fmla="*/ 918 h 1690"/>
                <a:gd name="T8" fmla="*/ 1434 w 2768"/>
                <a:gd name="T9" fmla="*/ 938 h 1690"/>
                <a:gd name="T10" fmla="*/ 1434 w 2768"/>
                <a:gd name="T11" fmla="*/ 938 h 1690"/>
                <a:gd name="T12" fmla="*/ 1419 w 2768"/>
                <a:gd name="T13" fmla="*/ 953 h 1690"/>
                <a:gd name="T14" fmla="*/ 2290 w 2768"/>
                <a:gd name="T15" fmla="*/ 495 h 1690"/>
                <a:gd name="T16" fmla="*/ 2290 w 2768"/>
                <a:gd name="T17" fmla="*/ 495 h 1690"/>
                <a:gd name="T18" fmla="*/ 2149 w 2768"/>
                <a:gd name="T19" fmla="*/ 517 h 1690"/>
                <a:gd name="T20" fmla="*/ 2149 w 2768"/>
                <a:gd name="T21" fmla="*/ 517 h 1690"/>
                <a:gd name="T22" fmla="*/ 2150 w 2768"/>
                <a:gd name="T23" fmla="*/ 495 h 1690"/>
                <a:gd name="T24" fmla="*/ 2150 w 2768"/>
                <a:gd name="T25" fmla="*/ 495 h 1690"/>
                <a:gd name="T26" fmla="*/ 1655 w 2768"/>
                <a:gd name="T27" fmla="*/ 0 h 1690"/>
                <a:gd name="T28" fmla="*/ 1655 w 2768"/>
                <a:gd name="T29" fmla="*/ 0 h 1690"/>
                <a:gd name="T30" fmla="*/ 1264 w 2768"/>
                <a:gd name="T31" fmla="*/ 192 h 1690"/>
                <a:gd name="T32" fmla="*/ 1264 w 2768"/>
                <a:gd name="T33" fmla="*/ 192 h 1690"/>
                <a:gd name="T34" fmla="*/ 967 w 2768"/>
                <a:gd name="T35" fmla="*/ 74 h 1690"/>
                <a:gd name="T36" fmla="*/ 967 w 2768"/>
                <a:gd name="T37" fmla="*/ 74 h 1690"/>
                <a:gd name="T38" fmla="*/ 573 w 2768"/>
                <a:gd name="T39" fmla="*/ 328 h 1690"/>
                <a:gd name="T40" fmla="*/ 573 w 2768"/>
                <a:gd name="T41" fmla="*/ 328 h 1690"/>
                <a:gd name="T42" fmla="*/ 421 w 2768"/>
                <a:gd name="T43" fmla="*/ 299 h 1690"/>
                <a:gd name="T44" fmla="*/ 421 w 2768"/>
                <a:gd name="T45" fmla="*/ 299 h 1690"/>
                <a:gd name="T46" fmla="*/ 0 w 2768"/>
                <a:gd name="T47" fmla="*/ 719 h 1690"/>
                <a:gd name="T48" fmla="*/ 0 w 2768"/>
                <a:gd name="T49" fmla="*/ 719 h 1690"/>
                <a:gd name="T50" fmla="*/ 421 w 2768"/>
                <a:gd name="T51" fmla="*/ 1139 h 1690"/>
                <a:gd name="T52" fmla="*/ 421 w 2768"/>
                <a:gd name="T53" fmla="*/ 1139 h 1690"/>
                <a:gd name="T54" fmla="*/ 518 w 2768"/>
                <a:gd name="T55" fmla="*/ 1128 h 1690"/>
                <a:gd name="T56" fmla="*/ 518 w 2768"/>
                <a:gd name="T57" fmla="*/ 1128 h 1690"/>
                <a:gd name="T58" fmla="*/ 515 w 2768"/>
                <a:gd name="T59" fmla="*/ 1184 h 1690"/>
                <a:gd name="T60" fmla="*/ 515 w 2768"/>
                <a:gd name="T61" fmla="*/ 1184 h 1690"/>
                <a:gd name="T62" fmla="*/ 996 w 2768"/>
                <a:gd name="T63" fmla="*/ 1665 h 1690"/>
                <a:gd name="T64" fmla="*/ 996 w 2768"/>
                <a:gd name="T65" fmla="*/ 1665 h 1690"/>
                <a:gd name="T66" fmla="*/ 1361 w 2768"/>
                <a:gd name="T67" fmla="*/ 1497 h 1690"/>
                <a:gd name="T68" fmla="*/ 1361 w 2768"/>
                <a:gd name="T69" fmla="*/ 1497 h 1690"/>
                <a:gd name="T70" fmla="*/ 1720 w 2768"/>
                <a:gd name="T71" fmla="*/ 1689 h 1690"/>
                <a:gd name="T72" fmla="*/ 1720 w 2768"/>
                <a:gd name="T73" fmla="*/ 1689 h 1690"/>
                <a:gd name="T74" fmla="*/ 2120 w 2768"/>
                <a:gd name="T75" fmla="*/ 1416 h 1690"/>
                <a:gd name="T76" fmla="*/ 2120 w 2768"/>
                <a:gd name="T77" fmla="*/ 1416 h 1690"/>
                <a:gd name="T78" fmla="*/ 2290 w 2768"/>
                <a:gd name="T79" fmla="*/ 1448 h 1690"/>
                <a:gd name="T80" fmla="*/ 2290 w 2768"/>
                <a:gd name="T81" fmla="*/ 1448 h 1690"/>
                <a:gd name="T82" fmla="*/ 2767 w 2768"/>
                <a:gd name="T83" fmla="*/ 971 h 1690"/>
                <a:gd name="T84" fmla="*/ 2767 w 2768"/>
                <a:gd name="T85" fmla="*/ 971 h 1690"/>
                <a:gd name="T86" fmla="*/ 2290 w 2768"/>
                <a:gd name="T87" fmla="*/ 495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68" h="169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24" name="Freeform 8">
              <a:extLst>
                <a:ext uri="{FF2B5EF4-FFF2-40B4-BE49-F238E27FC236}">
                  <a16:creationId xmlns:a16="http://schemas.microsoft.com/office/drawing/2014/main" xmlns="" id="{A8460D73-436A-124F-ABA8-14C0DA5F2141}"/>
                </a:ext>
              </a:extLst>
            </p:cNvPr>
            <p:cNvSpPr>
              <a:spLocks noChangeArrowheads="1"/>
            </p:cNvSpPr>
            <p:nvPr/>
          </p:nvSpPr>
          <p:spPr bwMode="auto">
            <a:xfrm>
              <a:off x="21611187" y="11818206"/>
              <a:ext cx="1245638" cy="777397"/>
            </a:xfrm>
            <a:custGeom>
              <a:avLst/>
              <a:gdLst>
                <a:gd name="T0" fmla="*/ 877 w 1829"/>
                <a:gd name="T1" fmla="*/ 508 h 1143"/>
                <a:gd name="T2" fmla="*/ 877 w 1829"/>
                <a:gd name="T3" fmla="*/ 508 h 1143"/>
                <a:gd name="T4" fmla="*/ 887 w 1829"/>
                <a:gd name="T5" fmla="*/ 498 h 1143"/>
                <a:gd name="T6" fmla="*/ 887 w 1829"/>
                <a:gd name="T7" fmla="*/ 498 h 1143"/>
                <a:gd name="T8" fmla="*/ 903 w 1829"/>
                <a:gd name="T9" fmla="*/ 520 h 1143"/>
                <a:gd name="T10" fmla="*/ 903 w 1829"/>
                <a:gd name="T11" fmla="*/ 520 h 1143"/>
                <a:gd name="T12" fmla="*/ 877 w 1829"/>
                <a:gd name="T13" fmla="*/ 508 h 1143"/>
                <a:gd name="T14" fmla="*/ 1520 w 1829"/>
                <a:gd name="T15" fmla="*/ 322 h 1143"/>
                <a:gd name="T16" fmla="*/ 1520 w 1829"/>
                <a:gd name="T17" fmla="*/ 322 h 1143"/>
                <a:gd name="T18" fmla="*/ 1458 w 1829"/>
                <a:gd name="T19" fmla="*/ 335 h 1143"/>
                <a:gd name="T20" fmla="*/ 1458 w 1829"/>
                <a:gd name="T21" fmla="*/ 335 h 1143"/>
                <a:gd name="T22" fmla="*/ 1457 w 1829"/>
                <a:gd name="T23" fmla="*/ 298 h 1143"/>
                <a:gd name="T24" fmla="*/ 1457 w 1829"/>
                <a:gd name="T25" fmla="*/ 298 h 1143"/>
                <a:gd name="T26" fmla="*/ 1120 w 1829"/>
                <a:gd name="T27" fmla="*/ 15 h 1143"/>
                <a:gd name="T28" fmla="*/ 1120 w 1829"/>
                <a:gd name="T29" fmla="*/ 15 h 1143"/>
                <a:gd name="T30" fmla="*/ 893 w 1829"/>
                <a:gd name="T31" fmla="*/ 143 h 1143"/>
                <a:gd name="T32" fmla="*/ 893 w 1829"/>
                <a:gd name="T33" fmla="*/ 143 h 1143"/>
                <a:gd name="T34" fmla="*/ 651 w 1829"/>
                <a:gd name="T35" fmla="*/ 39 h 1143"/>
                <a:gd name="T36" fmla="*/ 651 w 1829"/>
                <a:gd name="T37" fmla="*/ 39 h 1143"/>
                <a:gd name="T38" fmla="*/ 407 w 1829"/>
                <a:gd name="T39" fmla="*/ 237 h 1143"/>
                <a:gd name="T40" fmla="*/ 407 w 1829"/>
                <a:gd name="T41" fmla="*/ 237 h 1143"/>
                <a:gd name="T42" fmla="*/ 296 w 1829"/>
                <a:gd name="T43" fmla="*/ 227 h 1143"/>
                <a:gd name="T44" fmla="*/ 296 w 1829"/>
                <a:gd name="T45" fmla="*/ 227 h 1143"/>
                <a:gd name="T46" fmla="*/ 15 w 1829"/>
                <a:gd name="T47" fmla="*/ 561 h 1143"/>
                <a:gd name="T48" fmla="*/ 15 w 1829"/>
                <a:gd name="T49" fmla="*/ 561 h 1143"/>
                <a:gd name="T50" fmla="*/ 349 w 1829"/>
                <a:gd name="T51" fmla="*/ 842 h 1143"/>
                <a:gd name="T52" fmla="*/ 349 w 1829"/>
                <a:gd name="T53" fmla="*/ 842 h 1143"/>
                <a:gd name="T54" fmla="*/ 439 w 1829"/>
                <a:gd name="T55" fmla="*/ 821 h 1143"/>
                <a:gd name="T56" fmla="*/ 439 w 1829"/>
                <a:gd name="T57" fmla="*/ 821 h 1143"/>
                <a:gd name="T58" fmla="*/ 440 w 1829"/>
                <a:gd name="T59" fmla="*/ 835 h 1143"/>
                <a:gd name="T60" fmla="*/ 440 w 1829"/>
                <a:gd name="T61" fmla="*/ 835 h 1143"/>
                <a:gd name="T62" fmla="*/ 787 w 1829"/>
                <a:gd name="T63" fmla="*/ 1127 h 1143"/>
                <a:gd name="T64" fmla="*/ 787 w 1829"/>
                <a:gd name="T65" fmla="*/ 1127 h 1143"/>
                <a:gd name="T66" fmla="*/ 1029 w 1829"/>
                <a:gd name="T67" fmla="*/ 981 h 1143"/>
                <a:gd name="T68" fmla="*/ 1029 w 1829"/>
                <a:gd name="T69" fmla="*/ 981 h 1143"/>
                <a:gd name="T70" fmla="*/ 1227 w 1829"/>
                <a:gd name="T71" fmla="*/ 1041 h 1143"/>
                <a:gd name="T72" fmla="*/ 1227 w 1829"/>
                <a:gd name="T73" fmla="*/ 1041 h 1143"/>
                <a:gd name="T74" fmla="*/ 1467 w 1829"/>
                <a:gd name="T75" fmla="*/ 855 h 1143"/>
                <a:gd name="T76" fmla="*/ 1467 w 1829"/>
                <a:gd name="T77" fmla="*/ 855 h 1143"/>
                <a:gd name="T78" fmla="*/ 1567 w 1829"/>
                <a:gd name="T79" fmla="*/ 865 h 1143"/>
                <a:gd name="T80" fmla="*/ 1567 w 1829"/>
                <a:gd name="T81" fmla="*/ 865 h 1143"/>
                <a:gd name="T82" fmla="*/ 1815 w 1829"/>
                <a:gd name="T83" fmla="*/ 570 h 1143"/>
                <a:gd name="T84" fmla="*/ 1815 w 1829"/>
                <a:gd name="T85" fmla="*/ 570 h 1143"/>
                <a:gd name="T86" fmla="*/ 1520 w 1829"/>
                <a:gd name="T87" fmla="*/ 322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9" h="1143">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25" name="Freeform 8">
              <a:extLst>
                <a:ext uri="{FF2B5EF4-FFF2-40B4-BE49-F238E27FC236}">
                  <a16:creationId xmlns:a16="http://schemas.microsoft.com/office/drawing/2014/main" xmlns="" id="{E82D1554-858C-CD40-A70F-E94BBC677763}"/>
                </a:ext>
              </a:extLst>
            </p:cNvPr>
            <p:cNvSpPr>
              <a:spLocks noChangeArrowheads="1"/>
            </p:cNvSpPr>
            <p:nvPr/>
          </p:nvSpPr>
          <p:spPr bwMode="auto">
            <a:xfrm>
              <a:off x="2839249" y="942132"/>
              <a:ext cx="1245638" cy="777397"/>
            </a:xfrm>
            <a:custGeom>
              <a:avLst/>
              <a:gdLst>
                <a:gd name="T0" fmla="*/ 877 w 1829"/>
                <a:gd name="T1" fmla="*/ 508 h 1143"/>
                <a:gd name="T2" fmla="*/ 877 w 1829"/>
                <a:gd name="T3" fmla="*/ 508 h 1143"/>
                <a:gd name="T4" fmla="*/ 887 w 1829"/>
                <a:gd name="T5" fmla="*/ 498 h 1143"/>
                <a:gd name="T6" fmla="*/ 887 w 1829"/>
                <a:gd name="T7" fmla="*/ 498 h 1143"/>
                <a:gd name="T8" fmla="*/ 903 w 1829"/>
                <a:gd name="T9" fmla="*/ 520 h 1143"/>
                <a:gd name="T10" fmla="*/ 903 w 1829"/>
                <a:gd name="T11" fmla="*/ 520 h 1143"/>
                <a:gd name="T12" fmla="*/ 877 w 1829"/>
                <a:gd name="T13" fmla="*/ 508 h 1143"/>
                <a:gd name="T14" fmla="*/ 1520 w 1829"/>
                <a:gd name="T15" fmla="*/ 322 h 1143"/>
                <a:gd name="T16" fmla="*/ 1520 w 1829"/>
                <a:gd name="T17" fmla="*/ 322 h 1143"/>
                <a:gd name="T18" fmla="*/ 1458 w 1829"/>
                <a:gd name="T19" fmla="*/ 335 h 1143"/>
                <a:gd name="T20" fmla="*/ 1458 w 1829"/>
                <a:gd name="T21" fmla="*/ 335 h 1143"/>
                <a:gd name="T22" fmla="*/ 1457 w 1829"/>
                <a:gd name="T23" fmla="*/ 298 h 1143"/>
                <a:gd name="T24" fmla="*/ 1457 w 1829"/>
                <a:gd name="T25" fmla="*/ 298 h 1143"/>
                <a:gd name="T26" fmla="*/ 1120 w 1829"/>
                <a:gd name="T27" fmla="*/ 15 h 1143"/>
                <a:gd name="T28" fmla="*/ 1120 w 1829"/>
                <a:gd name="T29" fmla="*/ 15 h 1143"/>
                <a:gd name="T30" fmla="*/ 893 w 1829"/>
                <a:gd name="T31" fmla="*/ 143 h 1143"/>
                <a:gd name="T32" fmla="*/ 893 w 1829"/>
                <a:gd name="T33" fmla="*/ 143 h 1143"/>
                <a:gd name="T34" fmla="*/ 651 w 1829"/>
                <a:gd name="T35" fmla="*/ 39 h 1143"/>
                <a:gd name="T36" fmla="*/ 651 w 1829"/>
                <a:gd name="T37" fmla="*/ 39 h 1143"/>
                <a:gd name="T38" fmla="*/ 407 w 1829"/>
                <a:gd name="T39" fmla="*/ 237 h 1143"/>
                <a:gd name="T40" fmla="*/ 407 w 1829"/>
                <a:gd name="T41" fmla="*/ 237 h 1143"/>
                <a:gd name="T42" fmla="*/ 296 w 1829"/>
                <a:gd name="T43" fmla="*/ 227 h 1143"/>
                <a:gd name="T44" fmla="*/ 296 w 1829"/>
                <a:gd name="T45" fmla="*/ 227 h 1143"/>
                <a:gd name="T46" fmla="*/ 15 w 1829"/>
                <a:gd name="T47" fmla="*/ 561 h 1143"/>
                <a:gd name="T48" fmla="*/ 15 w 1829"/>
                <a:gd name="T49" fmla="*/ 561 h 1143"/>
                <a:gd name="T50" fmla="*/ 349 w 1829"/>
                <a:gd name="T51" fmla="*/ 842 h 1143"/>
                <a:gd name="T52" fmla="*/ 349 w 1829"/>
                <a:gd name="T53" fmla="*/ 842 h 1143"/>
                <a:gd name="T54" fmla="*/ 439 w 1829"/>
                <a:gd name="T55" fmla="*/ 821 h 1143"/>
                <a:gd name="T56" fmla="*/ 439 w 1829"/>
                <a:gd name="T57" fmla="*/ 821 h 1143"/>
                <a:gd name="T58" fmla="*/ 440 w 1829"/>
                <a:gd name="T59" fmla="*/ 835 h 1143"/>
                <a:gd name="T60" fmla="*/ 440 w 1829"/>
                <a:gd name="T61" fmla="*/ 835 h 1143"/>
                <a:gd name="T62" fmla="*/ 787 w 1829"/>
                <a:gd name="T63" fmla="*/ 1127 h 1143"/>
                <a:gd name="T64" fmla="*/ 787 w 1829"/>
                <a:gd name="T65" fmla="*/ 1127 h 1143"/>
                <a:gd name="T66" fmla="*/ 1029 w 1829"/>
                <a:gd name="T67" fmla="*/ 981 h 1143"/>
                <a:gd name="T68" fmla="*/ 1029 w 1829"/>
                <a:gd name="T69" fmla="*/ 981 h 1143"/>
                <a:gd name="T70" fmla="*/ 1227 w 1829"/>
                <a:gd name="T71" fmla="*/ 1041 h 1143"/>
                <a:gd name="T72" fmla="*/ 1227 w 1829"/>
                <a:gd name="T73" fmla="*/ 1041 h 1143"/>
                <a:gd name="T74" fmla="*/ 1467 w 1829"/>
                <a:gd name="T75" fmla="*/ 855 h 1143"/>
                <a:gd name="T76" fmla="*/ 1467 w 1829"/>
                <a:gd name="T77" fmla="*/ 855 h 1143"/>
                <a:gd name="T78" fmla="*/ 1567 w 1829"/>
                <a:gd name="T79" fmla="*/ 865 h 1143"/>
                <a:gd name="T80" fmla="*/ 1567 w 1829"/>
                <a:gd name="T81" fmla="*/ 865 h 1143"/>
                <a:gd name="T82" fmla="*/ 1815 w 1829"/>
                <a:gd name="T83" fmla="*/ 570 h 1143"/>
                <a:gd name="T84" fmla="*/ 1815 w 1829"/>
                <a:gd name="T85" fmla="*/ 570 h 1143"/>
                <a:gd name="T86" fmla="*/ 1520 w 1829"/>
                <a:gd name="T87" fmla="*/ 322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9" h="1143">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sp>
          <p:nvSpPr>
            <p:cNvPr id="826" name="Freeform 5">
              <a:extLst>
                <a:ext uri="{FF2B5EF4-FFF2-40B4-BE49-F238E27FC236}">
                  <a16:creationId xmlns:a16="http://schemas.microsoft.com/office/drawing/2014/main" xmlns="" id="{C311831C-028E-8C43-BDD2-2D0719D88E28}"/>
                </a:ext>
              </a:extLst>
            </p:cNvPr>
            <p:cNvSpPr>
              <a:spLocks noChangeArrowheads="1"/>
            </p:cNvSpPr>
            <p:nvPr/>
          </p:nvSpPr>
          <p:spPr bwMode="auto">
            <a:xfrm>
              <a:off x="20349039" y="1065288"/>
              <a:ext cx="1884967" cy="1149588"/>
            </a:xfrm>
            <a:custGeom>
              <a:avLst/>
              <a:gdLst>
                <a:gd name="T0" fmla="*/ 1419 w 2768"/>
                <a:gd name="T1" fmla="*/ 953 h 1690"/>
                <a:gd name="T2" fmla="*/ 1419 w 2768"/>
                <a:gd name="T3" fmla="*/ 953 h 1690"/>
                <a:gd name="T4" fmla="*/ 1397 w 2768"/>
                <a:gd name="T5" fmla="*/ 918 h 1690"/>
                <a:gd name="T6" fmla="*/ 1397 w 2768"/>
                <a:gd name="T7" fmla="*/ 918 h 1690"/>
                <a:gd name="T8" fmla="*/ 1434 w 2768"/>
                <a:gd name="T9" fmla="*/ 938 h 1690"/>
                <a:gd name="T10" fmla="*/ 1434 w 2768"/>
                <a:gd name="T11" fmla="*/ 938 h 1690"/>
                <a:gd name="T12" fmla="*/ 1419 w 2768"/>
                <a:gd name="T13" fmla="*/ 953 h 1690"/>
                <a:gd name="T14" fmla="*/ 2290 w 2768"/>
                <a:gd name="T15" fmla="*/ 495 h 1690"/>
                <a:gd name="T16" fmla="*/ 2290 w 2768"/>
                <a:gd name="T17" fmla="*/ 495 h 1690"/>
                <a:gd name="T18" fmla="*/ 2149 w 2768"/>
                <a:gd name="T19" fmla="*/ 517 h 1690"/>
                <a:gd name="T20" fmla="*/ 2149 w 2768"/>
                <a:gd name="T21" fmla="*/ 517 h 1690"/>
                <a:gd name="T22" fmla="*/ 2150 w 2768"/>
                <a:gd name="T23" fmla="*/ 495 h 1690"/>
                <a:gd name="T24" fmla="*/ 2150 w 2768"/>
                <a:gd name="T25" fmla="*/ 495 h 1690"/>
                <a:gd name="T26" fmla="*/ 1655 w 2768"/>
                <a:gd name="T27" fmla="*/ 0 h 1690"/>
                <a:gd name="T28" fmla="*/ 1655 w 2768"/>
                <a:gd name="T29" fmla="*/ 0 h 1690"/>
                <a:gd name="T30" fmla="*/ 1264 w 2768"/>
                <a:gd name="T31" fmla="*/ 192 h 1690"/>
                <a:gd name="T32" fmla="*/ 1264 w 2768"/>
                <a:gd name="T33" fmla="*/ 192 h 1690"/>
                <a:gd name="T34" fmla="*/ 967 w 2768"/>
                <a:gd name="T35" fmla="*/ 74 h 1690"/>
                <a:gd name="T36" fmla="*/ 967 w 2768"/>
                <a:gd name="T37" fmla="*/ 74 h 1690"/>
                <a:gd name="T38" fmla="*/ 573 w 2768"/>
                <a:gd name="T39" fmla="*/ 328 h 1690"/>
                <a:gd name="T40" fmla="*/ 573 w 2768"/>
                <a:gd name="T41" fmla="*/ 328 h 1690"/>
                <a:gd name="T42" fmla="*/ 421 w 2768"/>
                <a:gd name="T43" fmla="*/ 299 h 1690"/>
                <a:gd name="T44" fmla="*/ 421 w 2768"/>
                <a:gd name="T45" fmla="*/ 299 h 1690"/>
                <a:gd name="T46" fmla="*/ 0 w 2768"/>
                <a:gd name="T47" fmla="*/ 719 h 1690"/>
                <a:gd name="T48" fmla="*/ 0 w 2768"/>
                <a:gd name="T49" fmla="*/ 719 h 1690"/>
                <a:gd name="T50" fmla="*/ 421 w 2768"/>
                <a:gd name="T51" fmla="*/ 1139 h 1690"/>
                <a:gd name="T52" fmla="*/ 421 w 2768"/>
                <a:gd name="T53" fmla="*/ 1139 h 1690"/>
                <a:gd name="T54" fmla="*/ 518 w 2768"/>
                <a:gd name="T55" fmla="*/ 1128 h 1690"/>
                <a:gd name="T56" fmla="*/ 518 w 2768"/>
                <a:gd name="T57" fmla="*/ 1128 h 1690"/>
                <a:gd name="T58" fmla="*/ 515 w 2768"/>
                <a:gd name="T59" fmla="*/ 1184 h 1690"/>
                <a:gd name="T60" fmla="*/ 515 w 2768"/>
                <a:gd name="T61" fmla="*/ 1184 h 1690"/>
                <a:gd name="T62" fmla="*/ 996 w 2768"/>
                <a:gd name="T63" fmla="*/ 1665 h 1690"/>
                <a:gd name="T64" fmla="*/ 996 w 2768"/>
                <a:gd name="T65" fmla="*/ 1665 h 1690"/>
                <a:gd name="T66" fmla="*/ 1361 w 2768"/>
                <a:gd name="T67" fmla="*/ 1497 h 1690"/>
                <a:gd name="T68" fmla="*/ 1361 w 2768"/>
                <a:gd name="T69" fmla="*/ 1497 h 1690"/>
                <a:gd name="T70" fmla="*/ 1720 w 2768"/>
                <a:gd name="T71" fmla="*/ 1689 h 1690"/>
                <a:gd name="T72" fmla="*/ 1720 w 2768"/>
                <a:gd name="T73" fmla="*/ 1689 h 1690"/>
                <a:gd name="T74" fmla="*/ 2120 w 2768"/>
                <a:gd name="T75" fmla="*/ 1416 h 1690"/>
                <a:gd name="T76" fmla="*/ 2120 w 2768"/>
                <a:gd name="T77" fmla="*/ 1416 h 1690"/>
                <a:gd name="T78" fmla="*/ 2290 w 2768"/>
                <a:gd name="T79" fmla="*/ 1448 h 1690"/>
                <a:gd name="T80" fmla="*/ 2290 w 2768"/>
                <a:gd name="T81" fmla="*/ 1448 h 1690"/>
                <a:gd name="T82" fmla="*/ 2767 w 2768"/>
                <a:gd name="T83" fmla="*/ 971 h 1690"/>
                <a:gd name="T84" fmla="*/ 2767 w 2768"/>
                <a:gd name="T85" fmla="*/ 971 h 1690"/>
                <a:gd name="T86" fmla="*/ 2290 w 2768"/>
                <a:gd name="T87" fmla="*/ 495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68" h="169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latin typeface="Lato Light" panose="020F0502020204030203" pitchFamily="34" charset="0"/>
              </a:endParaRPr>
            </a:p>
          </p:txBody>
        </p:sp>
      </p:grpSp>
      <p:grpSp>
        <p:nvGrpSpPr>
          <p:cNvPr id="9" name="Group 8">
            <a:extLst>
              <a:ext uri="{FF2B5EF4-FFF2-40B4-BE49-F238E27FC236}">
                <a16:creationId xmlns:a16="http://schemas.microsoft.com/office/drawing/2014/main" xmlns="" id="{B4017BE9-0161-FA4A-9078-4F4F0859CEC1}"/>
              </a:ext>
            </a:extLst>
          </p:cNvPr>
          <p:cNvGrpSpPr/>
          <p:nvPr/>
        </p:nvGrpSpPr>
        <p:grpSpPr>
          <a:xfrm>
            <a:off x="5822197" y="5147463"/>
            <a:ext cx="625822" cy="849436"/>
            <a:chOff x="11641219" y="10294926"/>
            <a:chExt cx="1251643" cy="1698871"/>
          </a:xfrm>
        </p:grpSpPr>
        <p:sp>
          <p:nvSpPr>
            <p:cNvPr id="3822" name="Freeform 750">
              <a:extLst>
                <a:ext uri="{FF2B5EF4-FFF2-40B4-BE49-F238E27FC236}">
                  <a16:creationId xmlns:a16="http://schemas.microsoft.com/office/drawing/2014/main" xmlns="" id="{E177F1DB-B020-C145-A362-EE93252D77DF}"/>
                </a:ext>
              </a:extLst>
            </p:cNvPr>
            <p:cNvSpPr>
              <a:spLocks noChangeArrowheads="1"/>
            </p:cNvSpPr>
            <p:nvPr/>
          </p:nvSpPr>
          <p:spPr bwMode="auto">
            <a:xfrm>
              <a:off x="11782292" y="10294926"/>
              <a:ext cx="1110570" cy="1698871"/>
            </a:xfrm>
            <a:custGeom>
              <a:avLst/>
              <a:gdLst>
                <a:gd name="T0" fmla="*/ 795 w 1633"/>
                <a:gd name="T1" fmla="*/ 12 h 2497"/>
                <a:gd name="T2" fmla="*/ 795 w 1633"/>
                <a:gd name="T3" fmla="*/ 12 h 2497"/>
                <a:gd name="T4" fmla="*/ 9 w 1633"/>
                <a:gd name="T5" fmla="*/ 850 h 2497"/>
                <a:gd name="T6" fmla="*/ 9 w 1633"/>
                <a:gd name="T7" fmla="*/ 850 h 2497"/>
                <a:gd name="T8" fmla="*/ 858 w 1633"/>
                <a:gd name="T9" fmla="*/ 2496 h 2497"/>
                <a:gd name="T10" fmla="*/ 858 w 1633"/>
                <a:gd name="T11" fmla="*/ 2496 h 2497"/>
                <a:gd name="T12" fmla="*/ 1624 w 1633"/>
                <a:gd name="T13" fmla="*/ 809 h 2497"/>
                <a:gd name="T14" fmla="*/ 1624 w 1633"/>
                <a:gd name="T15" fmla="*/ 809 h 2497"/>
                <a:gd name="T16" fmla="*/ 795 w 1633"/>
                <a:gd name="T17" fmla="*/ 12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3" h="2497">
                  <a:moveTo>
                    <a:pt x="795" y="12"/>
                  </a:moveTo>
                  <a:lnTo>
                    <a:pt x="795" y="12"/>
                  </a:lnTo>
                  <a:cubicBezTo>
                    <a:pt x="367" y="22"/>
                    <a:pt x="0" y="506"/>
                    <a:pt x="9" y="850"/>
                  </a:cubicBezTo>
                  <a:lnTo>
                    <a:pt x="9" y="850"/>
                  </a:lnTo>
                  <a:cubicBezTo>
                    <a:pt x="17" y="1194"/>
                    <a:pt x="858" y="2496"/>
                    <a:pt x="858" y="2496"/>
                  </a:cubicBezTo>
                  <a:lnTo>
                    <a:pt x="858" y="2496"/>
                  </a:lnTo>
                  <a:cubicBezTo>
                    <a:pt x="1095" y="1899"/>
                    <a:pt x="1632" y="1147"/>
                    <a:pt x="1624" y="809"/>
                  </a:cubicBezTo>
                  <a:lnTo>
                    <a:pt x="1624" y="809"/>
                  </a:lnTo>
                  <a:cubicBezTo>
                    <a:pt x="1615" y="471"/>
                    <a:pt x="1224" y="0"/>
                    <a:pt x="795" y="12"/>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823" name="Freeform 751">
              <a:extLst>
                <a:ext uri="{FF2B5EF4-FFF2-40B4-BE49-F238E27FC236}">
                  <a16:creationId xmlns:a16="http://schemas.microsoft.com/office/drawing/2014/main" xmlns="" id="{49D05CA1-48ED-A84E-8A1A-116378DDF8FD}"/>
                </a:ext>
              </a:extLst>
            </p:cNvPr>
            <p:cNvSpPr>
              <a:spLocks noChangeArrowheads="1"/>
            </p:cNvSpPr>
            <p:nvPr/>
          </p:nvSpPr>
          <p:spPr bwMode="auto">
            <a:xfrm>
              <a:off x="11881341" y="10312935"/>
              <a:ext cx="909468" cy="1389711"/>
            </a:xfrm>
            <a:custGeom>
              <a:avLst/>
              <a:gdLst>
                <a:gd name="T0" fmla="*/ 650 w 1335"/>
                <a:gd name="T1" fmla="*/ 9 h 2040"/>
                <a:gd name="T2" fmla="*/ 650 w 1335"/>
                <a:gd name="T3" fmla="*/ 9 h 2040"/>
                <a:gd name="T4" fmla="*/ 7 w 1335"/>
                <a:gd name="T5" fmla="*/ 695 h 2040"/>
                <a:gd name="T6" fmla="*/ 7 w 1335"/>
                <a:gd name="T7" fmla="*/ 695 h 2040"/>
                <a:gd name="T8" fmla="*/ 701 w 1335"/>
                <a:gd name="T9" fmla="*/ 2039 h 2040"/>
                <a:gd name="T10" fmla="*/ 701 w 1335"/>
                <a:gd name="T11" fmla="*/ 2039 h 2040"/>
                <a:gd name="T12" fmla="*/ 1327 w 1335"/>
                <a:gd name="T13" fmla="*/ 661 h 2040"/>
                <a:gd name="T14" fmla="*/ 1327 w 1335"/>
                <a:gd name="T15" fmla="*/ 661 h 2040"/>
                <a:gd name="T16" fmla="*/ 650 w 1335"/>
                <a:gd name="T17" fmla="*/ 9 h 2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5" h="2040">
                  <a:moveTo>
                    <a:pt x="650" y="9"/>
                  </a:moveTo>
                  <a:lnTo>
                    <a:pt x="650" y="9"/>
                  </a:lnTo>
                  <a:cubicBezTo>
                    <a:pt x="299" y="18"/>
                    <a:pt x="0" y="413"/>
                    <a:pt x="7" y="695"/>
                  </a:cubicBezTo>
                  <a:lnTo>
                    <a:pt x="7" y="695"/>
                  </a:lnTo>
                  <a:cubicBezTo>
                    <a:pt x="14" y="975"/>
                    <a:pt x="701" y="2039"/>
                    <a:pt x="701" y="2039"/>
                  </a:cubicBezTo>
                  <a:lnTo>
                    <a:pt x="701" y="2039"/>
                  </a:lnTo>
                  <a:cubicBezTo>
                    <a:pt x="896" y="1552"/>
                    <a:pt x="1334" y="937"/>
                    <a:pt x="1327" y="661"/>
                  </a:cubicBezTo>
                  <a:lnTo>
                    <a:pt x="1327" y="661"/>
                  </a:lnTo>
                  <a:cubicBezTo>
                    <a:pt x="1320" y="385"/>
                    <a:pt x="1000" y="0"/>
                    <a:pt x="650" y="9"/>
                  </a:cubicBez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824" name="Freeform 752">
              <a:extLst>
                <a:ext uri="{FF2B5EF4-FFF2-40B4-BE49-F238E27FC236}">
                  <a16:creationId xmlns:a16="http://schemas.microsoft.com/office/drawing/2014/main" xmlns="" id="{DA0E771C-F395-3F42-82C3-C70B6A383080}"/>
                </a:ext>
              </a:extLst>
            </p:cNvPr>
            <p:cNvSpPr>
              <a:spLocks noChangeArrowheads="1"/>
            </p:cNvSpPr>
            <p:nvPr/>
          </p:nvSpPr>
          <p:spPr bwMode="auto">
            <a:xfrm>
              <a:off x="11983393" y="10312935"/>
              <a:ext cx="699359" cy="1068548"/>
            </a:xfrm>
            <a:custGeom>
              <a:avLst/>
              <a:gdLst>
                <a:gd name="T0" fmla="*/ 500 w 1029"/>
                <a:gd name="T1" fmla="*/ 6 h 1571"/>
                <a:gd name="T2" fmla="*/ 500 w 1029"/>
                <a:gd name="T3" fmla="*/ 6 h 1571"/>
                <a:gd name="T4" fmla="*/ 6 w 1029"/>
                <a:gd name="T5" fmla="*/ 534 h 1571"/>
                <a:gd name="T6" fmla="*/ 6 w 1029"/>
                <a:gd name="T7" fmla="*/ 534 h 1571"/>
                <a:gd name="T8" fmla="*/ 540 w 1029"/>
                <a:gd name="T9" fmla="*/ 1570 h 1571"/>
                <a:gd name="T10" fmla="*/ 540 w 1029"/>
                <a:gd name="T11" fmla="*/ 1570 h 1571"/>
                <a:gd name="T12" fmla="*/ 1022 w 1029"/>
                <a:gd name="T13" fmla="*/ 508 h 1571"/>
                <a:gd name="T14" fmla="*/ 1022 w 1029"/>
                <a:gd name="T15" fmla="*/ 508 h 1571"/>
                <a:gd name="T16" fmla="*/ 500 w 1029"/>
                <a:gd name="T17" fmla="*/ 6 h 1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9" h="1571">
                  <a:moveTo>
                    <a:pt x="500" y="6"/>
                  </a:moveTo>
                  <a:lnTo>
                    <a:pt x="500" y="6"/>
                  </a:lnTo>
                  <a:cubicBezTo>
                    <a:pt x="230" y="13"/>
                    <a:pt x="0" y="318"/>
                    <a:pt x="6" y="534"/>
                  </a:cubicBezTo>
                  <a:lnTo>
                    <a:pt x="6" y="534"/>
                  </a:lnTo>
                  <a:cubicBezTo>
                    <a:pt x="11" y="751"/>
                    <a:pt x="540" y="1570"/>
                    <a:pt x="540" y="1570"/>
                  </a:cubicBezTo>
                  <a:lnTo>
                    <a:pt x="540" y="1570"/>
                  </a:lnTo>
                  <a:cubicBezTo>
                    <a:pt x="690" y="1195"/>
                    <a:pt x="1028" y="722"/>
                    <a:pt x="1022" y="508"/>
                  </a:cubicBezTo>
                  <a:lnTo>
                    <a:pt x="1022" y="508"/>
                  </a:lnTo>
                  <a:cubicBezTo>
                    <a:pt x="1017" y="296"/>
                    <a:pt x="771" y="0"/>
                    <a:pt x="500" y="6"/>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3825" name="Freeform 753">
              <a:extLst>
                <a:ext uri="{FF2B5EF4-FFF2-40B4-BE49-F238E27FC236}">
                  <a16:creationId xmlns:a16="http://schemas.microsoft.com/office/drawing/2014/main" xmlns="" id="{8EA68751-C4E8-D84F-A908-8161976DCB1A}"/>
                </a:ext>
              </a:extLst>
            </p:cNvPr>
            <p:cNvSpPr>
              <a:spLocks noChangeArrowheads="1"/>
            </p:cNvSpPr>
            <p:nvPr/>
          </p:nvSpPr>
          <p:spPr bwMode="auto">
            <a:xfrm>
              <a:off x="11641219" y="10384974"/>
              <a:ext cx="777399" cy="1143585"/>
            </a:xfrm>
            <a:custGeom>
              <a:avLst/>
              <a:gdLst>
                <a:gd name="T0" fmla="*/ 677 w 1143"/>
                <a:gd name="T1" fmla="*/ 56 h 1678"/>
                <a:gd name="T2" fmla="*/ 677 w 1143"/>
                <a:gd name="T3" fmla="*/ 56 h 1678"/>
                <a:gd name="T4" fmla="*/ 45 w 1143"/>
                <a:gd name="T5" fmla="*/ 485 h 1678"/>
                <a:gd name="T6" fmla="*/ 45 w 1143"/>
                <a:gd name="T7" fmla="*/ 485 h 1678"/>
                <a:gd name="T8" fmla="*/ 357 w 1143"/>
                <a:gd name="T9" fmla="*/ 1677 h 1678"/>
                <a:gd name="T10" fmla="*/ 357 w 1143"/>
                <a:gd name="T11" fmla="*/ 1677 h 1678"/>
                <a:gd name="T12" fmla="*/ 1099 w 1143"/>
                <a:gd name="T13" fmla="*/ 694 h 1678"/>
                <a:gd name="T14" fmla="*/ 1099 w 1143"/>
                <a:gd name="T15" fmla="*/ 694 h 1678"/>
                <a:gd name="T16" fmla="*/ 677 w 1143"/>
                <a:gd name="T17" fmla="*/ 56 h 1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3" h="1678">
                  <a:moveTo>
                    <a:pt x="677" y="56"/>
                  </a:moveTo>
                  <a:lnTo>
                    <a:pt x="677" y="56"/>
                  </a:lnTo>
                  <a:cubicBezTo>
                    <a:pt x="398" y="0"/>
                    <a:pt x="89" y="261"/>
                    <a:pt x="45" y="485"/>
                  </a:cubicBezTo>
                  <a:lnTo>
                    <a:pt x="45" y="485"/>
                  </a:lnTo>
                  <a:cubicBezTo>
                    <a:pt x="0" y="710"/>
                    <a:pt x="357" y="1677"/>
                    <a:pt x="357" y="1677"/>
                  </a:cubicBezTo>
                  <a:lnTo>
                    <a:pt x="357" y="1677"/>
                  </a:lnTo>
                  <a:cubicBezTo>
                    <a:pt x="598" y="1325"/>
                    <a:pt x="1055" y="915"/>
                    <a:pt x="1099" y="694"/>
                  </a:cubicBezTo>
                  <a:lnTo>
                    <a:pt x="1099" y="694"/>
                  </a:lnTo>
                  <a:cubicBezTo>
                    <a:pt x="1142" y="474"/>
                    <a:pt x="957" y="111"/>
                    <a:pt x="677" y="56"/>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826" name="Freeform 754">
              <a:extLst>
                <a:ext uri="{FF2B5EF4-FFF2-40B4-BE49-F238E27FC236}">
                  <a16:creationId xmlns:a16="http://schemas.microsoft.com/office/drawing/2014/main" xmlns="" id="{65437BB1-E02F-C048-A3A0-AF1E85F537C4}"/>
                </a:ext>
              </a:extLst>
            </p:cNvPr>
            <p:cNvSpPr>
              <a:spLocks noChangeArrowheads="1"/>
            </p:cNvSpPr>
            <p:nvPr/>
          </p:nvSpPr>
          <p:spPr bwMode="auto">
            <a:xfrm>
              <a:off x="11722260" y="10405983"/>
              <a:ext cx="636326" cy="933479"/>
            </a:xfrm>
            <a:custGeom>
              <a:avLst/>
              <a:gdLst>
                <a:gd name="T0" fmla="*/ 553 w 935"/>
                <a:gd name="T1" fmla="*/ 45 h 1371"/>
                <a:gd name="T2" fmla="*/ 553 w 935"/>
                <a:gd name="T3" fmla="*/ 45 h 1371"/>
                <a:gd name="T4" fmla="*/ 37 w 935"/>
                <a:gd name="T5" fmla="*/ 396 h 1371"/>
                <a:gd name="T6" fmla="*/ 37 w 935"/>
                <a:gd name="T7" fmla="*/ 396 h 1371"/>
                <a:gd name="T8" fmla="*/ 292 w 935"/>
                <a:gd name="T9" fmla="*/ 1370 h 1371"/>
                <a:gd name="T10" fmla="*/ 292 w 935"/>
                <a:gd name="T11" fmla="*/ 1370 h 1371"/>
                <a:gd name="T12" fmla="*/ 898 w 935"/>
                <a:gd name="T13" fmla="*/ 567 h 1371"/>
                <a:gd name="T14" fmla="*/ 898 w 935"/>
                <a:gd name="T15" fmla="*/ 567 h 1371"/>
                <a:gd name="T16" fmla="*/ 553 w 935"/>
                <a:gd name="T17" fmla="*/ 45 h 1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1371">
                  <a:moveTo>
                    <a:pt x="553" y="45"/>
                  </a:moveTo>
                  <a:lnTo>
                    <a:pt x="553" y="45"/>
                  </a:lnTo>
                  <a:cubicBezTo>
                    <a:pt x="325" y="0"/>
                    <a:pt x="73" y="212"/>
                    <a:pt x="37" y="396"/>
                  </a:cubicBezTo>
                  <a:lnTo>
                    <a:pt x="37" y="396"/>
                  </a:lnTo>
                  <a:cubicBezTo>
                    <a:pt x="0" y="579"/>
                    <a:pt x="292" y="1370"/>
                    <a:pt x="292" y="1370"/>
                  </a:cubicBezTo>
                  <a:lnTo>
                    <a:pt x="292" y="1370"/>
                  </a:lnTo>
                  <a:cubicBezTo>
                    <a:pt x="489" y="1082"/>
                    <a:pt x="862" y="747"/>
                    <a:pt x="898" y="567"/>
                  </a:cubicBezTo>
                  <a:lnTo>
                    <a:pt x="898" y="567"/>
                  </a:lnTo>
                  <a:cubicBezTo>
                    <a:pt x="934" y="386"/>
                    <a:pt x="782" y="90"/>
                    <a:pt x="553" y="45"/>
                  </a:cubicBez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827" name="Freeform 755">
              <a:extLst>
                <a:ext uri="{FF2B5EF4-FFF2-40B4-BE49-F238E27FC236}">
                  <a16:creationId xmlns:a16="http://schemas.microsoft.com/office/drawing/2014/main" xmlns="" id="{2BA40098-4273-BA42-B7FF-892964B05323}"/>
                </a:ext>
              </a:extLst>
            </p:cNvPr>
            <p:cNvSpPr>
              <a:spLocks noChangeArrowheads="1"/>
            </p:cNvSpPr>
            <p:nvPr/>
          </p:nvSpPr>
          <p:spPr bwMode="auto">
            <a:xfrm>
              <a:off x="11809305" y="10411986"/>
              <a:ext cx="489252" cy="717368"/>
            </a:xfrm>
            <a:custGeom>
              <a:avLst/>
              <a:gdLst>
                <a:gd name="T0" fmla="*/ 426 w 720"/>
                <a:gd name="T1" fmla="*/ 34 h 1056"/>
                <a:gd name="T2" fmla="*/ 426 w 720"/>
                <a:gd name="T3" fmla="*/ 34 h 1056"/>
                <a:gd name="T4" fmla="*/ 28 w 720"/>
                <a:gd name="T5" fmla="*/ 304 h 1056"/>
                <a:gd name="T6" fmla="*/ 28 w 720"/>
                <a:gd name="T7" fmla="*/ 304 h 1056"/>
                <a:gd name="T8" fmla="*/ 225 w 720"/>
                <a:gd name="T9" fmla="*/ 1055 h 1056"/>
                <a:gd name="T10" fmla="*/ 225 w 720"/>
                <a:gd name="T11" fmla="*/ 1055 h 1056"/>
                <a:gd name="T12" fmla="*/ 691 w 720"/>
                <a:gd name="T13" fmla="*/ 436 h 1056"/>
                <a:gd name="T14" fmla="*/ 691 w 720"/>
                <a:gd name="T15" fmla="*/ 436 h 1056"/>
                <a:gd name="T16" fmla="*/ 426 w 720"/>
                <a:gd name="T17" fmla="*/ 34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1056">
                  <a:moveTo>
                    <a:pt x="426" y="34"/>
                  </a:moveTo>
                  <a:lnTo>
                    <a:pt x="426" y="34"/>
                  </a:lnTo>
                  <a:cubicBezTo>
                    <a:pt x="250" y="0"/>
                    <a:pt x="56" y="163"/>
                    <a:pt x="28" y="304"/>
                  </a:cubicBezTo>
                  <a:lnTo>
                    <a:pt x="28" y="304"/>
                  </a:lnTo>
                  <a:cubicBezTo>
                    <a:pt x="0" y="446"/>
                    <a:pt x="225" y="1055"/>
                    <a:pt x="225" y="1055"/>
                  </a:cubicBezTo>
                  <a:lnTo>
                    <a:pt x="225" y="1055"/>
                  </a:lnTo>
                  <a:cubicBezTo>
                    <a:pt x="376" y="834"/>
                    <a:pt x="664" y="575"/>
                    <a:pt x="691" y="436"/>
                  </a:cubicBezTo>
                  <a:lnTo>
                    <a:pt x="691" y="436"/>
                  </a:lnTo>
                  <a:cubicBezTo>
                    <a:pt x="719" y="297"/>
                    <a:pt x="602" y="70"/>
                    <a:pt x="426" y="34"/>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sp>
          <p:nvSpPr>
            <p:cNvPr id="3828" name="Freeform 756">
              <a:extLst>
                <a:ext uri="{FF2B5EF4-FFF2-40B4-BE49-F238E27FC236}">
                  <a16:creationId xmlns:a16="http://schemas.microsoft.com/office/drawing/2014/main" xmlns="" id="{562A0238-1049-8D40-841B-94C417162BF7}"/>
                </a:ext>
              </a:extLst>
            </p:cNvPr>
            <p:cNvSpPr>
              <a:spLocks noChangeArrowheads="1"/>
            </p:cNvSpPr>
            <p:nvPr/>
          </p:nvSpPr>
          <p:spPr bwMode="auto">
            <a:xfrm>
              <a:off x="12028417" y="10327943"/>
              <a:ext cx="504259" cy="705363"/>
            </a:xfrm>
            <a:custGeom>
              <a:avLst/>
              <a:gdLst>
                <a:gd name="T0" fmla="*/ 233 w 742"/>
                <a:gd name="T1" fmla="*/ 72 h 1036"/>
                <a:gd name="T2" fmla="*/ 233 w 742"/>
                <a:gd name="T3" fmla="*/ 72 h 1036"/>
                <a:gd name="T4" fmla="*/ 58 w 742"/>
                <a:gd name="T5" fmla="*/ 525 h 1036"/>
                <a:gd name="T6" fmla="*/ 58 w 742"/>
                <a:gd name="T7" fmla="*/ 525 h 1036"/>
                <a:gd name="T8" fmla="*/ 651 w 742"/>
                <a:gd name="T9" fmla="*/ 1035 h 1036"/>
                <a:gd name="T10" fmla="*/ 651 w 742"/>
                <a:gd name="T11" fmla="*/ 1035 h 1036"/>
                <a:gd name="T12" fmla="*/ 684 w 742"/>
                <a:gd name="T13" fmla="*/ 253 h 1036"/>
                <a:gd name="T14" fmla="*/ 684 w 742"/>
                <a:gd name="T15" fmla="*/ 253 h 1036"/>
                <a:gd name="T16" fmla="*/ 233 w 742"/>
                <a:gd name="T17" fmla="*/ 72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036">
                  <a:moveTo>
                    <a:pt x="233" y="72"/>
                  </a:moveTo>
                  <a:lnTo>
                    <a:pt x="233" y="72"/>
                  </a:lnTo>
                  <a:cubicBezTo>
                    <a:pt x="67" y="144"/>
                    <a:pt x="0" y="392"/>
                    <a:pt x="58" y="525"/>
                  </a:cubicBezTo>
                  <a:lnTo>
                    <a:pt x="58" y="525"/>
                  </a:lnTo>
                  <a:cubicBezTo>
                    <a:pt x="115" y="659"/>
                    <a:pt x="651" y="1035"/>
                    <a:pt x="651" y="1035"/>
                  </a:cubicBezTo>
                  <a:lnTo>
                    <a:pt x="651" y="1035"/>
                  </a:lnTo>
                  <a:cubicBezTo>
                    <a:pt x="650" y="764"/>
                    <a:pt x="741" y="384"/>
                    <a:pt x="684" y="253"/>
                  </a:cubicBezTo>
                  <a:lnTo>
                    <a:pt x="684" y="253"/>
                  </a:lnTo>
                  <a:cubicBezTo>
                    <a:pt x="627" y="122"/>
                    <a:pt x="399" y="0"/>
                    <a:pt x="233" y="72"/>
                  </a:cubicBezTo>
                </a:path>
              </a:pathLst>
            </a:custGeom>
            <a:solidFill>
              <a:schemeClr val="bg1">
                <a:lumMod val="75000"/>
              </a:schemeClr>
            </a:solidFill>
            <a:ln>
              <a:noFill/>
            </a:ln>
            <a:effectLst/>
          </p:spPr>
          <p:txBody>
            <a:bodyPr wrap="none" anchor="ctr"/>
            <a:lstStyle/>
            <a:p>
              <a:endParaRPr lang="en-US" sz="3266" dirty="0">
                <a:latin typeface="Lato Light" panose="020F0502020204030203" pitchFamily="34" charset="0"/>
              </a:endParaRPr>
            </a:p>
          </p:txBody>
        </p:sp>
        <p:sp>
          <p:nvSpPr>
            <p:cNvPr id="3829" name="Freeform 757">
              <a:extLst>
                <a:ext uri="{FF2B5EF4-FFF2-40B4-BE49-F238E27FC236}">
                  <a16:creationId xmlns:a16="http://schemas.microsoft.com/office/drawing/2014/main" xmlns="" id="{5992227E-8DD8-D848-8F93-13897ACFA1B8}"/>
                </a:ext>
              </a:extLst>
            </p:cNvPr>
            <p:cNvSpPr>
              <a:spLocks noChangeArrowheads="1"/>
            </p:cNvSpPr>
            <p:nvPr/>
          </p:nvSpPr>
          <p:spPr bwMode="auto">
            <a:xfrm>
              <a:off x="12061433" y="10345951"/>
              <a:ext cx="411211" cy="576295"/>
            </a:xfrm>
            <a:custGeom>
              <a:avLst/>
              <a:gdLst>
                <a:gd name="T0" fmla="*/ 190 w 606"/>
                <a:gd name="T1" fmla="*/ 59 h 846"/>
                <a:gd name="T2" fmla="*/ 190 w 606"/>
                <a:gd name="T3" fmla="*/ 59 h 846"/>
                <a:gd name="T4" fmla="*/ 47 w 606"/>
                <a:gd name="T5" fmla="*/ 429 h 846"/>
                <a:gd name="T6" fmla="*/ 47 w 606"/>
                <a:gd name="T7" fmla="*/ 429 h 846"/>
                <a:gd name="T8" fmla="*/ 532 w 606"/>
                <a:gd name="T9" fmla="*/ 845 h 846"/>
                <a:gd name="T10" fmla="*/ 532 w 606"/>
                <a:gd name="T11" fmla="*/ 845 h 846"/>
                <a:gd name="T12" fmla="*/ 559 w 606"/>
                <a:gd name="T13" fmla="*/ 207 h 846"/>
                <a:gd name="T14" fmla="*/ 559 w 606"/>
                <a:gd name="T15" fmla="*/ 207 h 846"/>
                <a:gd name="T16" fmla="*/ 190 w 606"/>
                <a:gd name="T17" fmla="*/ 59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6" h="846">
                  <a:moveTo>
                    <a:pt x="190" y="59"/>
                  </a:moveTo>
                  <a:lnTo>
                    <a:pt x="190" y="59"/>
                  </a:lnTo>
                  <a:cubicBezTo>
                    <a:pt x="54" y="118"/>
                    <a:pt x="0" y="320"/>
                    <a:pt x="47" y="429"/>
                  </a:cubicBezTo>
                  <a:lnTo>
                    <a:pt x="47" y="429"/>
                  </a:lnTo>
                  <a:cubicBezTo>
                    <a:pt x="94" y="538"/>
                    <a:pt x="532" y="845"/>
                    <a:pt x="532" y="845"/>
                  </a:cubicBezTo>
                  <a:lnTo>
                    <a:pt x="532" y="845"/>
                  </a:lnTo>
                  <a:cubicBezTo>
                    <a:pt x="531" y="624"/>
                    <a:pt x="605" y="314"/>
                    <a:pt x="559" y="207"/>
                  </a:cubicBezTo>
                  <a:lnTo>
                    <a:pt x="559" y="207"/>
                  </a:lnTo>
                  <a:cubicBezTo>
                    <a:pt x="512" y="99"/>
                    <a:pt x="326" y="0"/>
                    <a:pt x="190" y="59"/>
                  </a:cubicBez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3830" name="Freeform 758">
              <a:extLst>
                <a:ext uri="{FF2B5EF4-FFF2-40B4-BE49-F238E27FC236}">
                  <a16:creationId xmlns:a16="http://schemas.microsoft.com/office/drawing/2014/main" xmlns="" id="{633CDBDF-5251-7043-8EDA-09E2EFC51A36}"/>
                </a:ext>
              </a:extLst>
            </p:cNvPr>
            <p:cNvSpPr>
              <a:spLocks noChangeArrowheads="1"/>
            </p:cNvSpPr>
            <p:nvPr/>
          </p:nvSpPr>
          <p:spPr bwMode="auto">
            <a:xfrm>
              <a:off x="12091450" y="10351954"/>
              <a:ext cx="318163" cy="444228"/>
            </a:xfrm>
            <a:custGeom>
              <a:avLst/>
              <a:gdLst>
                <a:gd name="T0" fmla="*/ 146 w 468"/>
                <a:gd name="T1" fmla="*/ 46 h 653"/>
                <a:gd name="T2" fmla="*/ 146 w 468"/>
                <a:gd name="T3" fmla="*/ 46 h 653"/>
                <a:gd name="T4" fmla="*/ 36 w 468"/>
                <a:gd name="T5" fmla="*/ 331 h 653"/>
                <a:gd name="T6" fmla="*/ 36 w 468"/>
                <a:gd name="T7" fmla="*/ 331 h 653"/>
                <a:gd name="T8" fmla="*/ 410 w 468"/>
                <a:gd name="T9" fmla="*/ 652 h 653"/>
                <a:gd name="T10" fmla="*/ 410 w 468"/>
                <a:gd name="T11" fmla="*/ 652 h 653"/>
                <a:gd name="T12" fmla="*/ 431 w 468"/>
                <a:gd name="T13" fmla="*/ 160 h 653"/>
                <a:gd name="T14" fmla="*/ 431 w 468"/>
                <a:gd name="T15" fmla="*/ 160 h 653"/>
                <a:gd name="T16" fmla="*/ 146 w 468"/>
                <a:gd name="T17" fmla="*/ 46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8" h="653">
                  <a:moveTo>
                    <a:pt x="146" y="46"/>
                  </a:moveTo>
                  <a:lnTo>
                    <a:pt x="146" y="46"/>
                  </a:lnTo>
                  <a:cubicBezTo>
                    <a:pt x="42" y="91"/>
                    <a:pt x="0" y="247"/>
                    <a:pt x="36" y="331"/>
                  </a:cubicBezTo>
                  <a:lnTo>
                    <a:pt x="36" y="331"/>
                  </a:lnTo>
                  <a:cubicBezTo>
                    <a:pt x="73" y="415"/>
                    <a:pt x="410" y="652"/>
                    <a:pt x="410" y="652"/>
                  </a:cubicBezTo>
                  <a:lnTo>
                    <a:pt x="410" y="652"/>
                  </a:lnTo>
                  <a:cubicBezTo>
                    <a:pt x="409" y="481"/>
                    <a:pt x="467" y="242"/>
                    <a:pt x="431" y="160"/>
                  </a:cubicBezTo>
                  <a:lnTo>
                    <a:pt x="431" y="160"/>
                  </a:lnTo>
                  <a:cubicBezTo>
                    <a:pt x="395" y="77"/>
                    <a:pt x="252" y="0"/>
                    <a:pt x="146" y="46"/>
                  </a:cubicBezTo>
                </a:path>
              </a:pathLst>
            </a:custGeom>
            <a:solidFill>
              <a:schemeClr val="bg1"/>
            </a:solidFill>
            <a:ln>
              <a:noFill/>
            </a:ln>
            <a:effectLst/>
          </p:spPr>
          <p:txBody>
            <a:bodyPr wrap="none" anchor="ctr"/>
            <a:lstStyle/>
            <a:p>
              <a:endParaRPr lang="en-US" sz="3266" dirty="0">
                <a:latin typeface="Lato Light" panose="020F0502020204030203" pitchFamily="34" charset="0"/>
              </a:endParaRPr>
            </a:p>
          </p:txBody>
        </p:sp>
      </p:grpSp>
      <p:grpSp>
        <p:nvGrpSpPr>
          <p:cNvPr id="10" name="Group 9">
            <a:extLst>
              <a:ext uri="{FF2B5EF4-FFF2-40B4-BE49-F238E27FC236}">
                <a16:creationId xmlns:a16="http://schemas.microsoft.com/office/drawing/2014/main" xmlns="" id="{8C60FF22-2B4B-F443-AA70-C099429DD5E8}"/>
              </a:ext>
            </a:extLst>
          </p:cNvPr>
          <p:cNvGrpSpPr/>
          <p:nvPr/>
        </p:nvGrpSpPr>
        <p:grpSpPr>
          <a:xfrm>
            <a:off x="5320940" y="2770244"/>
            <a:ext cx="1566464" cy="2454919"/>
            <a:chOff x="10638704" y="5540488"/>
            <a:chExt cx="3132927" cy="4909838"/>
          </a:xfrm>
        </p:grpSpPr>
        <p:sp>
          <p:nvSpPr>
            <p:cNvPr id="782" name="Freeform 781">
              <a:extLst>
                <a:ext uri="{FF2B5EF4-FFF2-40B4-BE49-F238E27FC236}">
                  <a16:creationId xmlns:a16="http://schemas.microsoft.com/office/drawing/2014/main" xmlns="" id="{D7AD66F2-0DC9-E94D-ACEB-A1D68C41E6F1}"/>
                </a:ext>
              </a:extLst>
            </p:cNvPr>
            <p:cNvSpPr>
              <a:spLocks noChangeArrowheads="1"/>
            </p:cNvSpPr>
            <p:nvPr/>
          </p:nvSpPr>
          <p:spPr bwMode="auto">
            <a:xfrm>
              <a:off x="10638704" y="5540488"/>
              <a:ext cx="3132927" cy="3941546"/>
            </a:xfrm>
            <a:custGeom>
              <a:avLst/>
              <a:gdLst>
                <a:gd name="connsiteX0" fmla="*/ 1502865 w 3006383"/>
                <a:gd name="connsiteY0" fmla="*/ 0 h 3782342"/>
                <a:gd name="connsiteX1" fmla="*/ 3006383 w 3006383"/>
                <a:gd name="connsiteY1" fmla="*/ 1502881 h 3782342"/>
                <a:gd name="connsiteX2" fmla="*/ 3005555 w 3006383"/>
                <a:gd name="connsiteY2" fmla="*/ 1503934 h 3782342"/>
                <a:gd name="connsiteX3" fmla="*/ 2998135 w 3006383"/>
                <a:gd name="connsiteY3" fmla="*/ 1625546 h 3782342"/>
                <a:gd name="connsiteX4" fmla="*/ 2222674 w 3006383"/>
                <a:gd name="connsiteY4" fmla="*/ 3607440 h 3782342"/>
                <a:gd name="connsiteX5" fmla="*/ 864519 w 3006383"/>
                <a:gd name="connsiteY5" fmla="*/ 3536900 h 3782342"/>
                <a:gd name="connsiteX6" fmla="*/ 1 w 3006383"/>
                <a:gd name="connsiteY6" fmla="*/ 1503664 h 3782342"/>
                <a:gd name="connsiteX7" fmla="*/ 170 w 3006383"/>
                <a:gd name="connsiteY7" fmla="*/ 1503041 h 3782342"/>
                <a:gd name="connsiteX8" fmla="*/ 0 w 3006383"/>
                <a:gd name="connsiteY8" fmla="*/ 1502881 h 3782342"/>
                <a:gd name="connsiteX9" fmla="*/ 1502865 w 3006383"/>
                <a:gd name="connsiteY9" fmla="*/ 0 h 378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6383" h="3782342">
                  <a:moveTo>
                    <a:pt x="1502865" y="0"/>
                  </a:moveTo>
                  <a:cubicBezTo>
                    <a:pt x="2333000" y="0"/>
                    <a:pt x="3006383" y="672445"/>
                    <a:pt x="3006383" y="1502881"/>
                  </a:cubicBezTo>
                  <a:lnTo>
                    <a:pt x="3005555" y="1503934"/>
                  </a:lnTo>
                  <a:lnTo>
                    <a:pt x="2998135" y="1625546"/>
                  </a:lnTo>
                  <a:cubicBezTo>
                    <a:pt x="2925229" y="2229562"/>
                    <a:pt x="2338370" y="2761211"/>
                    <a:pt x="2222674" y="3607440"/>
                  </a:cubicBezTo>
                  <a:cubicBezTo>
                    <a:pt x="1360115" y="3811221"/>
                    <a:pt x="1400598" y="3893517"/>
                    <a:pt x="864519" y="3536900"/>
                  </a:cubicBezTo>
                  <a:cubicBezTo>
                    <a:pt x="617700" y="2555878"/>
                    <a:pt x="164547" y="2441578"/>
                    <a:pt x="1" y="1503664"/>
                  </a:cubicBezTo>
                  <a:lnTo>
                    <a:pt x="170" y="1503041"/>
                  </a:lnTo>
                  <a:lnTo>
                    <a:pt x="0" y="1502881"/>
                  </a:lnTo>
                  <a:cubicBezTo>
                    <a:pt x="0" y="672445"/>
                    <a:pt x="672730" y="0"/>
                    <a:pt x="1502865" y="0"/>
                  </a:cubicBezTo>
                  <a:close/>
                </a:path>
              </a:pathLst>
            </a:custGeom>
            <a:solidFill>
              <a:schemeClr val="bg1">
                <a:lumMod val="85000"/>
              </a:schemeClr>
            </a:solidFill>
            <a:ln>
              <a:noFill/>
            </a:ln>
            <a:effectLst/>
          </p:spPr>
          <p:txBody>
            <a:bodyPr wrap="square" anchor="ctr">
              <a:noAutofit/>
            </a:bodyPr>
            <a:lstStyle/>
            <a:p>
              <a:endParaRPr lang="en-US" sz="3266" dirty="0">
                <a:latin typeface="Lato Light" panose="020F0502020204030203" pitchFamily="34" charset="0"/>
              </a:endParaRPr>
            </a:p>
          </p:txBody>
        </p:sp>
        <p:sp>
          <p:nvSpPr>
            <p:cNvPr id="781" name="Freeform 780">
              <a:extLst>
                <a:ext uri="{FF2B5EF4-FFF2-40B4-BE49-F238E27FC236}">
                  <a16:creationId xmlns:a16="http://schemas.microsoft.com/office/drawing/2014/main" xmlns="" id="{2B30222B-F2E2-4449-AED8-18D673F93CED}"/>
                </a:ext>
              </a:extLst>
            </p:cNvPr>
            <p:cNvSpPr>
              <a:spLocks noChangeArrowheads="1"/>
            </p:cNvSpPr>
            <p:nvPr/>
          </p:nvSpPr>
          <p:spPr bwMode="auto">
            <a:xfrm>
              <a:off x="11443116" y="9103314"/>
              <a:ext cx="1614148" cy="1347012"/>
            </a:xfrm>
            <a:custGeom>
              <a:avLst/>
              <a:gdLst>
                <a:gd name="connsiteX0" fmla="*/ 0 w 1548950"/>
                <a:gd name="connsiteY0" fmla="*/ 0 h 1292604"/>
                <a:gd name="connsiteX1" fmla="*/ 1548950 w 1548950"/>
                <a:gd name="connsiteY1" fmla="*/ 0 h 1292604"/>
                <a:gd name="connsiteX2" fmla="*/ 1548950 w 1548950"/>
                <a:gd name="connsiteY2" fmla="*/ 752362 h 1292604"/>
                <a:gd name="connsiteX3" fmla="*/ 1290247 w 1548950"/>
                <a:gd name="connsiteY3" fmla="*/ 1010334 h 1292604"/>
                <a:gd name="connsiteX4" fmla="*/ 1289721 w 1548950"/>
                <a:gd name="connsiteY4" fmla="*/ 1010334 h 1292604"/>
                <a:gd name="connsiteX5" fmla="*/ 1289721 w 1548950"/>
                <a:gd name="connsiteY5" fmla="*/ 1034638 h 1292604"/>
                <a:gd name="connsiteX6" fmla="*/ 1083177 w 1548950"/>
                <a:gd name="connsiteY6" fmla="*/ 1292604 h 1292604"/>
                <a:gd name="connsiteX7" fmla="*/ 462891 w 1548950"/>
                <a:gd name="connsiteY7" fmla="*/ 1292604 h 1292604"/>
                <a:gd name="connsiteX8" fmla="*/ 256347 w 1548950"/>
                <a:gd name="connsiteY8" fmla="*/ 1034638 h 1292604"/>
                <a:gd name="connsiteX9" fmla="*/ 256347 w 1548950"/>
                <a:gd name="connsiteY9" fmla="*/ 1010098 h 1292604"/>
                <a:gd name="connsiteX10" fmla="*/ 206510 w 1548950"/>
                <a:gd name="connsiteY10" fmla="*/ 1005116 h 1292604"/>
                <a:gd name="connsiteX11" fmla="*/ 0 w 1548950"/>
                <a:gd name="connsiteY11" fmla="*/ 752362 h 1292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8950" h="1292604">
                  <a:moveTo>
                    <a:pt x="0" y="0"/>
                  </a:moveTo>
                  <a:lnTo>
                    <a:pt x="1548950" y="0"/>
                  </a:lnTo>
                  <a:lnTo>
                    <a:pt x="1548950" y="752362"/>
                  </a:lnTo>
                  <a:cubicBezTo>
                    <a:pt x="1548950" y="895390"/>
                    <a:pt x="1433317" y="1010334"/>
                    <a:pt x="1290247" y="1010334"/>
                  </a:cubicBezTo>
                  <a:lnTo>
                    <a:pt x="1289721" y="1010334"/>
                  </a:lnTo>
                  <a:lnTo>
                    <a:pt x="1289721" y="1034638"/>
                  </a:lnTo>
                  <a:cubicBezTo>
                    <a:pt x="1289721" y="1177009"/>
                    <a:pt x="1197561" y="1292604"/>
                    <a:pt x="1083177" y="1292604"/>
                  </a:cubicBezTo>
                  <a:lnTo>
                    <a:pt x="462891" y="1292604"/>
                  </a:lnTo>
                  <a:cubicBezTo>
                    <a:pt x="348508" y="1292604"/>
                    <a:pt x="256347" y="1177009"/>
                    <a:pt x="256347" y="1034638"/>
                  </a:cubicBezTo>
                  <a:lnTo>
                    <a:pt x="256347" y="1010098"/>
                  </a:lnTo>
                  <a:lnTo>
                    <a:pt x="206510" y="1005116"/>
                  </a:lnTo>
                  <a:cubicBezTo>
                    <a:pt x="88531" y="981159"/>
                    <a:pt x="0" y="877512"/>
                    <a:pt x="0" y="752362"/>
                  </a:cubicBezTo>
                  <a:close/>
                </a:path>
              </a:pathLst>
            </a:custGeom>
            <a:solidFill>
              <a:schemeClr val="bg1">
                <a:lumMod val="65000"/>
              </a:schemeClr>
            </a:solidFill>
            <a:ln>
              <a:noFill/>
            </a:ln>
            <a:effectLst/>
          </p:spPr>
          <p:txBody>
            <a:bodyPr wrap="square" anchor="ctr">
              <a:noAutofit/>
            </a:bodyPr>
            <a:lstStyle/>
            <a:p>
              <a:endParaRPr lang="en-US" sz="3266" dirty="0">
                <a:latin typeface="Lato Light" panose="020F0502020204030203" pitchFamily="34" charset="0"/>
              </a:endParaRPr>
            </a:p>
          </p:txBody>
        </p:sp>
        <p:grpSp>
          <p:nvGrpSpPr>
            <p:cNvPr id="2" name="Group 1">
              <a:extLst>
                <a:ext uri="{FF2B5EF4-FFF2-40B4-BE49-F238E27FC236}">
                  <a16:creationId xmlns:a16="http://schemas.microsoft.com/office/drawing/2014/main" xmlns="" id="{932998FF-3837-6B41-A80D-83A79F59E8B1}"/>
                </a:ext>
              </a:extLst>
            </p:cNvPr>
            <p:cNvGrpSpPr/>
            <p:nvPr/>
          </p:nvGrpSpPr>
          <p:grpSpPr>
            <a:xfrm>
              <a:off x="11497144" y="7404444"/>
              <a:ext cx="1524781" cy="1791919"/>
              <a:chOff x="11771182" y="6757191"/>
              <a:chExt cx="1463193" cy="1719541"/>
            </a:xfrm>
          </p:grpSpPr>
          <p:sp>
            <p:nvSpPr>
              <p:cNvPr id="3833" name="Freeform 761">
                <a:extLst>
                  <a:ext uri="{FF2B5EF4-FFF2-40B4-BE49-F238E27FC236}">
                    <a16:creationId xmlns:a16="http://schemas.microsoft.com/office/drawing/2014/main" xmlns="" id="{C2650DAA-7460-EB4F-826E-F9DE72B27289}"/>
                  </a:ext>
                </a:extLst>
              </p:cNvPr>
              <p:cNvSpPr>
                <a:spLocks noChangeArrowheads="1"/>
              </p:cNvSpPr>
              <p:nvPr/>
            </p:nvSpPr>
            <p:spPr bwMode="auto">
              <a:xfrm>
                <a:off x="11771182" y="6757191"/>
                <a:ext cx="460848" cy="1719541"/>
              </a:xfrm>
              <a:custGeom>
                <a:avLst/>
                <a:gdLst>
                  <a:gd name="T0" fmla="*/ 0 w 705"/>
                  <a:gd name="T1" fmla="*/ 0 h 2633"/>
                  <a:gd name="T2" fmla="*/ 0 w 705"/>
                  <a:gd name="T3" fmla="*/ 0 h 2633"/>
                  <a:gd name="T4" fmla="*/ 569 w 705"/>
                  <a:gd name="T5" fmla="*/ 1373 h 2633"/>
                  <a:gd name="T6" fmla="*/ 569 w 705"/>
                  <a:gd name="T7" fmla="*/ 1373 h 2633"/>
                  <a:gd name="T8" fmla="*/ 704 w 705"/>
                  <a:gd name="T9" fmla="*/ 2632 h 2633"/>
                </a:gdLst>
                <a:ahLst/>
                <a:cxnLst>
                  <a:cxn ang="0">
                    <a:pos x="T0" y="T1"/>
                  </a:cxn>
                  <a:cxn ang="0">
                    <a:pos x="T2" y="T3"/>
                  </a:cxn>
                  <a:cxn ang="0">
                    <a:pos x="T4" y="T5"/>
                  </a:cxn>
                  <a:cxn ang="0">
                    <a:pos x="T6" y="T7"/>
                  </a:cxn>
                  <a:cxn ang="0">
                    <a:pos x="T8" y="T9"/>
                  </a:cxn>
                </a:cxnLst>
                <a:rect l="0" t="0" r="r" b="b"/>
                <a:pathLst>
                  <a:path w="705" h="2633">
                    <a:moveTo>
                      <a:pt x="0" y="0"/>
                    </a:moveTo>
                    <a:lnTo>
                      <a:pt x="0" y="0"/>
                    </a:lnTo>
                    <a:cubicBezTo>
                      <a:pt x="0" y="0"/>
                      <a:pt x="437" y="1002"/>
                      <a:pt x="569" y="1373"/>
                    </a:cubicBezTo>
                    <a:lnTo>
                      <a:pt x="569" y="1373"/>
                    </a:lnTo>
                    <a:cubicBezTo>
                      <a:pt x="700" y="1745"/>
                      <a:pt x="704" y="2632"/>
                      <a:pt x="704" y="2632"/>
                    </a:cubicBezTo>
                  </a:path>
                </a:pathLst>
              </a:custGeom>
              <a:noFill/>
              <a:ln w="50800" cap="flat">
                <a:solidFill>
                  <a:srgbClr val="403F4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3266" dirty="0">
                  <a:latin typeface="Lato Light" panose="020F0502020204030203" pitchFamily="34" charset="0"/>
                </a:endParaRPr>
              </a:p>
            </p:txBody>
          </p:sp>
          <p:sp>
            <p:nvSpPr>
              <p:cNvPr id="3834" name="Freeform 762">
                <a:extLst>
                  <a:ext uri="{FF2B5EF4-FFF2-40B4-BE49-F238E27FC236}">
                    <a16:creationId xmlns:a16="http://schemas.microsoft.com/office/drawing/2014/main" xmlns="" id="{D289ECD0-ED42-9746-9976-B5470D8DE783}"/>
                  </a:ext>
                </a:extLst>
              </p:cNvPr>
              <p:cNvSpPr>
                <a:spLocks noChangeArrowheads="1"/>
              </p:cNvSpPr>
              <p:nvPr/>
            </p:nvSpPr>
            <p:spPr bwMode="auto">
              <a:xfrm>
                <a:off x="12773527" y="6757191"/>
                <a:ext cx="460848" cy="1719541"/>
              </a:xfrm>
              <a:custGeom>
                <a:avLst/>
                <a:gdLst>
                  <a:gd name="T0" fmla="*/ 704 w 705"/>
                  <a:gd name="T1" fmla="*/ 0 h 2633"/>
                  <a:gd name="T2" fmla="*/ 704 w 705"/>
                  <a:gd name="T3" fmla="*/ 0 h 2633"/>
                  <a:gd name="T4" fmla="*/ 136 w 705"/>
                  <a:gd name="T5" fmla="*/ 1373 h 2633"/>
                  <a:gd name="T6" fmla="*/ 136 w 705"/>
                  <a:gd name="T7" fmla="*/ 1373 h 2633"/>
                  <a:gd name="T8" fmla="*/ 0 w 705"/>
                  <a:gd name="T9" fmla="*/ 2632 h 2633"/>
                </a:gdLst>
                <a:ahLst/>
                <a:cxnLst>
                  <a:cxn ang="0">
                    <a:pos x="T0" y="T1"/>
                  </a:cxn>
                  <a:cxn ang="0">
                    <a:pos x="T2" y="T3"/>
                  </a:cxn>
                  <a:cxn ang="0">
                    <a:pos x="T4" y="T5"/>
                  </a:cxn>
                  <a:cxn ang="0">
                    <a:pos x="T6" y="T7"/>
                  </a:cxn>
                  <a:cxn ang="0">
                    <a:pos x="T8" y="T9"/>
                  </a:cxn>
                </a:cxnLst>
                <a:rect l="0" t="0" r="r" b="b"/>
                <a:pathLst>
                  <a:path w="705" h="2633">
                    <a:moveTo>
                      <a:pt x="704" y="0"/>
                    </a:moveTo>
                    <a:lnTo>
                      <a:pt x="704" y="0"/>
                    </a:lnTo>
                    <a:cubicBezTo>
                      <a:pt x="704" y="0"/>
                      <a:pt x="268" y="1002"/>
                      <a:pt x="136" y="1373"/>
                    </a:cubicBezTo>
                    <a:lnTo>
                      <a:pt x="136" y="1373"/>
                    </a:lnTo>
                    <a:cubicBezTo>
                      <a:pt x="4" y="1745"/>
                      <a:pt x="0" y="2632"/>
                      <a:pt x="0" y="2632"/>
                    </a:cubicBezTo>
                  </a:path>
                </a:pathLst>
              </a:custGeom>
              <a:noFill/>
              <a:ln w="50800" cap="flat">
                <a:solidFill>
                  <a:srgbClr val="403F4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3266" dirty="0">
                  <a:latin typeface="Lato Light" panose="020F0502020204030203" pitchFamily="34" charset="0"/>
                </a:endParaRPr>
              </a:p>
            </p:txBody>
          </p:sp>
          <p:sp>
            <p:nvSpPr>
              <p:cNvPr id="784" name="Freeform 783">
                <a:extLst>
                  <a:ext uri="{FF2B5EF4-FFF2-40B4-BE49-F238E27FC236}">
                    <a16:creationId xmlns:a16="http://schemas.microsoft.com/office/drawing/2014/main" xmlns="" id="{A9E3EC91-D887-AA4D-9930-ABB0444ABC80}"/>
                  </a:ext>
                </a:extLst>
              </p:cNvPr>
              <p:cNvSpPr>
                <a:spLocks noChangeArrowheads="1"/>
              </p:cNvSpPr>
              <p:nvPr/>
            </p:nvSpPr>
            <p:spPr bwMode="auto">
              <a:xfrm>
                <a:off x="11903676" y="6797516"/>
                <a:ext cx="1200431" cy="393949"/>
              </a:xfrm>
              <a:custGeom>
                <a:avLst/>
                <a:gdLst>
                  <a:gd name="connsiteX0" fmla="*/ 1050199 w 1200431"/>
                  <a:gd name="connsiteY0" fmla="*/ 0 h 393949"/>
                  <a:gd name="connsiteX1" fmla="*/ 1200431 w 1200431"/>
                  <a:gd name="connsiteY1" fmla="*/ 197301 h 393949"/>
                  <a:gd name="connsiteX2" fmla="*/ 1050199 w 1200431"/>
                  <a:gd name="connsiteY2" fmla="*/ 393949 h 393949"/>
                  <a:gd name="connsiteX3" fmla="*/ 898654 w 1200431"/>
                  <a:gd name="connsiteY3" fmla="*/ 197301 h 393949"/>
                  <a:gd name="connsiteX4" fmla="*/ 1050199 w 1200431"/>
                  <a:gd name="connsiteY4" fmla="*/ 0 h 393949"/>
                  <a:gd name="connsiteX5" fmla="*/ 748878 w 1200431"/>
                  <a:gd name="connsiteY5" fmla="*/ 0 h 393949"/>
                  <a:gd name="connsiteX6" fmla="*/ 898003 w 1200431"/>
                  <a:gd name="connsiteY6" fmla="*/ 197301 h 393949"/>
                  <a:gd name="connsiteX7" fmla="*/ 748878 w 1200431"/>
                  <a:gd name="connsiteY7" fmla="*/ 393949 h 393949"/>
                  <a:gd name="connsiteX8" fmla="*/ 599103 w 1200431"/>
                  <a:gd name="connsiteY8" fmla="*/ 197301 h 393949"/>
                  <a:gd name="connsiteX9" fmla="*/ 748878 w 1200431"/>
                  <a:gd name="connsiteY9" fmla="*/ 0 h 393949"/>
                  <a:gd name="connsiteX10" fmla="*/ 449001 w 1200431"/>
                  <a:gd name="connsiteY10" fmla="*/ 0 h 393949"/>
                  <a:gd name="connsiteX11" fmla="*/ 598450 w 1200431"/>
                  <a:gd name="connsiteY11" fmla="*/ 197301 h 393949"/>
                  <a:gd name="connsiteX12" fmla="*/ 449001 w 1200431"/>
                  <a:gd name="connsiteY12" fmla="*/ 393949 h 393949"/>
                  <a:gd name="connsiteX13" fmla="*/ 299552 w 1200431"/>
                  <a:gd name="connsiteY13" fmla="*/ 197301 h 393949"/>
                  <a:gd name="connsiteX14" fmla="*/ 449001 w 1200431"/>
                  <a:gd name="connsiteY14" fmla="*/ 0 h 393949"/>
                  <a:gd name="connsiteX15" fmla="*/ 149124 w 1200431"/>
                  <a:gd name="connsiteY15" fmla="*/ 0 h 393949"/>
                  <a:gd name="connsiteX16" fmla="*/ 298900 w 1200431"/>
                  <a:gd name="connsiteY16" fmla="*/ 197301 h 393949"/>
                  <a:gd name="connsiteX17" fmla="*/ 149124 w 1200431"/>
                  <a:gd name="connsiteY17" fmla="*/ 393949 h 393949"/>
                  <a:gd name="connsiteX18" fmla="*/ 0 w 1200431"/>
                  <a:gd name="connsiteY18" fmla="*/ 197301 h 393949"/>
                  <a:gd name="connsiteX19" fmla="*/ 149124 w 1200431"/>
                  <a:gd name="connsiteY19" fmla="*/ 0 h 39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00431" h="393949">
                    <a:moveTo>
                      <a:pt x="1050199" y="0"/>
                    </a:moveTo>
                    <a:cubicBezTo>
                      <a:pt x="1132859" y="0"/>
                      <a:pt x="1200431" y="88198"/>
                      <a:pt x="1200431" y="197301"/>
                    </a:cubicBezTo>
                    <a:cubicBezTo>
                      <a:pt x="1200431" y="305751"/>
                      <a:pt x="1132859" y="393949"/>
                      <a:pt x="1050199" y="393949"/>
                    </a:cubicBezTo>
                    <a:cubicBezTo>
                      <a:pt x="966882" y="393949"/>
                      <a:pt x="898654" y="305751"/>
                      <a:pt x="898654" y="197301"/>
                    </a:cubicBezTo>
                    <a:cubicBezTo>
                      <a:pt x="898654" y="88198"/>
                      <a:pt x="966882" y="0"/>
                      <a:pt x="1050199" y="0"/>
                    </a:cubicBezTo>
                    <a:close/>
                    <a:moveTo>
                      <a:pt x="748878" y="0"/>
                    </a:moveTo>
                    <a:cubicBezTo>
                      <a:pt x="831581" y="0"/>
                      <a:pt x="898003" y="88198"/>
                      <a:pt x="898003" y="197301"/>
                    </a:cubicBezTo>
                    <a:cubicBezTo>
                      <a:pt x="898003" y="305751"/>
                      <a:pt x="831581" y="393949"/>
                      <a:pt x="748878" y="393949"/>
                    </a:cubicBezTo>
                    <a:cubicBezTo>
                      <a:pt x="666176" y="393949"/>
                      <a:pt x="599103" y="305751"/>
                      <a:pt x="599103" y="197301"/>
                    </a:cubicBezTo>
                    <a:cubicBezTo>
                      <a:pt x="599103" y="88198"/>
                      <a:pt x="666176" y="0"/>
                      <a:pt x="748878" y="0"/>
                    </a:cubicBezTo>
                    <a:close/>
                    <a:moveTo>
                      <a:pt x="449001" y="0"/>
                    </a:moveTo>
                    <a:cubicBezTo>
                      <a:pt x="531231" y="0"/>
                      <a:pt x="598450" y="88198"/>
                      <a:pt x="598450" y="197301"/>
                    </a:cubicBezTo>
                    <a:cubicBezTo>
                      <a:pt x="598450" y="305751"/>
                      <a:pt x="531231" y="393949"/>
                      <a:pt x="449001" y="393949"/>
                    </a:cubicBezTo>
                    <a:cubicBezTo>
                      <a:pt x="366772" y="393949"/>
                      <a:pt x="299552" y="305751"/>
                      <a:pt x="299552" y="197301"/>
                    </a:cubicBezTo>
                    <a:cubicBezTo>
                      <a:pt x="299552" y="88198"/>
                      <a:pt x="366772" y="0"/>
                      <a:pt x="449001" y="0"/>
                    </a:cubicBezTo>
                    <a:close/>
                    <a:moveTo>
                      <a:pt x="149124" y="0"/>
                    </a:moveTo>
                    <a:cubicBezTo>
                      <a:pt x="231826" y="0"/>
                      <a:pt x="298900" y="88198"/>
                      <a:pt x="298900" y="197301"/>
                    </a:cubicBezTo>
                    <a:cubicBezTo>
                      <a:pt x="298900" y="305751"/>
                      <a:pt x="231826" y="393949"/>
                      <a:pt x="149124" y="393949"/>
                    </a:cubicBezTo>
                    <a:cubicBezTo>
                      <a:pt x="66422" y="393949"/>
                      <a:pt x="0" y="305751"/>
                      <a:pt x="0" y="197301"/>
                    </a:cubicBezTo>
                    <a:cubicBezTo>
                      <a:pt x="0" y="88198"/>
                      <a:pt x="66422" y="0"/>
                      <a:pt x="149124" y="0"/>
                    </a:cubicBezTo>
                    <a:close/>
                  </a:path>
                </a:pathLst>
              </a:custGeom>
              <a:noFill/>
              <a:ln w="50800" cap="flat">
                <a:solidFill>
                  <a:srgbClr val="403F4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266" dirty="0">
                  <a:latin typeface="Lato Light" panose="020F0502020204030203" pitchFamily="34" charset="0"/>
                </a:endParaRPr>
              </a:p>
            </p:txBody>
          </p:sp>
        </p:grpSp>
        <p:sp>
          <p:nvSpPr>
            <p:cNvPr id="3841" name="Freeform 769">
              <a:extLst>
                <a:ext uri="{FF2B5EF4-FFF2-40B4-BE49-F238E27FC236}">
                  <a16:creationId xmlns:a16="http://schemas.microsoft.com/office/drawing/2014/main" xmlns="" id="{806C06EB-80E7-9E42-808A-7773276D9605}"/>
                </a:ext>
              </a:extLst>
            </p:cNvPr>
            <p:cNvSpPr>
              <a:spLocks noChangeArrowheads="1"/>
            </p:cNvSpPr>
            <p:nvPr/>
          </p:nvSpPr>
          <p:spPr bwMode="auto">
            <a:xfrm>
              <a:off x="11326058" y="5540490"/>
              <a:ext cx="2335197" cy="2653360"/>
            </a:xfrm>
            <a:custGeom>
              <a:avLst/>
              <a:gdLst>
                <a:gd name="T0" fmla="*/ 2521 w 3429"/>
                <a:gd name="T1" fmla="*/ 630 h 3897"/>
                <a:gd name="T2" fmla="*/ 2521 w 3429"/>
                <a:gd name="T3" fmla="*/ 630 h 3897"/>
                <a:gd name="T4" fmla="*/ 565 w 3429"/>
                <a:gd name="T5" fmla="*/ 420 h 3897"/>
                <a:gd name="T6" fmla="*/ 565 w 3429"/>
                <a:gd name="T7" fmla="*/ 420 h 3897"/>
                <a:gd name="T8" fmla="*/ 956 w 3429"/>
                <a:gd name="T9" fmla="*/ 1212 h 3897"/>
                <a:gd name="T10" fmla="*/ 956 w 3429"/>
                <a:gd name="T11" fmla="*/ 1212 h 3897"/>
                <a:gd name="T12" fmla="*/ 2718 w 3429"/>
                <a:gd name="T13" fmla="*/ 2194 h 3897"/>
                <a:gd name="T14" fmla="*/ 2718 w 3429"/>
                <a:gd name="T15" fmla="*/ 2194 h 3897"/>
                <a:gd name="T16" fmla="*/ 2866 w 3429"/>
                <a:gd name="T17" fmla="*/ 3717 h 3897"/>
                <a:gd name="T18" fmla="*/ 2866 w 3429"/>
                <a:gd name="T19" fmla="*/ 3717 h 3897"/>
                <a:gd name="T20" fmla="*/ 3368 w 3429"/>
                <a:gd name="T21" fmla="*/ 2387 h 3897"/>
                <a:gd name="T22" fmla="*/ 3368 w 3429"/>
                <a:gd name="T23" fmla="*/ 2387 h 3897"/>
                <a:gd name="T24" fmla="*/ 2521 w 3429"/>
                <a:gd name="T25" fmla="*/ 630 h 3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897">
                  <a:moveTo>
                    <a:pt x="2521" y="630"/>
                  </a:moveTo>
                  <a:lnTo>
                    <a:pt x="2521" y="630"/>
                  </a:lnTo>
                  <a:cubicBezTo>
                    <a:pt x="2145" y="357"/>
                    <a:pt x="1132" y="0"/>
                    <a:pt x="565" y="420"/>
                  </a:cubicBezTo>
                  <a:lnTo>
                    <a:pt x="565" y="420"/>
                  </a:lnTo>
                  <a:cubicBezTo>
                    <a:pt x="0" y="837"/>
                    <a:pt x="549" y="1164"/>
                    <a:pt x="956" y="1212"/>
                  </a:cubicBezTo>
                  <a:lnTo>
                    <a:pt x="956" y="1212"/>
                  </a:lnTo>
                  <a:cubicBezTo>
                    <a:pt x="1537" y="1279"/>
                    <a:pt x="2414" y="1465"/>
                    <a:pt x="2718" y="2194"/>
                  </a:cubicBezTo>
                  <a:lnTo>
                    <a:pt x="2718" y="2194"/>
                  </a:lnTo>
                  <a:cubicBezTo>
                    <a:pt x="3125" y="3171"/>
                    <a:pt x="2790" y="3896"/>
                    <a:pt x="2866" y="3717"/>
                  </a:cubicBezTo>
                  <a:lnTo>
                    <a:pt x="2866" y="3717"/>
                  </a:lnTo>
                  <a:cubicBezTo>
                    <a:pt x="3078" y="3213"/>
                    <a:pt x="3308" y="2928"/>
                    <a:pt x="3368" y="2387"/>
                  </a:cubicBezTo>
                  <a:lnTo>
                    <a:pt x="3368" y="2387"/>
                  </a:lnTo>
                  <a:cubicBezTo>
                    <a:pt x="3428" y="1846"/>
                    <a:pt x="3043" y="1009"/>
                    <a:pt x="2521" y="630"/>
                  </a:cubicBezTo>
                </a:path>
              </a:pathLst>
            </a:custGeom>
            <a:solidFill>
              <a:schemeClr val="bg1">
                <a:lumMod val="95000"/>
              </a:schemeClr>
            </a:solidFill>
            <a:ln>
              <a:noFill/>
            </a:ln>
            <a:effectLst/>
          </p:spPr>
          <p:txBody>
            <a:bodyPr wrap="none" anchor="ctr"/>
            <a:lstStyle/>
            <a:p>
              <a:endParaRPr lang="en-US" sz="3266" dirty="0">
                <a:latin typeface="Lato Light" panose="020F0502020204030203" pitchFamily="34" charset="0"/>
              </a:endParaRPr>
            </a:p>
          </p:txBody>
        </p:sp>
        <p:sp>
          <p:nvSpPr>
            <p:cNvPr id="780" name="Freeform 779">
              <a:extLst>
                <a:ext uri="{FF2B5EF4-FFF2-40B4-BE49-F238E27FC236}">
                  <a16:creationId xmlns:a16="http://schemas.microsoft.com/office/drawing/2014/main" xmlns="" id="{9B5106E7-2871-1344-82CF-0CA69BA86D8F}"/>
                </a:ext>
              </a:extLst>
            </p:cNvPr>
            <p:cNvSpPr>
              <a:spLocks noChangeArrowheads="1"/>
            </p:cNvSpPr>
            <p:nvPr/>
          </p:nvSpPr>
          <p:spPr bwMode="auto">
            <a:xfrm>
              <a:off x="11380086" y="9235382"/>
              <a:ext cx="1734208" cy="608625"/>
            </a:xfrm>
            <a:custGeom>
              <a:avLst/>
              <a:gdLst>
                <a:gd name="connsiteX0" fmla="*/ 38809 w 1664161"/>
                <a:gd name="connsiteY0" fmla="*/ 443566 h 584042"/>
                <a:gd name="connsiteX1" fmla="*/ 1628884 w 1664161"/>
                <a:gd name="connsiteY1" fmla="*/ 443566 h 584042"/>
                <a:gd name="connsiteX2" fmla="*/ 1664161 w 1664161"/>
                <a:gd name="connsiteY2" fmla="*/ 481158 h 584042"/>
                <a:gd name="connsiteX3" fmla="*/ 1664161 w 1664161"/>
                <a:gd name="connsiteY3" fmla="*/ 546450 h 584042"/>
                <a:gd name="connsiteX4" fmla="*/ 1628884 w 1664161"/>
                <a:gd name="connsiteY4" fmla="*/ 584042 h 584042"/>
                <a:gd name="connsiteX5" fmla="*/ 38809 w 1664161"/>
                <a:gd name="connsiteY5" fmla="*/ 584042 h 584042"/>
                <a:gd name="connsiteX6" fmla="*/ 2879 w 1664161"/>
                <a:gd name="connsiteY6" fmla="*/ 546450 h 584042"/>
                <a:gd name="connsiteX7" fmla="*/ 2879 w 1664161"/>
                <a:gd name="connsiteY7" fmla="*/ 481158 h 584042"/>
                <a:gd name="connsiteX8" fmla="*/ 38809 w 1664161"/>
                <a:gd name="connsiteY8" fmla="*/ 443566 h 584042"/>
                <a:gd name="connsiteX9" fmla="*/ 35291 w 1664161"/>
                <a:gd name="connsiteY9" fmla="*/ 221785 h 584042"/>
                <a:gd name="connsiteX10" fmla="*/ 1625990 w 1664161"/>
                <a:gd name="connsiteY10" fmla="*/ 221785 h 584042"/>
                <a:gd name="connsiteX11" fmla="*/ 1661280 w 1664161"/>
                <a:gd name="connsiteY11" fmla="*/ 259377 h 584042"/>
                <a:gd name="connsiteX12" fmla="*/ 1661280 w 1664161"/>
                <a:gd name="connsiteY12" fmla="*/ 324668 h 584042"/>
                <a:gd name="connsiteX13" fmla="*/ 1625990 w 1664161"/>
                <a:gd name="connsiteY13" fmla="*/ 362259 h 584042"/>
                <a:gd name="connsiteX14" fmla="*/ 35291 w 1664161"/>
                <a:gd name="connsiteY14" fmla="*/ 362259 h 584042"/>
                <a:gd name="connsiteX15" fmla="*/ 0 w 1664161"/>
                <a:gd name="connsiteY15" fmla="*/ 324668 h 584042"/>
                <a:gd name="connsiteX16" fmla="*/ 0 w 1664161"/>
                <a:gd name="connsiteY16" fmla="*/ 259377 h 584042"/>
                <a:gd name="connsiteX17" fmla="*/ 35291 w 1664161"/>
                <a:gd name="connsiteY17" fmla="*/ 221785 h 584042"/>
                <a:gd name="connsiteX18" fmla="*/ 35291 w 1664161"/>
                <a:gd name="connsiteY18" fmla="*/ 0 h 584042"/>
                <a:gd name="connsiteX19" fmla="*/ 1625990 w 1664161"/>
                <a:gd name="connsiteY19" fmla="*/ 0 h 584042"/>
                <a:gd name="connsiteX20" fmla="*/ 1661280 w 1664161"/>
                <a:gd name="connsiteY20" fmla="*/ 37592 h 584042"/>
                <a:gd name="connsiteX21" fmla="*/ 1661280 w 1664161"/>
                <a:gd name="connsiteY21" fmla="*/ 102884 h 584042"/>
                <a:gd name="connsiteX22" fmla="*/ 1625990 w 1664161"/>
                <a:gd name="connsiteY22" fmla="*/ 140476 h 584042"/>
                <a:gd name="connsiteX23" fmla="*/ 35291 w 1664161"/>
                <a:gd name="connsiteY23" fmla="*/ 140476 h 584042"/>
                <a:gd name="connsiteX24" fmla="*/ 0 w 1664161"/>
                <a:gd name="connsiteY24" fmla="*/ 102884 h 584042"/>
                <a:gd name="connsiteX25" fmla="*/ 0 w 1664161"/>
                <a:gd name="connsiteY25" fmla="*/ 37592 h 584042"/>
                <a:gd name="connsiteX26" fmla="*/ 35291 w 1664161"/>
                <a:gd name="connsiteY26" fmla="*/ 0 h 58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64161" h="584042">
                  <a:moveTo>
                    <a:pt x="38809" y="443566"/>
                  </a:moveTo>
                  <a:lnTo>
                    <a:pt x="1628884" y="443566"/>
                  </a:lnTo>
                  <a:cubicBezTo>
                    <a:pt x="1648482" y="443566"/>
                    <a:pt x="1664161" y="460713"/>
                    <a:pt x="1664161" y="481158"/>
                  </a:cubicBezTo>
                  <a:lnTo>
                    <a:pt x="1664161" y="546450"/>
                  </a:lnTo>
                  <a:cubicBezTo>
                    <a:pt x="1664161" y="567555"/>
                    <a:pt x="1648482" y="584042"/>
                    <a:pt x="1628884" y="584042"/>
                  </a:cubicBezTo>
                  <a:lnTo>
                    <a:pt x="38809" y="584042"/>
                  </a:lnTo>
                  <a:cubicBezTo>
                    <a:pt x="19211" y="584042"/>
                    <a:pt x="2879" y="567555"/>
                    <a:pt x="2879" y="546450"/>
                  </a:cubicBezTo>
                  <a:lnTo>
                    <a:pt x="2879" y="481158"/>
                  </a:lnTo>
                  <a:cubicBezTo>
                    <a:pt x="2879" y="460713"/>
                    <a:pt x="19211" y="443566"/>
                    <a:pt x="38809" y="443566"/>
                  </a:cubicBezTo>
                  <a:close/>
                  <a:moveTo>
                    <a:pt x="35291" y="221785"/>
                  </a:moveTo>
                  <a:lnTo>
                    <a:pt x="1625990" y="221785"/>
                  </a:lnTo>
                  <a:cubicBezTo>
                    <a:pt x="1645596" y="221785"/>
                    <a:pt x="1661280" y="238932"/>
                    <a:pt x="1661280" y="259377"/>
                  </a:cubicBezTo>
                  <a:lnTo>
                    <a:pt x="1661280" y="324668"/>
                  </a:lnTo>
                  <a:cubicBezTo>
                    <a:pt x="1661280" y="345772"/>
                    <a:pt x="1645596" y="362259"/>
                    <a:pt x="1625990" y="362259"/>
                  </a:cubicBezTo>
                  <a:lnTo>
                    <a:pt x="35291" y="362259"/>
                  </a:lnTo>
                  <a:cubicBezTo>
                    <a:pt x="15685" y="362259"/>
                    <a:pt x="0" y="345772"/>
                    <a:pt x="0" y="324668"/>
                  </a:cubicBezTo>
                  <a:lnTo>
                    <a:pt x="0" y="259377"/>
                  </a:lnTo>
                  <a:cubicBezTo>
                    <a:pt x="0" y="238932"/>
                    <a:pt x="15685" y="221785"/>
                    <a:pt x="35291" y="221785"/>
                  </a:cubicBezTo>
                  <a:close/>
                  <a:moveTo>
                    <a:pt x="35291" y="0"/>
                  </a:moveTo>
                  <a:lnTo>
                    <a:pt x="1625990" y="0"/>
                  </a:lnTo>
                  <a:cubicBezTo>
                    <a:pt x="1645596" y="0"/>
                    <a:pt x="1661280" y="17147"/>
                    <a:pt x="1661280" y="37592"/>
                  </a:cubicBezTo>
                  <a:lnTo>
                    <a:pt x="1661280" y="102884"/>
                  </a:lnTo>
                  <a:cubicBezTo>
                    <a:pt x="1661280" y="123989"/>
                    <a:pt x="1645596" y="140476"/>
                    <a:pt x="1625990" y="140476"/>
                  </a:cubicBezTo>
                  <a:lnTo>
                    <a:pt x="35291" y="140476"/>
                  </a:lnTo>
                  <a:cubicBezTo>
                    <a:pt x="15685" y="140476"/>
                    <a:pt x="0" y="123989"/>
                    <a:pt x="0" y="102884"/>
                  </a:cubicBezTo>
                  <a:lnTo>
                    <a:pt x="0" y="37592"/>
                  </a:lnTo>
                  <a:cubicBezTo>
                    <a:pt x="0" y="17147"/>
                    <a:pt x="15685" y="0"/>
                    <a:pt x="35291" y="0"/>
                  </a:cubicBezTo>
                  <a:close/>
                </a:path>
              </a:pathLst>
            </a:custGeom>
            <a:solidFill>
              <a:schemeClr val="bg1">
                <a:lumMod val="75000"/>
              </a:schemeClr>
            </a:solidFill>
            <a:ln>
              <a:noFill/>
            </a:ln>
            <a:effectLst/>
          </p:spPr>
          <p:txBody>
            <a:bodyPr wrap="square" anchor="ctr">
              <a:noAutofit/>
            </a:bodyPr>
            <a:lstStyle/>
            <a:p>
              <a:endParaRPr lang="en-US" sz="3266" dirty="0">
                <a:latin typeface="Lato Light" panose="020F0502020204030203" pitchFamily="34" charset="0"/>
              </a:endParaRPr>
            </a:p>
          </p:txBody>
        </p:sp>
      </p:grpSp>
      <p:grpSp>
        <p:nvGrpSpPr>
          <p:cNvPr id="8" name="Group 7">
            <a:extLst>
              <a:ext uri="{FF2B5EF4-FFF2-40B4-BE49-F238E27FC236}">
                <a16:creationId xmlns:a16="http://schemas.microsoft.com/office/drawing/2014/main" xmlns="" id="{5E54C2F0-694B-AA40-B259-0B5349B7DB9F}"/>
              </a:ext>
            </a:extLst>
          </p:cNvPr>
          <p:cNvGrpSpPr/>
          <p:nvPr/>
        </p:nvGrpSpPr>
        <p:grpSpPr>
          <a:xfrm>
            <a:off x="3260682" y="4098783"/>
            <a:ext cx="1076175" cy="1155123"/>
            <a:chOff x="6518189" y="8197565"/>
            <a:chExt cx="2152349" cy="2310246"/>
          </a:xfrm>
        </p:grpSpPr>
        <p:sp>
          <p:nvSpPr>
            <p:cNvPr id="4" name="TextBox 3">
              <a:extLst>
                <a:ext uri="{FF2B5EF4-FFF2-40B4-BE49-F238E27FC236}">
                  <a16:creationId xmlns:a16="http://schemas.microsoft.com/office/drawing/2014/main" xmlns="" id="{4A495FAF-5D62-0045-AC0A-158D503AEA15}"/>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schemeClr val="bg1"/>
                  </a:solidFill>
                  <a:latin typeface="Poppins" pitchFamily="2" charset="77"/>
                  <a:cs typeface="Poppins" pitchFamily="2" charset="77"/>
                </a:rPr>
                <a:t>01</a:t>
              </a:r>
            </a:p>
          </p:txBody>
        </p:sp>
        <p:sp>
          <p:nvSpPr>
            <p:cNvPr id="789" name="Subtitle 2">
              <a:extLst>
                <a:ext uri="{FF2B5EF4-FFF2-40B4-BE49-F238E27FC236}">
                  <a16:creationId xmlns:a16="http://schemas.microsoft.com/office/drawing/2014/main" xmlns="" id="{57FF862F-AF90-D043-BC03-30760DEEF787}"/>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791" name="TextBox 790">
              <a:extLst>
                <a:ext uri="{FF2B5EF4-FFF2-40B4-BE49-F238E27FC236}">
                  <a16:creationId xmlns:a16="http://schemas.microsoft.com/office/drawing/2014/main" xmlns="" id="{362FB521-EBC7-B344-8615-1981DEF453B0}"/>
                </a:ext>
              </a:extLst>
            </p:cNvPr>
            <p:cNvSpPr txBox="1"/>
            <p:nvPr/>
          </p:nvSpPr>
          <p:spPr>
            <a:xfrm>
              <a:off x="6518189" y="9021007"/>
              <a:ext cx="1882565" cy="492442"/>
            </a:xfrm>
            <a:prstGeom prst="rect">
              <a:avLst/>
            </a:prstGeom>
            <a:noFill/>
          </p:spPr>
          <p:txBody>
            <a:bodyPr wrap="none" rtlCol="0" anchor="ctr" anchorCtr="0">
              <a:spAutoFit/>
            </a:bodyPr>
            <a:lstStyle/>
            <a:p>
              <a:r>
                <a:rPr lang="en-US" sz="1000" b="1" dirty="0" smtClean="0">
                  <a:solidFill>
                    <a:schemeClr val="bg1"/>
                  </a:solidFill>
                  <a:latin typeface="Poppins" pitchFamily="2" charset="77"/>
                  <a:ea typeface="League Spartan" charset="0"/>
                  <a:cs typeface="Poppins" pitchFamily="2" charset="77"/>
                </a:rPr>
                <a:t>Introduction</a:t>
              </a:r>
              <a:endParaRPr lang="en-US" sz="1000" b="1" dirty="0">
                <a:solidFill>
                  <a:schemeClr val="bg1"/>
                </a:solidFill>
                <a:latin typeface="Poppins" pitchFamily="2" charset="77"/>
                <a:ea typeface="League Spartan" charset="0"/>
                <a:cs typeface="Poppins" pitchFamily="2" charset="77"/>
              </a:endParaRPr>
            </a:p>
          </p:txBody>
        </p:sp>
        <p:cxnSp>
          <p:nvCxnSpPr>
            <p:cNvPr id="7" name="Straight Connector 6">
              <a:extLst>
                <a:ext uri="{FF2B5EF4-FFF2-40B4-BE49-F238E27FC236}">
                  <a16:creationId xmlns:a16="http://schemas.microsoft.com/office/drawing/2014/main" xmlns="" id="{FCD8C1F8-9D7E-B746-BA14-DC1660C3C91D}"/>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95" name="Group 794">
            <a:extLst>
              <a:ext uri="{FF2B5EF4-FFF2-40B4-BE49-F238E27FC236}">
                <a16:creationId xmlns:a16="http://schemas.microsoft.com/office/drawing/2014/main" xmlns="" id="{D4284EFE-3D1F-6846-898A-1B188DAAE949}"/>
              </a:ext>
            </a:extLst>
          </p:cNvPr>
          <p:cNvGrpSpPr/>
          <p:nvPr/>
        </p:nvGrpSpPr>
        <p:grpSpPr>
          <a:xfrm>
            <a:off x="3188147" y="2194708"/>
            <a:ext cx="1076175" cy="1155123"/>
            <a:chOff x="6518189" y="8197565"/>
            <a:chExt cx="2152349" cy="2310246"/>
          </a:xfrm>
        </p:grpSpPr>
        <p:sp>
          <p:nvSpPr>
            <p:cNvPr id="796" name="TextBox 795">
              <a:extLst>
                <a:ext uri="{FF2B5EF4-FFF2-40B4-BE49-F238E27FC236}">
                  <a16:creationId xmlns:a16="http://schemas.microsoft.com/office/drawing/2014/main" xmlns="" id="{D8B1427F-3321-3A47-90CB-FF3645F647E6}"/>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schemeClr val="bg1"/>
                  </a:solidFill>
                  <a:latin typeface="Poppins" pitchFamily="2" charset="77"/>
                  <a:cs typeface="Poppins" pitchFamily="2" charset="77"/>
                </a:rPr>
                <a:t>02</a:t>
              </a:r>
            </a:p>
          </p:txBody>
        </p:sp>
        <p:sp>
          <p:nvSpPr>
            <p:cNvPr id="797" name="Subtitle 2">
              <a:extLst>
                <a:ext uri="{FF2B5EF4-FFF2-40B4-BE49-F238E27FC236}">
                  <a16:creationId xmlns:a16="http://schemas.microsoft.com/office/drawing/2014/main" xmlns="" id="{6070C4B6-3146-0C40-A6B8-9D30FA5C3D91}"/>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798" name="TextBox 797">
              <a:extLst>
                <a:ext uri="{FF2B5EF4-FFF2-40B4-BE49-F238E27FC236}">
                  <a16:creationId xmlns:a16="http://schemas.microsoft.com/office/drawing/2014/main" xmlns="" id="{419A36DB-4987-4844-A3F5-89639E1C5C49}"/>
                </a:ext>
              </a:extLst>
            </p:cNvPr>
            <p:cNvSpPr txBox="1"/>
            <p:nvPr/>
          </p:nvSpPr>
          <p:spPr>
            <a:xfrm>
              <a:off x="6518189" y="9021007"/>
              <a:ext cx="1222129" cy="492442"/>
            </a:xfrm>
            <a:prstGeom prst="rect">
              <a:avLst/>
            </a:prstGeom>
            <a:noFill/>
          </p:spPr>
          <p:txBody>
            <a:bodyPr wrap="none" rtlCol="0" anchor="ctr" anchorCtr="0">
              <a:spAutoFit/>
            </a:bodyPr>
            <a:lstStyle/>
            <a:p>
              <a:r>
                <a:rPr lang="en-US" sz="1000" b="1" dirty="0" smtClean="0">
                  <a:solidFill>
                    <a:schemeClr val="bg1"/>
                  </a:solidFill>
                  <a:latin typeface="Poppins" pitchFamily="2" charset="77"/>
                  <a:ea typeface="League Spartan" charset="0"/>
                  <a:cs typeface="Poppins" pitchFamily="2" charset="77"/>
                </a:rPr>
                <a:t>Facility</a:t>
              </a:r>
              <a:endParaRPr lang="en-US" sz="1000" b="1" dirty="0">
                <a:solidFill>
                  <a:schemeClr val="bg1"/>
                </a:solidFill>
                <a:latin typeface="Poppins" pitchFamily="2" charset="77"/>
                <a:ea typeface="League Spartan" charset="0"/>
                <a:cs typeface="Poppins" pitchFamily="2" charset="77"/>
              </a:endParaRPr>
            </a:p>
          </p:txBody>
        </p:sp>
        <p:cxnSp>
          <p:nvCxnSpPr>
            <p:cNvPr id="799" name="Straight Connector 798">
              <a:extLst>
                <a:ext uri="{FF2B5EF4-FFF2-40B4-BE49-F238E27FC236}">
                  <a16:creationId xmlns:a16="http://schemas.microsoft.com/office/drawing/2014/main" xmlns="" id="{940A2C4D-3C17-6941-B94F-3896A51F029C}"/>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0" name="Group 799">
            <a:extLst>
              <a:ext uri="{FF2B5EF4-FFF2-40B4-BE49-F238E27FC236}">
                <a16:creationId xmlns:a16="http://schemas.microsoft.com/office/drawing/2014/main" xmlns="" id="{8037B3B0-E7FC-9142-90F2-551ECB7FC688}"/>
              </a:ext>
            </a:extLst>
          </p:cNvPr>
          <p:cNvGrpSpPr/>
          <p:nvPr/>
        </p:nvGrpSpPr>
        <p:grpSpPr>
          <a:xfrm>
            <a:off x="4638995" y="731668"/>
            <a:ext cx="1202573" cy="1155123"/>
            <a:chOff x="6518189" y="8197565"/>
            <a:chExt cx="2405145" cy="2310246"/>
          </a:xfrm>
        </p:grpSpPr>
        <p:sp>
          <p:nvSpPr>
            <p:cNvPr id="801" name="TextBox 800">
              <a:extLst>
                <a:ext uri="{FF2B5EF4-FFF2-40B4-BE49-F238E27FC236}">
                  <a16:creationId xmlns:a16="http://schemas.microsoft.com/office/drawing/2014/main" xmlns="" id="{8876887E-C24F-2743-A601-C2730435DA63}"/>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schemeClr val="bg1"/>
                  </a:solidFill>
                  <a:latin typeface="Poppins" pitchFamily="2" charset="77"/>
                  <a:cs typeface="Poppins" pitchFamily="2" charset="77"/>
                </a:rPr>
                <a:t>03</a:t>
              </a:r>
            </a:p>
          </p:txBody>
        </p:sp>
        <p:sp>
          <p:nvSpPr>
            <p:cNvPr id="802" name="Subtitle 2">
              <a:extLst>
                <a:ext uri="{FF2B5EF4-FFF2-40B4-BE49-F238E27FC236}">
                  <a16:creationId xmlns:a16="http://schemas.microsoft.com/office/drawing/2014/main" xmlns="" id="{3F5F8DDB-1FDB-C14B-B839-C63970B8069A}"/>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03" name="TextBox 802">
              <a:extLst>
                <a:ext uri="{FF2B5EF4-FFF2-40B4-BE49-F238E27FC236}">
                  <a16:creationId xmlns:a16="http://schemas.microsoft.com/office/drawing/2014/main" xmlns="" id="{DDF11872-F6F7-0247-8D78-6008B6790F1D}"/>
                </a:ext>
              </a:extLst>
            </p:cNvPr>
            <p:cNvSpPr txBox="1"/>
            <p:nvPr/>
          </p:nvSpPr>
          <p:spPr>
            <a:xfrm>
              <a:off x="6518189" y="9021007"/>
              <a:ext cx="2405145" cy="492442"/>
            </a:xfrm>
            <a:prstGeom prst="rect">
              <a:avLst/>
            </a:prstGeom>
            <a:noFill/>
          </p:spPr>
          <p:txBody>
            <a:bodyPr wrap="none" rtlCol="0" anchor="ctr" anchorCtr="0">
              <a:spAutoFit/>
            </a:bodyPr>
            <a:lstStyle/>
            <a:p>
              <a:r>
                <a:rPr lang="en-US" sz="1000" b="1" dirty="0" smtClean="0">
                  <a:solidFill>
                    <a:schemeClr val="bg1"/>
                  </a:solidFill>
                  <a:latin typeface="Poppins" pitchFamily="2" charset="77"/>
                  <a:ea typeface="League Spartan" charset="0"/>
                  <a:cs typeface="Poppins" pitchFamily="2" charset="77"/>
                </a:rPr>
                <a:t>Human Resource</a:t>
              </a:r>
              <a:endParaRPr lang="en-US" sz="1000" b="1" dirty="0">
                <a:solidFill>
                  <a:schemeClr val="bg1"/>
                </a:solidFill>
                <a:latin typeface="Poppins" pitchFamily="2" charset="77"/>
                <a:ea typeface="League Spartan" charset="0"/>
                <a:cs typeface="Poppins" pitchFamily="2" charset="77"/>
              </a:endParaRPr>
            </a:p>
          </p:txBody>
        </p:sp>
        <p:cxnSp>
          <p:nvCxnSpPr>
            <p:cNvPr id="804" name="Straight Connector 803">
              <a:extLst>
                <a:ext uri="{FF2B5EF4-FFF2-40B4-BE49-F238E27FC236}">
                  <a16:creationId xmlns:a16="http://schemas.microsoft.com/office/drawing/2014/main" xmlns="" id="{DAF3CDAA-8900-7D4E-95E0-2650FE225CC6}"/>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5" name="Group 804">
            <a:extLst>
              <a:ext uri="{FF2B5EF4-FFF2-40B4-BE49-F238E27FC236}">
                <a16:creationId xmlns:a16="http://schemas.microsoft.com/office/drawing/2014/main" xmlns="" id="{3CBB6120-141F-5B4E-A73E-D51761018D58}"/>
              </a:ext>
            </a:extLst>
          </p:cNvPr>
          <p:cNvGrpSpPr/>
          <p:nvPr/>
        </p:nvGrpSpPr>
        <p:grpSpPr>
          <a:xfrm>
            <a:off x="6603643" y="731668"/>
            <a:ext cx="1076175" cy="1155123"/>
            <a:chOff x="6518189" y="8197565"/>
            <a:chExt cx="2152349" cy="2310246"/>
          </a:xfrm>
        </p:grpSpPr>
        <p:sp>
          <p:nvSpPr>
            <p:cNvPr id="806" name="TextBox 805">
              <a:extLst>
                <a:ext uri="{FF2B5EF4-FFF2-40B4-BE49-F238E27FC236}">
                  <a16:creationId xmlns:a16="http://schemas.microsoft.com/office/drawing/2014/main" xmlns="" id="{23C711EB-2757-B84A-B353-64B832C10E74}"/>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schemeClr val="bg1"/>
                  </a:solidFill>
                  <a:latin typeface="Poppins" pitchFamily="2" charset="77"/>
                  <a:cs typeface="Poppins" pitchFamily="2" charset="77"/>
                </a:rPr>
                <a:t>04</a:t>
              </a:r>
            </a:p>
          </p:txBody>
        </p:sp>
        <p:sp>
          <p:nvSpPr>
            <p:cNvPr id="807" name="Subtitle 2">
              <a:extLst>
                <a:ext uri="{FF2B5EF4-FFF2-40B4-BE49-F238E27FC236}">
                  <a16:creationId xmlns:a16="http://schemas.microsoft.com/office/drawing/2014/main" xmlns="" id="{9170FEC8-DA4E-E044-A6D7-DC6089277E7C}"/>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08" name="TextBox 807">
              <a:extLst>
                <a:ext uri="{FF2B5EF4-FFF2-40B4-BE49-F238E27FC236}">
                  <a16:creationId xmlns:a16="http://schemas.microsoft.com/office/drawing/2014/main" xmlns="" id="{A1E06ED9-195E-FD4D-A602-53916FFB6A7A}"/>
                </a:ext>
              </a:extLst>
            </p:cNvPr>
            <p:cNvSpPr txBox="1"/>
            <p:nvPr/>
          </p:nvSpPr>
          <p:spPr>
            <a:xfrm>
              <a:off x="6518189" y="9021007"/>
              <a:ext cx="1433725" cy="492442"/>
            </a:xfrm>
            <a:prstGeom prst="rect">
              <a:avLst/>
            </a:prstGeom>
            <a:noFill/>
          </p:spPr>
          <p:txBody>
            <a:bodyPr wrap="none" rtlCol="0" anchor="ctr" anchorCtr="0">
              <a:spAutoFit/>
            </a:bodyPr>
            <a:lstStyle/>
            <a:p>
              <a:r>
                <a:rPr lang="en-US" sz="1000" b="1" dirty="0" smtClean="0">
                  <a:solidFill>
                    <a:schemeClr val="bg1"/>
                  </a:solidFill>
                  <a:latin typeface="Poppins" pitchFamily="2" charset="77"/>
                  <a:ea typeface="League Spartan" charset="0"/>
                  <a:cs typeface="Poppins" pitchFamily="2" charset="77"/>
                </a:rPr>
                <a:t>Products</a:t>
              </a:r>
              <a:endParaRPr lang="en-US" sz="1000" b="1" dirty="0">
                <a:solidFill>
                  <a:schemeClr val="bg1"/>
                </a:solidFill>
                <a:latin typeface="Poppins" pitchFamily="2" charset="77"/>
                <a:ea typeface="League Spartan" charset="0"/>
                <a:cs typeface="Poppins" pitchFamily="2" charset="77"/>
              </a:endParaRPr>
            </a:p>
          </p:txBody>
        </p:sp>
        <p:cxnSp>
          <p:nvCxnSpPr>
            <p:cNvPr id="809" name="Straight Connector 808">
              <a:extLst>
                <a:ext uri="{FF2B5EF4-FFF2-40B4-BE49-F238E27FC236}">
                  <a16:creationId xmlns:a16="http://schemas.microsoft.com/office/drawing/2014/main" xmlns="" id="{9E2D5F3A-7F0F-1C4D-B4F2-5EF51912BBFC}"/>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10" name="Group 809">
            <a:extLst>
              <a:ext uri="{FF2B5EF4-FFF2-40B4-BE49-F238E27FC236}">
                <a16:creationId xmlns:a16="http://schemas.microsoft.com/office/drawing/2014/main" xmlns="" id="{272C7477-D1D0-F246-9681-93A5427B0BC8}"/>
              </a:ext>
            </a:extLst>
          </p:cNvPr>
          <p:cNvGrpSpPr/>
          <p:nvPr/>
        </p:nvGrpSpPr>
        <p:grpSpPr>
          <a:xfrm>
            <a:off x="8010575" y="2194708"/>
            <a:ext cx="1076175" cy="1155123"/>
            <a:chOff x="6518189" y="8197565"/>
            <a:chExt cx="2152349" cy="2310246"/>
          </a:xfrm>
        </p:grpSpPr>
        <p:sp>
          <p:nvSpPr>
            <p:cNvPr id="811" name="TextBox 810">
              <a:extLst>
                <a:ext uri="{FF2B5EF4-FFF2-40B4-BE49-F238E27FC236}">
                  <a16:creationId xmlns:a16="http://schemas.microsoft.com/office/drawing/2014/main" xmlns="" id="{2216BBEA-15F6-8945-83C7-8C1572E7D815}"/>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schemeClr val="bg1"/>
                  </a:solidFill>
                  <a:latin typeface="Poppins" pitchFamily="2" charset="77"/>
                  <a:cs typeface="Poppins" pitchFamily="2" charset="77"/>
                </a:rPr>
                <a:t>05</a:t>
              </a:r>
            </a:p>
          </p:txBody>
        </p:sp>
        <p:sp>
          <p:nvSpPr>
            <p:cNvPr id="812" name="Subtitle 2">
              <a:extLst>
                <a:ext uri="{FF2B5EF4-FFF2-40B4-BE49-F238E27FC236}">
                  <a16:creationId xmlns:a16="http://schemas.microsoft.com/office/drawing/2014/main" xmlns="" id="{A6482032-6BBE-EB4E-AC34-12839BA7ED07}"/>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13" name="TextBox 812">
              <a:extLst>
                <a:ext uri="{FF2B5EF4-FFF2-40B4-BE49-F238E27FC236}">
                  <a16:creationId xmlns:a16="http://schemas.microsoft.com/office/drawing/2014/main" xmlns="" id="{003888AB-A9BB-A64F-8AA8-B076FA9DF5A4}"/>
                </a:ext>
              </a:extLst>
            </p:cNvPr>
            <p:cNvSpPr txBox="1"/>
            <p:nvPr/>
          </p:nvSpPr>
          <p:spPr>
            <a:xfrm>
              <a:off x="6518189" y="9021007"/>
              <a:ext cx="1270219" cy="492442"/>
            </a:xfrm>
            <a:prstGeom prst="rect">
              <a:avLst/>
            </a:prstGeom>
            <a:noFill/>
          </p:spPr>
          <p:txBody>
            <a:bodyPr wrap="none" rtlCol="0" anchor="ctr" anchorCtr="0">
              <a:spAutoFit/>
            </a:bodyPr>
            <a:lstStyle/>
            <a:p>
              <a:r>
                <a:rPr lang="en-US" sz="1000" b="1" dirty="0" smtClean="0">
                  <a:solidFill>
                    <a:schemeClr val="bg1"/>
                  </a:solidFill>
                  <a:latin typeface="Poppins" pitchFamily="2" charset="77"/>
                  <a:ea typeface="League Spartan" charset="0"/>
                  <a:cs typeface="Poppins" pitchFamily="2" charset="77"/>
                </a:rPr>
                <a:t>Process</a:t>
              </a:r>
              <a:endParaRPr lang="en-US" sz="1000" b="1" dirty="0">
                <a:solidFill>
                  <a:schemeClr val="bg1"/>
                </a:solidFill>
                <a:latin typeface="Poppins" pitchFamily="2" charset="77"/>
                <a:ea typeface="League Spartan" charset="0"/>
                <a:cs typeface="Poppins" pitchFamily="2" charset="77"/>
              </a:endParaRPr>
            </a:p>
          </p:txBody>
        </p:sp>
        <p:cxnSp>
          <p:nvCxnSpPr>
            <p:cNvPr id="814" name="Straight Connector 813">
              <a:extLst>
                <a:ext uri="{FF2B5EF4-FFF2-40B4-BE49-F238E27FC236}">
                  <a16:creationId xmlns:a16="http://schemas.microsoft.com/office/drawing/2014/main" xmlns="" id="{EBDD54FC-36EC-974C-BEB4-F94FD73F56EC}"/>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15" name="Group 814">
            <a:extLst>
              <a:ext uri="{FF2B5EF4-FFF2-40B4-BE49-F238E27FC236}">
                <a16:creationId xmlns:a16="http://schemas.microsoft.com/office/drawing/2014/main" xmlns="" id="{50B1FD4B-B2E1-DF4E-902F-351A5E0A5002}"/>
              </a:ext>
            </a:extLst>
          </p:cNvPr>
          <p:cNvGrpSpPr/>
          <p:nvPr/>
        </p:nvGrpSpPr>
        <p:grpSpPr>
          <a:xfrm>
            <a:off x="7871486" y="4098783"/>
            <a:ext cx="1076175" cy="1155123"/>
            <a:chOff x="6518189" y="8197565"/>
            <a:chExt cx="2152349" cy="2310246"/>
          </a:xfrm>
        </p:grpSpPr>
        <p:sp>
          <p:nvSpPr>
            <p:cNvPr id="816" name="TextBox 815">
              <a:extLst>
                <a:ext uri="{FF2B5EF4-FFF2-40B4-BE49-F238E27FC236}">
                  <a16:creationId xmlns:a16="http://schemas.microsoft.com/office/drawing/2014/main" xmlns="" id="{F5FE790D-D8F4-224B-A2B2-30698AA715C8}"/>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schemeClr val="bg1"/>
                  </a:solidFill>
                  <a:latin typeface="Poppins" pitchFamily="2" charset="77"/>
                  <a:cs typeface="Poppins" pitchFamily="2" charset="77"/>
                </a:rPr>
                <a:t>06</a:t>
              </a:r>
            </a:p>
          </p:txBody>
        </p:sp>
        <p:sp>
          <p:nvSpPr>
            <p:cNvPr id="817" name="Subtitle 2">
              <a:extLst>
                <a:ext uri="{FF2B5EF4-FFF2-40B4-BE49-F238E27FC236}">
                  <a16:creationId xmlns:a16="http://schemas.microsoft.com/office/drawing/2014/main" xmlns="" id="{41E96E01-7D78-0544-B440-3073E0A1F586}"/>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schemeClr val="bg1"/>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18" name="TextBox 817">
              <a:extLst>
                <a:ext uri="{FF2B5EF4-FFF2-40B4-BE49-F238E27FC236}">
                  <a16:creationId xmlns:a16="http://schemas.microsoft.com/office/drawing/2014/main" xmlns="" id="{0D8AE676-8E52-3142-B8E2-8EB2B3869302}"/>
                </a:ext>
              </a:extLst>
            </p:cNvPr>
            <p:cNvSpPr txBox="1"/>
            <p:nvPr/>
          </p:nvSpPr>
          <p:spPr>
            <a:xfrm>
              <a:off x="6518189" y="9021007"/>
              <a:ext cx="1513875" cy="492442"/>
            </a:xfrm>
            <a:prstGeom prst="rect">
              <a:avLst/>
            </a:prstGeom>
            <a:noFill/>
          </p:spPr>
          <p:txBody>
            <a:bodyPr wrap="none" rtlCol="0" anchor="ctr" anchorCtr="0">
              <a:spAutoFit/>
            </a:bodyPr>
            <a:lstStyle/>
            <a:p>
              <a:r>
                <a:rPr lang="en-US" sz="1000" b="1" dirty="0" smtClean="0">
                  <a:solidFill>
                    <a:schemeClr val="bg1"/>
                  </a:solidFill>
                  <a:latin typeface="Poppins" pitchFamily="2" charset="77"/>
                  <a:ea typeface="League Spartan" charset="0"/>
                  <a:cs typeface="Poppins" pitchFamily="2" charset="77"/>
                </a:rPr>
                <a:t>Summery</a:t>
              </a:r>
              <a:endParaRPr lang="en-US" sz="1000" b="1" dirty="0">
                <a:solidFill>
                  <a:schemeClr val="bg1"/>
                </a:solidFill>
                <a:latin typeface="Poppins" pitchFamily="2" charset="77"/>
                <a:ea typeface="League Spartan" charset="0"/>
                <a:cs typeface="Poppins" pitchFamily="2" charset="77"/>
              </a:endParaRPr>
            </a:p>
          </p:txBody>
        </p:sp>
        <p:cxnSp>
          <p:nvCxnSpPr>
            <p:cNvPr id="819" name="Straight Connector 818">
              <a:extLst>
                <a:ext uri="{FF2B5EF4-FFF2-40B4-BE49-F238E27FC236}">
                  <a16:creationId xmlns:a16="http://schemas.microsoft.com/office/drawing/2014/main" xmlns="" id="{DB6B9752-69E2-6C49-8C66-D040378F552D}"/>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194203" y="405189"/>
            <a:ext cx="11913326" cy="5647700"/>
          </a:xfrm>
          <a:prstGeom prst="rect">
            <a:avLst/>
          </a:prstGeom>
        </p:spPr>
        <p:txBody>
          <a:bodyPr wrap="square">
            <a:spAutoFit/>
          </a:bodyPr>
          <a:lstStyle/>
          <a:p>
            <a:pPr>
              <a:lnSpc>
                <a:spcPct val="107000"/>
              </a:lnSpc>
              <a:spcAft>
                <a:spcPts val="800"/>
              </a:spcAft>
            </a:pPr>
            <a:r>
              <a:rPr lang="en-US" sz="2000" b="1" dirty="0">
                <a:latin typeface="Calibri" panose="020F0502020204030204" pitchFamily="34" charset="0"/>
                <a:ea typeface="Calibri" panose="020F0502020204030204" pitchFamily="34" charset="0"/>
                <a:cs typeface="Times New Roman" panose="02020603050405020304" pitchFamily="18" charset="0"/>
              </a:rPr>
              <a:t>Introduction to ERCO Textile </a:t>
            </a:r>
            <a:r>
              <a:rPr lang="en-US" sz="2000" b="1" dirty="0" smtClean="0">
                <a:latin typeface="Calibri" panose="020F0502020204030204" pitchFamily="34" charset="0"/>
                <a:ea typeface="Calibri" panose="020F0502020204030204" pitchFamily="34" charset="0"/>
                <a:cs typeface="Times New Roman" panose="02020603050405020304" pitchFamily="18" charset="0"/>
              </a:rPr>
              <a:t>Factory</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itchFamily="2" charset="2"/>
              <a:buChar char="v"/>
            </a:pPr>
            <a:r>
              <a:rPr lang="en-US" sz="2000" dirty="0">
                <a:latin typeface="Calibri" panose="020F0502020204030204" pitchFamily="34" charset="0"/>
                <a:ea typeface="Calibri" panose="020F0502020204030204" pitchFamily="34" charset="0"/>
                <a:cs typeface="Times New Roman" panose="02020603050405020304" pitchFamily="18" charset="0"/>
              </a:rPr>
              <a:t>ERCO Textile Factory, based in </a:t>
            </a:r>
            <a:r>
              <a:rPr lang="en-US" sz="2000" dirty="0" err="1">
                <a:latin typeface="Calibri" panose="020F0502020204030204" pitchFamily="34" charset="0"/>
                <a:ea typeface="Calibri" panose="020F0502020204030204" pitchFamily="34" charset="0"/>
                <a:cs typeface="Times New Roman" panose="02020603050405020304" pitchFamily="18" charset="0"/>
              </a:rPr>
              <a:t>Adama</a:t>
            </a:r>
            <a:r>
              <a:rPr lang="en-US" sz="2000" dirty="0">
                <a:latin typeface="Calibri" panose="020F0502020204030204" pitchFamily="34" charset="0"/>
                <a:ea typeface="Calibri" panose="020F0502020204030204" pitchFamily="34" charset="0"/>
                <a:cs typeface="Times New Roman" panose="02020603050405020304" pitchFamily="18" charset="0"/>
              </a:rPr>
              <a:t> Ethiopia situated on </a:t>
            </a:r>
            <a:r>
              <a:rPr lang="en-US" sz="2000" dirty="0" smtClean="0">
                <a:latin typeface="Calibri" panose="020F0502020204030204" pitchFamily="34" charset="0"/>
                <a:ea typeface="Calibri" panose="020F0502020204030204" pitchFamily="34" charset="0"/>
                <a:cs typeface="Times New Roman" panose="02020603050405020304" pitchFamily="18" charset="0"/>
              </a:rPr>
              <a:t>100,000.M2 </a:t>
            </a:r>
            <a:r>
              <a:rPr lang="en-US" sz="2000" dirty="0">
                <a:latin typeface="Calibri" panose="020F0502020204030204" pitchFamily="34" charset="0"/>
                <a:ea typeface="Calibri" panose="020F0502020204030204" pitchFamily="34" charset="0"/>
                <a:cs typeface="Times New Roman" panose="02020603050405020304" pitchFamily="18" charset="0"/>
              </a:rPr>
              <a:t>Land, stands as a leading force in </a:t>
            </a:r>
            <a:r>
              <a:rPr lang="en-US" sz="2000" b="1" dirty="0">
                <a:solidFill>
                  <a:srgbClr val="92D050"/>
                </a:solidFill>
                <a:latin typeface="Calibri" panose="020F0502020204030204" pitchFamily="34" charset="0"/>
                <a:ea typeface="Calibri" panose="020F0502020204030204" pitchFamily="34" charset="0"/>
                <a:cs typeface="Times New Roman" panose="02020603050405020304" pitchFamily="18" charset="0"/>
              </a:rPr>
              <a:t>sustainable textile recycling and manufacturing</a:t>
            </a:r>
            <a:r>
              <a:rPr lang="en-US" sz="2000" dirty="0">
                <a:latin typeface="Calibri" panose="020F0502020204030204" pitchFamily="34" charset="0"/>
                <a:ea typeface="Calibri" panose="020F0502020204030204" pitchFamily="34" charset="0"/>
                <a:cs typeface="Times New Roman" panose="02020603050405020304" pitchFamily="18" charset="0"/>
              </a:rPr>
              <a:t>, with a strong economic and environmental impact on Ethiopia’s textile sector.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Focused </a:t>
            </a:r>
            <a:r>
              <a:rPr lang="en-US" sz="2000" dirty="0">
                <a:latin typeface="Calibri" panose="020F0502020204030204" pitchFamily="34" charset="0"/>
                <a:ea typeface="Calibri" panose="020F0502020204030204" pitchFamily="34" charset="0"/>
                <a:cs typeface="Times New Roman" panose="02020603050405020304" pitchFamily="18" charset="0"/>
              </a:rPr>
              <a:t>on </a:t>
            </a:r>
            <a:r>
              <a:rPr lang="en-US" sz="2000" dirty="0">
                <a:solidFill>
                  <a:srgbClr val="92D050"/>
                </a:solidFill>
                <a:latin typeface="Calibri" panose="020F0502020204030204" pitchFamily="34" charset="0"/>
                <a:ea typeface="Calibri" panose="020F0502020204030204" pitchFamily="34" charset="0"/>
                <a:cs typeface="Times New Roman" panose="02020603050405020304" pitchFamily="18" charset="0"/>
              </a:rPr>
              <a:t>eco-friendly</a:t>
            </a:r>
            <a:r>
              <a:rPr lang="en-US" sz="2000" dirty="0">
                <a:latin typeface="Calibri" panose="020F0502020204030204" pitchFamily="34" charset="0"/>
                <a:ea typeface="Calibri" panose="020F0502020204030204" pitchFamily="34" charset="0"/>
                <a:cs typeface="Times New Roman" panose="02020603050405020304" pitchFamily="18" charset="0"/>
              </a:rPr>
              <a:t> practices, ERCO converts post-industrial garment waste into regenerated fiber, which is then spun into yarn, knitted into fabric, and crafted into garments. Adding the fact that the factory does not engage in dyeing </a:t>
            </a:r>
            <a:r>
              <a:rPr lang="en-US" sz="2000" dirty="0" smtClean="0">
                <a:latin typeface="Calibri" panose="020F0502020204030204" pitchFamily="34" charset="0"/>
                <a:ea typeface="Calibri" panose="020F0502020204030204" pitchFamily="34" charset="0"/>
                <a:cs typeface="Times New Roman" panose="02020603050405020304" pitchFamily="18" charset="0"/>
              </a:rPr>
              <a:t>processes. </a:t>
            </a:r>
          </a:p>
          <a:p>
            <a:pPr marL="342900" indent="-342900" algn="just">
              <a:lnSpc>
                <a:spcPct val="107000"/>
              </a:lnSpc>
              <a:spcAft>
                <a:spcPts val="800"/>
              </a:spcAft>
              <a:buFont typeface="Wingdings"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ERCO </a:t>
            </a:r>
            <a:r>
              <a:rPr lang="en-US" sz="2000" dirty="0">
                <a:latin typeface="Calibri" panose="020F0502020204030204" pitchFamily="34" charset="0"/>
                <a:ea typeface="Calibri" panose="020F0502020204030204" pitchFamily="34" charset="0"/>
                <a:cs typeface="Times New Roman" panose="02020603050405020304" pitchFamily="18" charset="0"/>
              </a:rPr>
              <a:t>plays a vital economic role by producing quality, affordable textile products that act as </a:t>
            </a:r>
            <a:r>
              <a:rPr lang="en-US" sz="2000" dirty="0">
                <a:solidFill>
                  <a:srgbClr val="92D050"/>
                </a:solidFill>
                <a:latin typeface="Calibri" panose="020F0502020204030204" pitchFamily="34" charset="0"/>
                <a:ea typeface="Calibri" panose="020F0502020204030204" pitchFamily="34" charset="0"/>
                <a:cs typeface="Times New Roman" panose="02020603050405020304" pitchFamily="18" charset="0"/>
              </a:rPr>
              <a:t>import substitutes</a:t>
            </a:r>
            <a:r>
              <a:rPr lang="en-US" sz="2000" dirty="0">
                <a:latin typeface="Calibri" panose="020F0502020204030204" pitchFamily="34" charset="0"/>
                <a:ea typeface="Calibri" panose="020F0502020204030204" pitchFamily="34" charset="0"/>
                <a:cs typeface="Times New Roman" panose="02020603050405020304" pitchFamily="18" charset="0"/>
              </a:rPr>
              <a:t>, reducing the country’s dependency on foreign goods and supporting local demand.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As </a:t>
            </a:r>
            <a:r>
              <a:rPr lang="en-US" sz="2000" dirty="0">
                <a:latin typeface="Calibri" panose="020F0502020204030204" pitchFamily="34" charset="0"/>
                <a:ea typeface="Calibri" panose="020F0502020204030204" pitchFamily="34" charset="0"/>
                <a:cs typeface="Times New Roman" panose="02020603050405020304" pitchFamily="18" charset="0"/>
              </a:rPr>
              <a:t>one of the few companies focused on recycled materials, ERCO helps retain valuable foreign currency within Ethiopia by minimizing the need for imported textiles.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Furthermore</a:t>
            </a:r>
            <a:r>
              <a:rPr lang="en-US" sz="2000" dirty="0">
                <a:latin typeface="Calibri" panose="020F0502020204030204" pitchFamily="34" charset="0"/>
                <a:ea typeface="Calibri" panose="020F0502020204030204" pitchFamily="34" charset="0"/>
                <a:cs typeface="Times New Roman" panose="02020603050405020304" pitchFamily="18" charset="0"/>
              </a:rPr>
              <a:t>, the company is gearing up to enter the export market in the near future, which will enhance Ethiopia's presence in the international textile industry and generate valuable foreign exchange </a:t>
            </a:r>
            <a:r>
              <a:rPr lang="en-US" sz="2000" dirty="0" smtClean="0">
                <a:latin typeface="Calibri" panose="020F0502020204030204" pitchFamily="34" charset="0"/>
                <a:ea typeface="Calibri" panose="020F0502020204030204" pitchFamily="34" charset="0"/>
                <a:cs typeface="Times New Roman" panose="02020603050405020304" pitchFamily="18" charset="0"/>
              </a:rPr>
              <a:t>revenue.</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itchFamily="2" charset="2"/>
              <a:buChar char="v"/>
            </a:pPr>
            <a:r>
              <a:rPr lang="en-US" sz="2000" dirty="0" smtClean="0">
                <a:latin typeface="Calibri" panose="020F0502020204030204" pitchFamily="34" charset="0"/>
                <a:ea typeface="Calibri" panose="020F0502020204030204" pitchFamily="34" charset="0"/>
                <a:cs typeface="Times New Roman" panose="02020603050405020304" pitchFamily="18" charset="0"/>
              </a:rPr>
              <a:t>In </a:t>
            </a:r>
            <a:r>
              <a:rPr lang="en-US" sz="2000" dirty="0">
                <a:latin typeface="Calibri" panose="020F0502020204030204" pitchFamily="34" charset="0"/>
                <a:ea typeface="Calibri" panose="020F0502020204030204" pitchFamily="34" charset="0"/>
                <a:cs typeface="Times New Roman" panose="02020603050405020304" pitchFamily="18" charset="0"/>
              </a:rPr>
              <a:t>2023, ERCO faced a significant challenge when a fire destroyed its storage and finishing sections, impacting inventory and production processes</a:t>
            </a:r>
            <a:r>
              <a:rPr lang="en-US" sz="2000" dirty="0" smtClean="0">
                <a:latin typeface="Calibri" panose="020F0502020204030204" pitchFamily="34" charset="0"/>
                <a:ea typeface="Calibri" panose="020F0502020204030204" pitchFamily="34" charset="0"/>
                <a:cs typeface="Times New Roman" panose="02020603050405020304" pitchFamily="18" charset="0"/>
              </a:rPr>
              <a:t>..</a:t>
            </a:r>
          </a:p>
        </p:txBody>
      </p:sp>
      <p:pic>
        <p:nvPicPr>
          <p:cNvPr id="79"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394798758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E116D5B9-F0AF-F440-947A-D52120241203}"/>
              </a:ext>
            </a:extLst>
          </p:cNvPr>
          <p:cNvGrpSpPr/>
          <p:nvPr/>
        </p:nvGrpSpPr>
        <p:grpSpPr>
          <a:xfrm>
            <a:off x="1079037" y="471066"/>
            <a:ext cx="10350964" cy="6386934"/>
            <a:chOff x="2154898" y="942132"/>
            <a:chExt cx="20701927" cy="12773868"/>
          </a:xfrm>
          <a:solidFill>
            <a:schemeClr val="bg1">
              <a:lumMod val="95000"/>
            </a:schemeClr>
          </a:solidFill>
        </p:grpSpPr>
        <p:sp>
          <p:nvSpPr>
            <p:cNvPr id="3075" name="Freeform 3">
              <a:extLst>
                <a:ext uri="{FF2B5EF4-FFF2-40B4-BE49-F238E27FC236}">
                  <a16:creationId xmlns:a16="http://schemas.microsoft.com/office/drawing/2014/main" xmlns="" id="{D8E04B42-315A-1546-A98C-D011E55F9350}"/>
                </a:ext>
              </a:extLst>
            </p:cNvPr>
            <p:cNvSpPr>
              <a:spLocks noChangeArrowheads="1"/>
            </p:cNvSpPr>
            <p:nvPr/>
          </p:nvSpPr>
          <p:spPr bwMode="auto">
            <a:xfrm>
              <a:off x="14696785" y="942132"/>
              <a:ext cx="2614341" cy="2074062"/>
            </a:xfrm>
            <a:custGeom>
              <a:avLst/>
              <a:gdLst>
                <a:gd name="T0" fmla="*/ 3224 w 3840"/>
                <a:gd name="T1" fmla="*/ 983 h 3047"/>
                <a:gd name="T2" fmla="*/ 3224 w 3840"/>
                <a:gd name="T3" fmla="*/ 983 h 3047"/>
                <a:gd name="T4" fmla="*/ 3048 w 3840"/>
                <a:gd name="T5" fmla="*/ 1010 h 3047"/>
                <a:gd name="T6" fmla="*/ 3048 w 3840"/>
                <a:gd name="T7" fmla="*/ 1010 h 3047"/>
                <a:gd name="T8" fmla="*/ 3048 w 3840"/>
                <a:gd name="T9" fmla="*/ 983 h 3047"/>
                <a:gd name="T10" fmla="*/ 3048 w 3840"/>
                <a:gd name="T11" fmla="*/ 983 h 3047"/>
                <a:gd name="T12" fmla="*/ 2065 w 3840"/>
                <a:gd name="T13" fmla="*/ 0 h 3047"/>
                <a:gd name="T14" fmla="*/ 2065 w 3840"/>
                <a:gd name="T15" fmla="*/ 0 h 3047"/>
                <a:gd name="T16" fmla="*/ 1091 w 3840"/>
                <a:gd name="T17" fmla="*/ 847 h 3047"/>
                <a:gd name="T18" fmla="*/ 1091 w 3840"/>
                <a:gd name="T19" fmla="*/ 847 h 3047"/>
                <a:gd name="T20" fmla="*/ 820 w 3840"/>
                <a:gd name="T21" fmla="*/ 801 h 3047"/>
                <a:gd name="T22" fmla="*/ 820 w 3840"/>
                <a:gd name="T23" fmla="*/ 801 h 3047"/>
                <a:gd name="T24" fmla="*/ 0 w 3840"/>
                <a:gd name="T25" fmla="*/ 1621 h 3047"/>
                <a:gd name="T26" fmla="*/ 0 w 3840"/>
                <a:gd name="T27" fmla="*/ 1621 h 3047"/>
                <a:gd name="T28" fmla="*/ 694 w 3840"/>
                <a:gd name="T29" fmla="*/ 2431 h 3047"/>
                <a:gd name="T30" fmla="*/ 694 w 3840"/>
                <a:gd name="T31" fmla="*/ 2431 h 3047"/>
                <a:gd name="T32" fmla="*/ 1472 w 3840"/>
                <a:gd name="T33" fmla="*/ 3046 h 3047"/>
                <a:gd name="T34" fmla="*/ 1472 w 3840"/>
                <a:gd name="T35" fmla="*/ 3046 h 3047"/>
                <a:gd name="T36" fmla="*/ 2181 w 3840"/>
                <a:gd name="T37" fmla="*/ 2618 h 3047"/>
                <a:gd name="T38" fmla="*/ 2181 w 3840"/>
                <a:gd name="T39" fmla="*/ 2618 h 3047"/>
                <a:gd name="T40" fmla="*/ 2653 w 3840"/>
                <a:gd name="T41" fmla="*/ 2866 h 3047"/>
                <a:gd name="T42" fmla="*/ 2653 w 3840"/>
                <a:gd name="T43" fmla="*/ 2866 h 3047"/>
                <a:gd name="T44" fmla="*/ 3224 w 3840"/>
                <a:gd name="T45" fmla="*/ 2295 h 3047"/>
                <a:gd name="T46" fmla="*/ 3224 w 3840"/>
                <a:gd name="T47" fmla="*/ 2295 h 3047"/>
                <a:gd name="T48" fmla="*/ 3218 w 3840"/>
                <a:gd name="T49" fmla="*/ 2213 h 3047"/>
                <a:gd name="T50" fmla="*/ 3218 w 3840"/>
                <a:gd name="T51" fmla="*/ 2213 h 3047"/>
                <a:gd name="T52" fmla="*/ 3224 w 3840"/>
                <a:gd name="T53" fmla="*/ 2213 h 3047"/>
                <a:gd name="T54" fmla="*/ 3224 w 3840"/>
                <a:gd name="T55" fmla="*/ 2213 h 3047"/>
                <a:gd name="T56" fmla="*/ 3839 w 3840"/>
                <a:gd name="T57" fmla="*/ 1598 h 3047"/>
                <a:gd name="T58" fmla="*/ 3839 w 3840"/>
                <a:gd name="T59" fmla="*/ 1598 h 3047"/>
                <a:gd name="T60" fmla="*/ 3224 w 3840"/>
                <a:gd name="T61" fmla="*/ 983 h 3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0" h="3047">
                  <a:moveTo>
                    <a:pt x="3224" y="983"/>
                  </a:moveTo>
                  <a:lnTo>
                    <a:pt x="3224" y="983"/>
                  </a:lnTo>
                  <a:cubicBezTo>
                    <a:pt x="3163" y="983"/>
                    <a:pt x="3104" y="993"/>
                    <a:pt x="3048" y="1010"/>
                  </a:cubicBezTo>
                  <a:lnTo>
                    <a:pt x="3048" y="1010"/>
                  </a:lnTo>
                  <a:cubicBezTo>
                    <a:pt x="3048" y="1001"/>
                    <a:pt x="3048" y="992"/>
                    <a:pt x="3048" y="983"/>
                  </a:cubicBezTo>
                  <a:lnTo>
                    <a:pt x="3048" y="983"/>
                  </a:lnTo>
                  <a:cubicBezTo>
                    <a:pt x="3048" y="440"/>
                    <a:pt x="2608" y="0"/>
                    <a:pt x="2065" y="0"/>
                  </a:cubicBezTo>
                  <a:lnTo>
                    <a:pt x="2065" y="0"/>
                  </a:lnTo>
                  <a:cubicBezTo>
                    <a:pt x="1568" y="0"/>
                    <a:pt x="1157" y="369"/>
                    <a:pt x="1091" y="847"/>
                  </a:cubicBezTo>
                  <a:lnTo>
                    <a:pt x="1091" y="847"/>
                  </a:lnTo>
                  <a:cubicBezTo>
                    <a:pt x="1006" y="817"/>
                    <a:pt x="915" y="801"/>
                    <a:pt x="820" y="801"/>
                  </a:cubicBezTo>
                  <a:lnTo>
                    <a:pt x="820" y="801"/>
                  </a:lnTo>
                  <a:cubicBezTo>
                    <a:pt x="367" y="801"/>
                    <a:pt x="0" y="1168"/>
                    <a:pt x="0" y="1621"/>
                  </a:cubicBezTo>
                  <a:lnTo>
                    <a:pt x="0" y="1621"/>
                  </a:lnTo>
                  <a:cubicBezTo>
                    <a:pt x="0" y="2031"/>
                    <a:pt x="301" y="2370"/>
                    <a:pt x="694" y="2431"/>
                  </a:cubicBezTo>
                  <a:lnTo>
                    <a:pt x="694" y="2431"/>
                  </a:lnTo>
                  <a:cubicBezTo>
                    <a:pt x="779" y="2784"/>
                    <a:pt x="1094" y="3046"/>
                    <a:pt x="1472" y="3046"/>
                  </a:cubicBezTo>
                  <a:lnTo>
                    <a:pt x="1472" y="3046"/>
                  </a:lnTo>
                  <a:cubicBezTo>
                    <a:pt x="1780" y="3046"/>
                    <a:pt x="2047" y="2872"/>
                    <a:pt x="2181" y="2618"/>
                  </a:cubicBezTo>
                  <a:lnTo>
                    <a:pt x="2181" y="2618"/>
                  </a:lnTo>
                  <a:cubicBezTo>
                    <a:pt x="2284" y="2768"/>
                    <a:pt x="2457" y="2866"/>
                    <a:pt x="2653" y="2866"/>
                  </a:cubicBezTo>
                  <a:lnTo>
                    <a:pt x="2653" y="2866"/>
                  </a:lnTo>
                  <a:cubicBezTo>
                    <a:pt x="2968" y="2866"/>
                    <a:pt x="3224" y="2611"/>
                    <a:pt x="3224" y="2295"/>
                  </a:cubicBezTo>
                  <a:lnTo>
                    <a:pt x="3224" y="2295"/>
                  </a:lnTo>
                  <a:cubicBezTo>
                    <a:pt x="3224" y="2267"/>
                    <a:pt x="3222" y="2240"/>
                    <a:pt x="3218" y="2213"/>
                  </a:cubicBezTo>
                  <a:lnTo>
                    <a:pt x="3218" y="2213"/>
                  </a:lnTo>
                  <a:cubicBezTo>
                    <a:pt x="3220" y="2213"/>
                    <a:pt x="3222" y="2213"/>
                    <a:pt x="3224" y="2213"/>
                  </a:cubicBezTo>
                  <a:lnTo>
                    <a:pt x="3224" y="2213"/>
                  </a:lnTo>
                  <a:cubicBezTo>
                    <a:pt x="3564" y="2213"/>
                    <a:pt x="3839" y="1939"/>
                    <a:pt x="3839" y="1598"/>
                  </a:cubicBezTo>
                  <a:lnTo>
                    <a:pt x="3839" y="1598"/>
                  </a:lnTo>
                  <a:cubicBezTo>
                    <a:pt x="3839" y="1259"/>
                    <a:pt x="3564" y="983"/>
                    <a:pt x="3224" y="98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3077" name="Freeform 5">
              <a:extLst>
                <a:ext uri="{FF2B5EF4-FFF2-40B4-BE49-F238E27FC236}">
                  <a16:creationId xmlns:a16="http://schemas.microsoft.com/office/drawing/2014/main" xmlns="" id="{7C636C20-E210-104C-A344-38BEB817C306}"/>
                </a:ext>
              </a:extLst>
            </p:cNvPr>
            <p:cNvSpPr>
              <a:spLocks noChangeArrowheads="1"/>
            </p:cNvSpPr>
            <p:nvPr/>
          </p:nvSpPr>
          <p:spPr bwMode="auto">
            <a:xfrm>
              <a:off x="9750248" y="6549006"/>
              <a:ext cx="1884967" cy="1149588"/>
            </a:xfrm>
            <a:custGeom>
              <a:avLst/>
              <a:gdLst>
                <a:gd name="T0" fmla="*/ 1419 w 2768"/>
                <a:gd name="T1" fmla="*/ 953 h 1690"/>
                <a:gd name="T2" fmla="*/ 1419 w 2768"/>
                <a:gd name="T3" fmla="*/ 953 h 1690"/>
                <a:gd name="T4" fmla="*/ 1397 w 2768"/>
                <a:gd name="T5" fmla="*/ 918 h 1690"/>
                <a:gd name="T6" fmla="*/ 1397 w 2768"/>
                <a:gd name="T7" fmla="*/ 918 h 1690"/>
                <a:gd name="T8" fmla="*/ 1434 w 2768"/>
                <a:gd name="T9" fmla="*/ 938 h 1690"/>
                <a:gd name="T10" fmla="*/ 1434 w 2768"/>
                <a:gd name="T11" fmla="*/ 938 h 1690"/>
                <a:gd name="T12" fmla="*/ 1419 w 2768"/>
                <a:gd name="T13" fmla="*/ 953 h 1690"/>
                <a:gd name="T14" fmla="*/ 2290 w 2768"/>
                <a:gd name="T15" fmla="*/ 495 h 1690"/>
                <a:gd name="T16" fmla="*/ 2290 w 2768"/>
                <a:gd name="T17" fmla="*/ 495 h 1690"/>
                <a:gd name="T18" fmla="*/ 2149 w 2768"/>
                <a:gd name="T19" fmla="*/ 517 h 1690"/>
                <a:gd name="T20" fmla="*/ 2149 w 2768"/>
                <a:gd name="T21" fmla="*/ 517 h 1690"/>
                <a:gd name="T22" fmla="*/ 2150 w 2768"/>
                <a:gd name="T23" fmla="*/ 495 h 1690"/>
                <a:gd name="T24" fmla="*/ 2150 w 2768"/>
                <a:gd name="T25" fmla="*/ 495 h 1690"/>
                <a:gd name="T26" fmla="*/ 1655 w 2768"/>
                <a:gd name="T27" fmla="*/ 0 h 1690"/>
                <a:gd name="T28" fmla="*/ 1655 w 2768"/>
                <a:gd name="T29" fmla="*/ 0 h 1690"/>
                <a:gd name="T30" fmla="*/ 1264 w 2768"/>
                <a:gd name="T31" fmla="*/ 192 h 1690"/>
                <a:gd name="T32" fmla="*/ 1264 w 2768"/>
                <a:gd name="T33" fmla="*/ 192 h 1690"/>
                <a:gd name="T34" fmla="*/ 967 w 2768"/>
                <a:gd name="T35" fmla="*/ 74 h 1690"/>
                <a:gd name="T36" fmla="*/ 967 w 2768"/>
                <a:gd name="T37" fmla="*/ 74 h 1690"/>
                <a:gd name="T38" fmla="*/ 573 w 2768"/>
                <a:gd name="T39" fmla="*/ 328 h 1690"/>
                <a:gd name="T40" fmla="*/ 573 w 2768"/>
                <a:gd name="T41" fmla="*/ 328 h 1690"/>
                <a:gd name="T42" fmla="*/ 421 w 2768"/>
                <a:gd name="T43" fmla="*/ 299 h 1690"/>
                <a:gd name="T44" fmla="*/ 421 w 2768"/>
                <a:gd name="T45" fmla="*/ 299 h 1690"/>
                <a:gd name="T46" fmla="*/ 0 w 2768"/>
                <a:gd name="T47" fmla="*/ 719 h 1690"/>
                <a:gd name="T48" fmla="*/ 0 w 2768"/>
                <a:gd name="T49" fmla="*/ 719 h 1690"/>
                <a:gd name="T50" fmla="*/ 421 w 2768"/>
                <a:gd name="T51" fmla="*/ 1139 h 1690"/>
                <a:gd name="T52" fmla="*/ 421 w 2768"/>
                <a:gd name="T53" fmla="*/ 1139 h 1690"/>
                <a:gd name="T54" fmla="*/ 518 w 2768"/>
                <a:gd name="T55" fmla="*/ 1128 h 1690"/>
                <a:gd name="T56" fmla="*/ 518 w 2768"/>
                <a:gd name="T57" fmla="*/ 1128 h 1690"/>
                <a:gd name="T58" fmla="*/ 515 w 2768"/>
                <a:gd name="T59" fmla="*/ 1184 h 1690"/>
                <a:gd name="T60" fmla="*/ 515 w 2768"/>
                <a:gd name="T61" fmla="*/ 1184 h 1690"/>
                <a:gd name="T62" fmla="*/ 996 w 2768"/>
                <a:gd name="T63" fmla="*/ 1665 h 1690"/>
                <a:gd name="T64" fmla="*/ 996 w 2768"/>
                <a:gd name="T65" fmla="*/ 1665 h 1690"/>
                <a:gd name="T66" fmla="*/ 1361 w 2768"/>
                <a:gd name="T67" fmla="*/ 1497 h 1690"/>
                <a:gd name="T68" fmla="*/ 1361 w 2768"/>
                <a:gd name="T69" fmla="*/ 1497 h 1690"/>
                <a:gd name="T70" fmla="*/ 1720 w 2768"/>
                <a:gd name="T71" fmla="*/ 1689 h 1690"/>
                <a:gd name="T72" fmla="*/ 1720 w 2768"/>
                <a:gd name="T73" fmla="*/ 1689 h 1690"/>
                <a:gd name="T74" fmla="*/ 2120 w 2768"/>
                <a:gd name="T75" fmla="*/ 1416 h 1690"/>
                <a:gd name="T76" fmla="*/ 2120 w 2768"/>
                <a:gd name="T77" fmla="*/ 1416 h 1690"/>
                <a:gd name="T78" fmla="*/ 2290 w 2768"/>
                <a:gd name="T79" fmla="*/ 1448 h 1690"/>
                <a:gd name="T80" fmla="*/ 2290 w 2768"/>
                <a:gd name="T81" fmla="*/ 1448 h 1690"/>
                <a:gd name="T82" fmla="*/ 2767 w 2768"/>
                <a:gd name="T83" fmla="*/ 971 h 1690"/>
                <a:gd name="T84" fmla="*/ 2767 w 2768"/>
                <a:gd name="T85" fmla="*/ 971 h 1690"/>
                <a:gd name="T86" fmla="*/ 2290 w 2768"/>
                <a:gd name="T87" fmla="*/ 495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68" h="169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3078" name="Freeform 6">
              <a:extLst>
                <a:ext uri="{FF2B5EF4-FFF2-40B4-BE49-F238E27FC236}">
                  <a16:creationId xmlns:a16="http://schemas.microsoft.com/office/drawing/2014/main" xmlns="" id="{368B8DCF-F702-3F47-8B4B-8BB236430C88}"/>
                </a:ext>
              </a:extLst>
            </p:cNvPr>
            <p:cNvSpPr>
              <a:spLocks noChangeArrowheads="1"/>
            </p:cNvSpPr>
            <p:nvPr/>
          </p:nvSpPr>
          <p:spPr bwMode="auto">
            <a:xfrm>
              <a:off x="5947299" y="1740542"/>
              <a:ext cx="3289686" cy="2380219"/>
            </a:xfrm>
            <a:custGeom>
              <a:avLst/>
              <a:gdLst>
                <a:gd name="T0" fmla="*/ 3867 w 4832"/>
                <a:gd name="T1" fmla="*/ 641 h 3495"/>
                <a:gd name="T2" fmla="*/ 3867 w 4832"/>
                <a:gd name="T3" fmla="*/ 641 h 3495"/>
                <a:gd name="T4" fmla="*/ 2850 w 4832"/>
                <a:gd name="T5" fmla="*/ 35 h 3495"/>
                <a:gd name="T6" fmla="*/ 2850 w 4832"/>
                <a:gd name="T7" fmla="*/ 35 h 3495"/>
                <a:gd name="T8" fmla="*/ 2004 w 4832"/>
                <a:gd name="T9" fmla="*/ 571 h 3495"/>
                <a:gd name="T10" fmla="*/ 2004 w 4832"/>
                <a:gd name="T11" fmla="*/ 571 h 3495"/>
                <a:gd name="T12" fmla="*/ 1398 w 4832"/>
                <a:gd name="T13" fmla="*/ 340 h 3495"/>
                <a:gd name="T14" fmla="*/ 1398 w 4832"/>
                <a:gd name="T15" fmla="*/ 340 h 3495"/>
                <a:gd name="T16" fmla="*/ 735 w 4832"/>
                <a:gd name="T17" fmla="*/ 1022 h 3495"/>
                <a:gd name="T18" fmla="*/ 735 w 4832"/>
                <a:gd name="T19" fmla="*/ 1022 h 3495"/>
                <a:gd name="T20" fmla="*/ 750 w 4832"/>
                <a:gd name="T21" fmla="*/ 1111 h 3495"/>
                <a:gd name="T22" fmla="*/ 750 w 4832"/>
                <a:gd name="T23" fmla="*/ 1111 h 3495"/>
                <a:gd name="T24" fmla="*/ 742 w 4832"/>
                <a:gd name="T25" fmla="*/ 1111 h 3495"/>
                <a:gd name="T26" fmla="*/ 742 w 4832"/>
                <a:gd name="T27" fmla="*/ 1111 h 3495"/>
                <a:gd name="T28" fmla="*/ 28 w 4832"/>
                <a:gd name="T29" fmla="*/ 1846 h 3495"/>
                <a:gd name="T30" fmla="*/ 28 w 4832"/>
                <a:gd name="T31" fmla="*/ 1846 h 3495"/>
                <a:gd name="T32" fmla="*/ 842 w 4832"/>
                <a:gd name="T33" fmla="*/ 2466 h 3495"/>
                <a:gd name="T34" fmla="*/ 842 w 4832"/>
                <a:gd name="T35" fmla="*/ 2466 h 3495"/>
                <a:gd name="T36" fmla="*/ 1059 w 4832"/>
                <a:gd name="T37" fmla="*/ 2422 h 3495"/>
                <a:gd name="T38" fmla="*/ 1059 w 4832"/>
                <a:gd name="T39" fmla="*/ 2422 h 3495"/>
                <a:gd name="T40" fmla="*/ 1060 w 4832"/>
                <a:gd name="T41" fmla="*/ 2451 h 3495"/>
                <a:gd name="T42" fmla="*/ 1060 w 4832"/>
                <a:gd name="T43" fmla="*/ 2451 h 3495"/>
                <a:gd name="T44" fmla="*/ 2362 w 4832"/>
                <a:gd name="T45" fmla="*/ 3444 h 3495"/>
                <a:gd name="T46" fmla="*/ 2362 w 4832"/>
                <a:gd name="T47" fmla="*/ 3444 h 3495"/>
                <a:gd name="T48" fmla="*/ 3503 w 4832"/>
                <a:gd name="T49" fmla="*/ 2422 h 3495"/>
                <a:gd name="T50" fmla="*/ 3503 w 4832"/>
                <a:gd name="T51" fmla="*/ 2422 h 3495"/>
                <a:gd name="T52" fmla="*/ 3843 w 4832"/>
                <a:gd name="T53" fmla="*/ 2448 h 3495"/>
                <a:gd name="T54" fmla="*/ 3843 w 4832"/>
                <a:gd name="T55" fmla="*/ 2448 h 3495"/>
                <a:gd name="T56" fmla="*/ 4795 w 4832"/>
                <a:gd name="T57" fmla="*/ 1469 h 3495"/>
                <a:gd name="T58" fmla="*/ 4795 w 4832"/>
                <a:gd name="T59" fmla="*/ 1469 h 3495"/>
                <a:gd name="T60" fmla="*/ 3867 w 4832"/>
                <a:gd name="T61" fmla="*/ 641 h 3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32" h="3495">
                  <a:moveTo>
                    <a:pt x="3867" y="641"/>
                  </a:moveTo>
                  <a:lnTo>
                    <a:pt x="3867" y="641"/>
                  </a:lnTo>
                  <a:cubicBezTo>
                    <a:pt x="3734" y="260"/>
                    <a:pt x="3320" y="0"/>
                    <a:pt x="2850" y="35"/>
                  </a:cubicBezTo>
                  <a:lnTo>
                    <a:pt x="2850" y="35"/>
                  </a:lnTo>
                  <a:cubicBezTo>
                    <a:pt x="2468" y="63"/>
                    <a:pt x="2150" y="279"/>
                    <a:pt x="2004" y="571"/>
                  </a:cubicBezTo>
                  <a:lnTo>
                    <a:pt x="2004" y="571"/>
                  </a:lnTo>
                  <a:cubicBezTo>
                    <a:pt x="1865" y="415"/>
                    <a:pt x="1642" y="322"/>
                    <a:pt x="1398" y="340"/>
                  </a:cubicBezTo>
                  <a:lnTo>
                    <a:pt x="1398" y="340"/>
                  </a:lnTo>
                  <a:cubicBezTo>
                    <a:pt x="1006" y="369"/>
                    <a:pt x="709" y="674"/>
                    <a:pt x="735" y="1022"/>
                  </a:cubicBezTo>
                  <a:lnTo>
                    <a:pt x="735" y="1022"/>
                  </a:lnTo>
                  <a:cubicBezTo>
                    <a:pt x="738" y="1053"/>
                    <a:pt x="743" y="1082"/>
                    <a:pt x="750" y="1111"/>
                  </a:cubicBezTo>
                  <a:lnTo>
                    <a:pt x="750" y="1111"/>
                  </a:lnTo>
                  <a:cubicBezTo>
                    <a:pt x="747" y="1111"/>
                    <a:pt x="745" y="1111"/>
                    <a:pt x="742" y="1111"/>
                  </a:cubicBezTo>
                  <a:lnTo>
                    <a:pt x="742" y="1111"/>
                  </a:lnTo>
                  <a:cubicBezTo>
                    <a:pt x="320" y="1143"/>
                    <a:pt x="0" y="1472"/>
                    <a:pt x="28" y="1846"/>
                  </a:cubicBezTo>
                  <a:lnTo>
                    <a:pt x="28" y="1846"/>
                  </a:lnTo>
                  <a:cubicBezTo>
                    <a:pt x="55" y="2220"/>
                    <a:pt x="420" y="2498"/>
                    <a:pt x="842" y="2466"/>
                  </a:cubicBezTo>
                  <a:lnTo>
                    <a:pt x="842" y="2466"/>
                  </a:lnTo>
                  <a:cubicBezTo>
                    <a:pt x="918" y="2461"/>
                    <a:pt x="991" y="2445"/>
                    <a:pt x="1059" y="2422"/>
                  </a:cubicBezTo>
                  <a:lnTo>
                    <a:pt x="1059" y="2422"/>
                  </a:lnTo>
                  <a:cubicBezTo>
                    <a:pt x="1059" y="2431"/>
                    <a:pt x="1059" y="2441"/>
                    <a:pt x="1060" y="2451"/>
                  </a:cubicBezTo>
                  <a:lnTo>
                    <a:pt x="1060" y="2451"/>
                  </a:lnTo>
                  <a:cubicBezTo>
                    <a:pt x="1104" y="3049"/>
                    <a:pt x="1687" y="3494"/>
                    <a:pt x="2362" y="3444"/>
                  </a:cubicBezTo>
                  <a:lnTo>
                    <a:pt x="2362" y="3444"/>
                  </a:lnTo>
                  <a:cubicBezTo>
                    <a:pt x="2979" y="3399"/>
                    <a:pt x="3459" y="2955"/>
                    <a:pt x="3503" y="2422"/>
                  </a:cubicBezTo>
                  <a:lnTo>
                    <a:pt x="3503" y="2422"/>
                  </a:lnTo>
                  <a:cubicBezTo>
                    <a:pt x="3611" y="2447"/>
                    <a:pt x="3725" y="2456"/>
                    <a:pt x="3843" y="2448"/>
                  </a:cubicBezTo>
                  <a:lnTo>
                    <a:pt x="3843" y="2448"/>
                  </a:lnTo>
                  <a:cubicBezTo>
                    <a:pt x="4405" y="2406"/>
                    <a:pt x="4831" y="1968"/>
                    <a:pt x="4795" y="1469"/>
                  </a:cubicBezTo>
                  <a:lnTo>
                    <a:pt x="4795" y="1469"/>
                  </a:lnTo>
                  <a:cubicBezTo>
                    <a:pt x="4761" y="1018"/>
                    <a:pt x="4360" y="672"/>
                    <a:pt x="3867" y="64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3079" name="Freeform 7">
              <a:extLst>
                <a:ext uri="{FF2B5EF4-FFF2-40B4-BE49-F238E27FC236}">
                  <a16:creationId xmlns:a16="http://schemas.microsoft.com/office/drawing/2014/main" xmlns="" id="{9880C760-FD90-2948-8DE6-FA425E8819AF}"/>
                </a:ext>
              </a:extLst>
            </p:cNvPr>
            <p:cNvSpPr>
              <a:spLocks noChangeArrowheads="1"/>
            </p:cNvSpPr>
            <p:nvPr/>
          </p:nvSpPr>
          <p:spPr bwMode="auto">
            <a:xfrm>
              <a:off x="6520593" y="10454006"/>
              <a:ext cx="2803437" cy="1752899"/>
            </a:xfrm>
            <a:custGeom>
              <a:avLst/>
              <a:gdLst>
                <a:gd name="T0" fmla="*/ 1975 w 4120"/>
                <a:gd name="T1" fmla="*/ 1146 h 2575"/>
                <a:gd name="T2" fmla="*/ 1975 w 4120"/>
                <a:gd name="T3" fmla="*/ 1146 h 2575"/>
                <a:gd name="T4" fmla="*/ 1997 w 4120"/>
                <a:gd name="T5" fmla="*/ 1122 h 2575"/>
                <a:gd name="T6" fmla="*/ 1997 w 4120"/>
                <a:gd name="T7" fmla="*/ 1122 h 2575"/>
                <a:gd name="T8" fmla="*/ 2033 w 4120"/>
                <a:gd name="T9" fmla="*/ 1171 h 2575"/>
                <a:gd name="T10" fmla="*/ 2033 w 4120"/>
                <a:gd name="T11" fmla="*/ 1171 h 2575"/>
                <a:gd name="T12" fmla="*/ 1975 w 4120"/>
                <a:gd name="T13" fmla="*/ 1146 h 2575"/>
                <a:gd name="T14" fmla="*/ 3425 w 4120"/>
                <a:gd name="T15" fmla="*/ 726 h 2575"/>
                <a:gd name="T16" fmla="*/ 3425 w 4120"/>
                <a:gd name="T17" fmla="*/ 726 h 2575"/>
                <a:gd name="T18" fmla="*/ 3286 w 4120"/>
                <a:gd name="T19" fmla="*/ 755 h 2575"/>
                <a:gd name="T20" fmla="*/ 3286 w 4120"/>
                <a:gd name="T21" fmla="*/ 755 h 2575"/>
                <a:gd name="T22" fmla="*/ 3284 w 4120"/>
                <a:gd name="T23" fmla="*/ 673 h 2575"/>
                <a:gd name="T24" fmla="*/ 3284 w 4120"/>
                <a:gd name="T25" fmla="*/ 673 h 2575"/>
                <a:gd name="T26" fmla="*/ 2523 w 4120"/>
                <a:gd name="T27" fmla="*/ 33 h 2575"/>
                <a:gd name="T28" fmla="*/ 2523 w 4120"/>
                <a:gd name="T29" fmla="*/ 33 h 2575"/>
                <a:gd name="T30" fmla="*/ 2012 w 4120"/>
                <a:gd name="T31" fmla="*/ 324 h 2575"/>
                <a:gd name="T32" fmla="*/ 2012 w 4120"/>
                <a:gd name="T33" fmla="*/ 324 h 2575"/>
                <a:gd name="T34" fmla="*/ 1466 w 4120"/>
                <a:gd name="T35" fmla="*/ 88 h 2575"/>
                <a:gd name="T36" fmla="*/ 1466 w 4120"/>
                <a:gd name="T37" fmla="*/ 88 h 2575"/>
                <a:gd name="T38" fmla="*/ 917 w 4120"/>
                <a:gd name="T39" fmla="*/ 535 h 2575"/>
                <a:gd name="T40" fmla="*/ 917 w 4120"/>
                <a:gd name="T41" fmla="*/ 535 h 2575"/>
                <a:gd name="T42" fmla="*/ 667 w 4120"/>
                <a:gd name="T43" fmla="*/ 512 h 2575"/>
                <a:gd name="T44" fmla="*/ 667 w 4120"/>
                <a:gd name="T45" fmla="*/ 512 h 2575"/>
                <a:gd name="T46" fmla="*/ 33 w 4120"/>
                <a:gd name="T47" fmla="*/ 1264 h 2575"/>
                <a:gd name="T48" fmla="*/ 33 w 4120"/>
                <a:gd name="T49" fmla="*/ 1264 h 2575"/>
                <a:gd name="T50" fmla="*/ 786 w 4120"/>
                <a:gd name="T51" fmla="*/ 1899 h 2575"/>
                <a:gd name="T52" fmla="*/ 786 w 4120"/>
                <a:gd name="T53" fmla="*/ 1899 h 2575"/>
                <a:gd name="T54" fmla="*/ 988 w 4120"/>
                <a:gd name="T55" fmla="*/ 1850 h 2575"/>
                <a:gd name="T56" fmla="*/ 988 w 4120"/>
                <a:gd name="T57" fmla="*/ 1850 h 2575"/>
                <a:gd name="T58" fmla="*/ 990 w 4120"/>
                <a:gd name="T59" fmla="*/ 1881 h 2575"/>
                <a:gd name="T60" fmla="*/ 990 w 4120"/>
                <a:gd name="T61" fmla="*/ 1881 h 2575"/>
                <a:gd name="T62" fmla="*/ 1773 w 4120"/>
                <a:gd name="T63" fmla="*/ 2540 h 2575"/>
                <a:gd name="T64" fmla="*/ 1773 w 4120"/>
                <a:gd name="T65" fmla="*/ 2540 h 2575"/>
                <a:gd name="T66" fmla="*/ 2318 w 4120"/>
                <a:gd name="T67" fmla="*/ 2212 h 2575"/>
                <a:gd name="T68" fmla="*/ 2318 w 4120"/>
                <a:gd name="T69" fmla="*/ 2212 h 2575"/>
                <a:gd name="T70" fmla="*/ 2763 w 4120"/>
                <a:gd name="T71" fmla="*/ 2345 h 2575"/>
                <a:gd name="T72" fmla="*/ 2763 w 4120"/>
                <a:gd name="T73" fmla="*/ 2345 h 2575"/>
                <a:gd name="T74" fmla="*/ 3306 w 4120"/>
                <a:gd name="T75" fmla="*/ 1927 h 2575"/>
                <a:gd name="T76" fmla="*/ 3306 w 4120"/>
                <a:gd name="T77" fmla="*/ 1927 h 2575"/>
                <a:gd name="T78" fmla="*/ 3531 w 4120"/>
                <a:gd name="T79" fmla="*/ 1950 h 2575"/>
                <a:gd name="T80" fmla="*/ 3531 w 4120"/>
                <a:gd name="T81" fmla="*/ 1950 h 2575"/>
                <a:gd name="T82" fmla="*/ 4090 w 4120"/>
                <a:gd name="T83" fmla="*/ 1285 h 2575"/>
                <a:gd name="T84" fmla="*/ 4090 w 4120"/>
                <a:gd name="T85" fmla="*/ 1285 h 2575"/>
                <a:gd name="T86" fmla="*/ 3425 w 4120"/>
                <a:gd name="T87" fmla="*/ 726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0" h="2575">
                  <a:moveTo>
                    <a:pt x="1975" y="1146"/>
                  </a:moveTo>
                  <a:lnTo>
                    <a:pt x="1975" y="1146"/>
                  </a:lnTo>
                  <a:cubicBezTo>
                    <a:pt x="1983" y="1138"/>
                    <a:pt x="1990" y="1129"/>
                    <a:pt x="1997" y="1122"/>
                  </a:cubicBezTo>
                  <a:lnTo>
                    <a:pt x="1997" y="1122"/>
                  </a:lnTo>
                  <a:cubicBezTo>
                    <a:pt x="2008" y="1139"/>
                    <a:pt x="2020" y="1155"/>
                    <a:pt x="2033" y="1171"/>
                  </a:cubicBezTo>
                  <a:lnTo>
                    <a:pt x="2033" y="1171"/>
                  </a:lnTo>
                  <a:cubicBezTo>
                    <a:pt x="2014" y="1162"/>
                    <a:pt x="1995" y="1153"/>
                    <a:pt x="1975" y="1146"/>
                  </a:cubicBezTo>
                  <a:close/>
                  <a:moveTo>
                    <a:pt x="3425" y="726"/>
                  </a:moveTo>
                  <a:lnTo>
                    <a:pt x="3425" y="726"/>
                  </a:lnTo>
                  <a:cubicBezTo>
                    <a:pt x="3377" y="730"/>
                    <a:pt x="3330" y="740"/>
                    <a:pt x="3286" y="755"/>
                  </a:cubicBezTo>
                  <a:lnTo>
                    <a:pt x="3286" y="755"/>
                  </a:lnTo>
                  <a:cubicBezTo>
                    <a:pt x="3287" y="728"/>
                    <a:pt x="3286" y="700"/>
                    <a:pt x="3284" y="673"/>
                  </a:cubicBezTo>
                  <a:lnTo>
                    <a:pt x="3284" y="673"/>
                  </a:lnTo>
                  <a:cubicBezTo>
                    <a:pt x="3250" y="286"/>
                    <a:pt x="2910" y="0"/>
                    <a:pt x="2523" y="33"/>
                  </a:cubicBezTo>
                  <a:lnTo>
                    <a:pt x="2523" y="33"/>
                  </a:lnTo>
                  <a:cubicBezTo>
                    <a:pt x="2310" y="51"/>
                    <a:pt x="2128" y="163"/>
                    <a:pt x="2012" y="324"/>
                  </a:cubicBezTo>
                  <a:lnTo>
                    <a:pt x="2012" y="324"/>
                  </a:lnTo>
                  <a:cubicBezTo>
                    <a:pt x="1886" y="164"/>
                    <a:pt x="1684" y="69"/>
                    <a:pt x="1466" y="88"/>
                  </a:cubicBezTo>
                  <a:lnTo>
                    <a:pt x="1466" y="88"/>
                  </a:lnTo>
                  <a:cubicBezTo>
                    <a:pt x="1201" y="111"/>
                    <a:pt x="989" y="295"/>
                    <a:pt x="917" y="535"/>
                  </a:cubicBezTo>
                  <a:lnTo>
                    <a:pt x="917" y="535"/>
                  </a:lnTo>
                  <a:cubicBezTo>
                    <a:pt x="838" y="513"/>
                    <a:pt x="754" y="504"/>
                    <a:pt x="667" y="512"/>
                  </a:cubicBezTo>
                  <a:lnTo>
                    <a:pt x="667" y="512"/>
                  </a:lnTo>
                  <a:cubicBezTo>
                    <a:pt x="284" y="544"/>
                    <a:pt x="0" y="881"/>
                    <a:pt x="33" y="1264"/>
                  </a:cubicBezTo>
                  <a:lnTo>
                    <a:pt x="33" y="1264"/>
                  </a:lnTo>
                  <a:cubicBezTo>
                    <a:pt x="66" y="1648"/>
                    <a:pt x="403" y="1932"/>
                    <a:pt x="786" y="1899"/>
                  </a:cubicBezTo>
                  <a:lnTo>
                    <a:pt x="786" y="1899"/>
                  </a:lnTo>
                  <a:cubicBezTo>
                    <a:pt x="857" y="1892"/>
                    <a:pt x="925" y="1876"/>
                    <a:pt x="988" y="1850"/>
                  </a:cubicBezTo>
                  <a:lnTo>
                    <a:pt x="988" y="1850"/>
                  </a:lnTo>
                  <a:cubicBezTo>
                    <a:pt x="988" y="1861"/>
                    <a:pt x="989" y="1871"/>
                    <a:pt x="990" y="1881"/>
                  </a:cubicBezTo>
                  <a:lnTo>
                    <a:pt x="990" y="1881"/>
                  </a:lnTo>
                  <a:cubicBezTo>
                    <a:pt x="1024" y="2279"/>
                    <a:pt x="1375" y="2574"/>
                    <a:pt x="1773" y="2540"/>
                  </a:cubicBezTo>
                  <a:lnTo>
                    <a:pt x="1773" y="2540"/>
                  </a:lnTo>
                  <a:cubicBezTo>
                    <a:pt x="2004" y="2520"/>
                    <a:pt x="2201" y="2393"/>
                    <a:pt x="2318" y="2212"/>
                  </a:cubicBezTo>
                  <a:lnTo>
                    <a:pt x="2318" y="2212"/>
                  </a:lnTo>
                  <a:cubicBezTo>
                    <a:pt x="2440" y="2308"/>
                    <a:pt x="2597" y="2359"/>
                    <a:pt x="2763" y="2345"/>
                  </a:cubicBezTo>
                  <a:lnTo>
                    <a:pt x="2763" y="2345"/>
                  </a:lnTo>
                  <a:cubicBezTo>
                    <a:pt x="3018" y="2323"/>
                    <a:pt x="3224" y="2153"/>
                    <a:pt x="3306" y="1927"/>
                  </a:cubicBezTo>
                  <a:lnTo>
                    <a:pt x="3306" y="1927"/>
                  </a:lnTo>
                  <a:cubicBezTo>
                    <a:pt x="3377" y="1948"/>
                    <a:pt x="3453" y="1957"/>
                    <a:pt x="3531" y="1950"/>
                  </a:cubicBezTo>
                  <a:lnTo>
                    <a:pt x="3531" y="1950"/>
                  </a:lnTo>
                  <a:cubicBezTo>
                    <a:pt x="3869" y="1921"/>
                    <a:pt x="4119" y="1623"/>
                    <a:pt x="4090" y="1285"/>
                  </a:cubicBezTo>
                  <a:lnTo>
                    <a:pt x="4090" y="1285"/>
                  </a:lnTo>
                  <a:cubicBezTo>
                    <a:pt x="4061" y="947"/>
                    <a:pt x="3763" y="696"/>
                    <a:pt x="3425" y="72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3080" name="Freeform 8">
              <a:extLst>
                <a:ext uri="{FF2B5EF4-FFF2-40B4-BE49-F238E27FC236}">
                  <a16:creationId xmlns:a16="http://schemas.microsoft.com/office/drawing/2014/main" xmlns="" id="{CA4C4CB2-6599-AB45-BF91-80D74C8FCC05}"/>
                </a:ext>
              </a:extLst>
            </p:cNvPr>
            <p:cNvSpPr>
              <a:spLocks noChangeArrowheads="1"/>
            </p:cNvSpPr>
            <p:nvPr/>
          </p:nvSpPr>
          <p:spPr bwMode="auto">
            <a:xfrm>
              <a:off x="14711793" y="10931252"/>
              <a:ext cx="1245638" cy="777397"/>
            </a:xfrm>
            <a:custGeom>
              <a:avLst/>
              <a:gdLst>
                <a:gd name="T0" fmla="*/ 877 w 1829"/>
                <a:gd name="T1" fmla="*/ 508 h 1143"/>
                <a:gd name="T2" fmla="*/ 877 w 1829"/>
                <a:gd name="T3" fmla="*/ 508 h 1143"/>
                <a:gd name="T4" fmla="*/ 887 w 1829"/>
                <a:gd name="T5" fmla="*/ 498 h 1143"/>
                <a:gd name="T6" fmla="*/ 887 w 1829"/>
                <a:gd name="T7" fmla="*/ 498 h 1143"/>
                <a:gd name="T8" fmla="*/ 903 w 1829"/>
                <a:gd name="T9" fmla="*/ 520 h 1143"/>
                <a:gd name="T10" fmla="*/ 903 w 1829"/>
                <a:gd name="T11" fmla="*/ 520 h 1143"/>
                <a:gd name="T12" fmla="*/ 877 w 1829"/>
                <a:gd name="T13" fmla="*/ 508 h 1143"/>
                <a:gd name="T14" fmla="*/ 1520 w 1829"/>
                <a:gd name="T15" fmla="*/ 322 h 1143"/>
                <a:gd name="T16" fmla="*/ 1520 w 1829"/>
                <a:gd name="T17" fmla="*/ 322 h 1143"/>
                <a:gd name="T18" fmla="*/ 1458 w 1829"/>
                <a:gd name="T19" fmla="*/ 335 h 1143"/>
                <a:gd name="T20" fmla="*/ 1458 w 1829"/>
                <a:gd name="T21" fmla="*/ 335 h 1143"/>
                <a:gd name="T22" fmla="*/ 1457 w 1829"/>
                <a:gd name="T23" fmla="*/ 298 h 1143"/>
                <a:gd name="T24" fmla="*/ 1457 w 1829"/>
                <a:gd name="T25" fmla="*/ 298 h 1143"/>
                <a:gd name="T26" fmla="*/ 1120 w 1829"/>
                <a:gd name="T27" fmla="*/ 15 h 1143"/>
                <a:gd name="T28" fmla="*/ 1120 w 1829"/>
                <a:gd name="T29" fmla="*/ 15 h 1143"/>
                <a:gd name="T30" fmla="*/ 893 w 1829"/>
                <a:gd name="T31" fmla="*/ 143 h 1143"/>
                <a:gd name="T32" fmla="*/ 893 w 1829"/>
                <a:gd name="T33" fmla="*/ 143 h 1143"/>
                <a:gd name="T34" fmla="*/ 651 w 1829"/>
                <a:gd name="T35" fmla="*/ 39 h 1143"/>
                <a:gd name="T36" fmla="*/ 651 w 1829"/>
                <a:gd name="T37" fmla="*/ 39 h 1143"/>
                <a:gd name="T38" fmla="*/ 407 w 1829"/>
                <a:gd name="T39" fmla="*/ 237 h 1143"/>
                <a:gd name="T40" fmla="*/ 407 w 1829"/>
                <a:gd name="T41" fmla="*/ 237 h 1143"/>
                <a:gd name="T42" fmla="*/ 296 w 1829"/>
                <a:gd name="T43" fmla="*/ 227 h 1143"/>
                <a:gd name="T44" fmla="*/ 296 w 1829"/>
                <a:gd name="T45" fmla="*/ 227 h 1143"/>
                <a:gd name="T46" fmla="*/ 15 w 1829"/>
                <a:gd name="T47" fmla="*/ 561 h 1143"/>
                <a:gd name="T48" fmla="*/ 15 w 1829"/>
                <a:gd name="T49" fmla="*/ 561 h 1143"/>
                <a:gd name="T50" fmla="*/ 349 w 1829"/>
                <a:gd name="T51" fmla="*/ 842 h 1143"/>
                <a:gd name="T52" fmla="*/ 349 w 1829"/>
                <a:gd name="T53" fmla="*/ 842 h 1143"/>
                <a:gd name="T54" fmla="*/ 439 w 1829"/>
                <a:gd name="T55" fmla="*/ 821 h 1143"/>
                <a:gd name="T56" fmla="*/ 439 w 1829"/>
                <a:gd name="T57" fmla="*/ 821 h 1143"/>
                <a:gd name="T58" fmla="*/ 440 w 1829"/>
                <a:gd name="T59" fmla="*/ 835 h 1143"/>
                <a:gd name="T60" fmla="*/ 440 w 1829"/>
                <a:gd name="T61" fmla="*/ 835 h 1143"/>
                <a:gd name="T62" fmla="*/ 787 w 1829"/>
                <a:gd name="T63" fmla="*/ 1127 h 1143"/>
                <a:gd name="T64" fmla="*/ 787 w 1829"/>
                <a:gd name="T65" fmla="*/ 1127 h 1143"/>
                <a:gd name="T66" fmla="*/ 1029 w 1829"/>
                <a:gd name="T67" fmla="*/ 981 h 1143"/>
                <a:gd name="T68" fmla="*/ 1029 w 1829"/>
                <a:gd name="T69" fmla="*/ 981 h 1143"/>
                <a:gd name="T70" fmla="*/ 1227 w 1829"/>
                <a:gd name="T71" fmla="*/ 1041 h 1143"/>
                <a:gd name="T72" fmla="*/ 1227 w 1829"/>
                <a:gd name="T73" fmla="*/ 1041 h 1143"/>
                <a:gd name="T74" fmla="*/ 1467 w 1829"/>
                <a:gd name="T75" fmla="*/ 855 h 1143"/>
                <a:gd name="T76" fmla="*/ 1467 w 1829"/>
                <a:gd name="T77" fmla="*/ 855 h 1143"/>
                <a:gd name="T78" fmla="*/ 1567 w 1829"/>
                <a:gd name="T79" fmla="*/ 865 h 1143"/>
                <a:gd name="T80" fmla="*/ 1567 w 1829"/>
                <a:gd name="T81" fmla="*/ 865 h 1143"/>
                <a:gd name="T82" fmla="*/ 1815 w 1829"/>
                <a:gd name="T83" fmla="*/ 570 h 1143"/>
                <a:gd name="T84" fmla="*/ 1815 w 1829"/>
                <a:gd name="T85" fmla="*/ 570 h 1143"/>
                <a:gd name="T86" fmla="*/ 1520 w 1829"/>
                <a:gd name="T87" fmla="*/ 322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9" h="1143">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786" name="Freeform 785">
              <a:extLst>
                <a:ext uri="{FF2B5EF4-FFF2-40B4-BE49-F238E27FC236}">
                  <a16:creationId xmlns:a16="http://schemas.microsoft.com/office/drawing/2014/main" xmlns="" id="{DF976FBF-CAB0-1C4A-AF7E-ED7DB6081B17}"/>
                </a:ext>
              </a:extLst>
            </p:cNvPr>
            <p:cNvSpPr>
              <a:spLocks noChangeArrowheads="1"/>
            </p:cNvSpPr>
            <p:nvPr/>
          </p:nvSpPr>
          <p:spPr bwMode="auto">
            <a:xfrm>
              <a:off x="7625159" y="10850210"/>
              <a:ext cx="10093495" cy="2865790"/>
            </a:xfrm>
            <a:custGeom>
              <a:avLst/>
              <a:gdLst>
                <a:gd name="connsiteX0" fmla="*/ 4848261 w 9685803"/>
                <a:gd name="connsiteY0" fmla="*/ 0 h 2750037"/>
                <a:gd name="connsiteX1" fmla="*/ 5207572 w 9685803"/>
                <a:gd name="connsiteY1" fmla="*/ 986748 h 2750037"/>
                <a:gd name="connsiteX2" fmla="*/ 5281375 w 9685803"/>
                <a:gd name="connsiteY2" fmla="*/ 979303 h 2750037"/>
                <a:gd name="connsiteX3" fmla="*/ 5844912 w 9685803"/>
                <a:gd name="connsiteY3" fmla="*/ 1542986 h 2750037"/>
                <a:gd name="connsiteX4" fmla="*/ 5804426 w 9685803"/>
                <a:gd name="connsiteY4" fmla="*/ 1750692 h 2750037"/>
                <a:gd name="connsiteX5" fmla="*/ 6114253 w 9685803"/>
                <a:gd name="connsiteY5" fmla="*/ 1993273 h 2750037"/>
                <a:gd name="connsiteX6" fmla="*/ 6114807 w 9685803"/>
                <a:gd name="connsiteY6" fmla="*/ 1996252 h 2750037"/>
                <a:gd name="connsiteX7" fmla="*/ 6141905 w 9685803"/>
                <a:gd name="connsiteY7" fmla="*/ 1960187 h 2750037"/>
                <a:gd name="connsiteX8" fmla="*/ 6700539 w 9685803"/>
                <a:gd name="connsiteY8" fmla="*/ 1705127 h 2750037"/>
                <a:gd name="connsiteX9" fmla="*/ 7074269 w 9685803"/>
                <a:gd name="connsiteY9" fmla="*/ 1806327 h 2750037"/>
                <a:gd name="connsiteX10" fmla="*/ 7906667 w 9685803"/>
                <a:gd name="connsiteY10" fmla="*/ 1152121 h 2750037"/>
                <a:gd name="connsiteX11" fmla="*/ 8763893 w 9685803"/>
                <a:gd name="connsiteY11" fmla="*/ 2008726 h 2750037"/>
                <a:gd name="connsiteX12" fmla="*/ 8756053 w 9685803"/>
                <a:gd name="connsiteY12" fmla="*/ 2128860 h 2750037"/>
                <a:gd name="connsiteX13" fmla="*/ 8900449 w 9685803"/>
                <a:gd name="connsiteY13" fmla="*/ 2115802 h 2750037"/>
                <a:gd name="connsiteX14" fmla="*/ 9685803 w 9685803"/>
                <a:gd name="connsiteY14" fmla="*/ 2747156 h 2750037"/>
                <a:gd name="connsiteX15" fmla="*/ 6369959 w 9685803"/>
                <a:gd name="connsiteY15" fmla="*/ 2747156 h 2750037"/>
                <a:gd name="connsiteX16" fmla="*/ 6370575 w 9685803"/>
                <a:gd name="connsiteY16" fmla="*/ 2750037 h 2750037"/>
                <a:gd name="connsiteX17" fmla="*/ 4328651 w 9685803"/>
                <a:gd name="connsiteY17" fmla="*/ 2750037 h 2750037"/>
                <a:gd name="connsiteX18" fmla="*/ 4328650 w 9685803"/>
                <a:gd name="connsiteY18" fmla="*/ 2750036 h 2750037"/>
                <a:gd name="connsiteX19" fmla="*/ 3127922 w 9685803"/>
                <a:gd name="connsiteY19" fmla="*/ 2750036 h 2750037"/>
                <a:gd name="connsiteX20" fmla="*/ 3127497 w 9685803"/>
                <a:gd name="connsiteY20" fmla="*/ 2747155 h 2750037"/>
                <a:gd name="connsiteX21" fmla="*/ 0 w 9685803"/>
                <a:gd name="connsiteY21" fmla="*/ 2747155 h 2750037"/>
                <a:gd name="connsiteX22" fmla="*/ 780641 w 9685803"/>
                <a:gd name="connsiteY22" fmla="*/ 1985183 h 2750037"/>
                <a:gd name="connsiteX23" fmla="*/ 1079179 w 9685803"/>
                <a:gd name="connsiteY23" fmla="*/ 2033500 h 2750037"/>
                <a:gd name="connsiteX24" fmla="*/ 1610276 w 9685803"/>
                <a:gd name="connsiteY24" fmla="*/ 1540537 h 2750037"/>
                <a:gd name="connsiteX25" fmla="*/ 1872885 w 9685803"/>
                <a:gd name="connsiteY25" fmla="*/ 1599953 h 2750037"/>
                <a:gd name="connsiteX26" fmla="*/ 2552925 w 9685803"/>
                <a:gd name="connsiteY26" fmla="*/ 1184036 h 2750037"/>
                <a:gd name="connsiteX27" fmla="*/ 3225524 w 9685803"/>
                <a:gd name="connsiteY27" fmla="*/ 1518562 h 2750037"/>
                <a:gd name="connsiteX28" fmla="*/ 3260022 w 9685803"/>
                <a:gd name="connsiteY28" fmla="*/ 1578192 h 2750037"/>
                <a:gd name="connsiteX29" fmla="*/ 3295691 w 9685803"/>
                <a:gd name="connsiteY29" fmla="*/ 1419747 h 2750037"/>
                <a:gd name="connsiteX30" fmla="*/ 3638317 w 9685803"/>
                <a:gd name="connsiteY30" fmla="*/ 1154705 h 2750037"/>
                <a:gd name="connsiteX31" fmla="*/ 3801997 w 9685803"/>
                <a:gd name="connsiteY31" fmla="*/ 1179438 h 2750037"/>
                <a:gd name="connsiteX32" fmla="*/ 3824926 w 9685803"/>
                <a:gd name="connsiteY32" fmla="*/ 1191256 h 2750037"/>
                <a:gd name="connsiteX33" fmla="*/ 4161425 w 9685803"/>
                <a:gd name="connsiteY33" fmla="*/ 51574 h 275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685803" h="2750037">
                  <a:moveTo>
                    <a:pt x="4848261" y="0"/>
                  </a:moveTo>
                  <a:lnTo>
                    <a:pt x="5207572" y="986748"/>
                  </a:lnTo>
                  <a:lnTo>
                    <a:pt x="5281375" y="979303"/>
                  </a:lnTo>
                  <a:cubicBezTo>
                    <a:pt x="5592855" y="979303"/>
                    <a:pt x="5844912" y="1231425"/>
                    <a:pt x="5844912" y="1542986"/>
                  </a:cubicBezTo>
                  <a:cubicBezTo>
                    <a:pt x="5844912" y="1616140"/>
                    <a:pt x="5830546" y="1686029"/>
                    <a:pt x="5804426" y="1750692"/>
                  </a:cubicBezTo>
                  <a:cubicBezTo>
                    <a:pt x="5946453" y="1768818"/>
                    <a:pt x="6064238" y="1864099"/>
                    <a:pt x="6114253" y="1993273"/>
                  </a:cubicBezTo>
                  <a:lnTo>
                    <a:pt x="6114807" y="1996252"/>
                  </a:lnTo>
                  <a:lnTo>
                    <a:pt x="6141905" y="1960187"/>
                  </a:lnTo>
                  <a:cubicBezTo>
                    <a:pt x="6277399" y="1803919"/>
                    <a:pt x="6477576" y="1705127"/>
                    <a:pt x="6700539" y="1705127"/>
                  </a:cubicBezTo>
                  <a:cubicBezTo>
                    <a:pt x="6837095" y="1705127"/>
                    <a:pt x="6964502" y="1741690"/>
                    <a:pt x="7074269" y="1806327"/>
                  </a:cubicBezTo>
                  <a:cubicBezTo>
                    <a:pt x="7165088" y="1430909"/>
                    <a:pt x="7503536" y="1152121"/>
                    <a:pt x="7906667" y="1152121"/>
                  </a:cubicBezTo>
                  <a:cubicBezTo>
                    <a:pt x="8380363" y="1152121"/>
                    <a:pt x="8763893" y="1535373"/>
                    <a:pt x="8763893" y="2008726"/>
                  </a:cubicBezTo>
                  <a:cubicBezTo>
                    <a:pt x="8763893" y="2049206"/>
                    <a:pt x="8761279" y="2089686"/>
                    <a:pt x="8756053" y="2128860"/>
                  </a:cubicBezTo>
                  <a:cubicBezTo>
                    <a:pt x="8802443" y="2120372"/>
                    <a:pt x="8850791" y="2115802"/>
                    <a:pt x="8900449" y="2115802"/>
                  </a:cubicBezTo>
                  <a:cubicBezTo>
                    <a:pt x="9285939" y="2115802"/>
                    <a:pt x="9607399" y="2386102"/>
                    <a:pt x="9685803" y="2747156"/>
                  </a:cubicBezTo>
                  <a:lnTo>
                    <a:pt x="6369959" y="2747156"/>
                  </a:lnTo>
                  <a:lnTo>
                    <a:pt x="6370575" y="2750037"/>
                  </a:lnTo>
                  <a:lnTo>
                    <a:pt x="4328651" y="2750037"/>
                  </a:lnTo>
                  <a:lnTo>
                    <a:pt x="4328650" y="2750036"/>
                  </a:lnTo>
                  <a:lnTo>
                    <a:pt x="3127922" y="2750036"/>
                  </a:lnTo>
                  <a:lnTo>
                    <a:pt x="3127497" y="2747155"/>
                  </a:lnTo>
                  <a:lnTo>
                    <a:pt x="0" y="2747155"/>
                  </a:lnTo>
                  <a:cubicBezTo>
                    <a:pt x="20251" y="2331890"/>
                    <a:pt x="357984" y="1996283"/>
                    <a:pt x="780641" y="1985183"/>
                  </a:cubicBezTo>
                  <a:cubicBezTo>
                    <a:pt x="885815" y="1982572"/>
                    <a:pt x="986417" y="2000201"/>
                    <a:pt x="1079179" y="2033500"/>
                  </a:cubicBezTo>
                  <a:cubicBezTo>
                    <a:pt x="1105963" y="1763186"/>
                    <a:pt x="1330683" y="1548372"/>
                    <a:pt x="1610276" y="1540537"/>
                  </a:cubicBezTo>
                  <a:cubicBezTo>
                    <a:pt x="1704998" y="1538578"/>
                    <a:pt x="1794495" y="1560125"/>
                    <a:pt x="1872885" y="1599953"/>
                  </a:cubicBezTo>
                  <a:cubicBezTo>
                    <a:pt x="2005496" y="1358369"/>
                    <a:pt x="2258306" y="1191871"/>
                    <a:pt x="2552925" y="1184036"/>
                  </a:cubicBezTo>
                  <a:cubicBezTo>
                    <a:pt x="2828926" y="1176690"/>
                    <a:pt x="3076091" y="1309878"/>
                    <a:pt x="3225524" y="1518562"/>
                  </a:cubicBezTo>
                  <a:lnTo>
                    <a:pt x="3260022" y="1578192"/>
                  </a:lnTo>
                  <a:lnTo>
                    <a:pt x="3295691" y="1419747"/>
                  </a:lnTo>
                  <a:cubicBezTo>
                    <a:pt x="3355748" y="1272052"/>
                    <a:pt x="3483632" y="1165975"/>
                    <a:pt x="3638317" y="1154705"/>
                  </a:cubicBezTo>
                  <a:cubicBezTo>
                    <a:pt x="3695427" y="1150459"/>
                    <a:pt x="3750782" y="1159482"/>
                    <a:pt x="3801997" y="1179438"/>
                  </a:cubicBezTo>
                  <a:lnTo>
                    <a:pt x="3824926" y="1191256"/>
                  </a:lnTo>
                  <a:lnTo>
                    <a:pt x="4161425" y="5157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266" dirty="0">
                <a:solidFill>
                  <a:prstClr val="black"/>
                </a:solidFill>
                <a:latin typeface="Lato Light" panose="020F0502020204030203" pitchFamily="34" charset="0"/>
              </a:endParaRPr>
            </a:p>
          </p:txBody>
        </p:sp>
        <p:sp>
          <p:nvSpPr>
            <p:cNvPr id="820" name="Freeform 7">
              <a:extLst>
                <a:ext uri="{FF2B5EF4-FFF2-40B4-BE49-F238E27FC236}">
                  <a16:creationId xmlns:a16="http://schemas.microsoft.com/office/drawing/2014/main" xmlns="" id="{5E9EE51E-1A63-6D4F-9B3B-96E879951F12}"/>
                </a:ext>
              </a:extLst>
            </p:cNvPr>
            <p:cNvSpPr>
              <a:spLocks noChangeArrowheads="1"/>
            </p:cNvSpPr>
            <p:nvPr/>
          </p:nvSpPr>
          <p:spPr bwMode="auto">
            <a:xfrm>
              <a:off x="2344383" y="4582628"/>
              <a:ext cx="2803437" cy="1752899"/>
            </a:xfrm>
            <a:custGeom>
              <a:avLst/>
              <a:gdLst>
                <a:gd name="T0" fmla="*/ 1975 w 4120"/>
                <a:gd name="T1" fmla="*/ 1146 h 2575"/>
                <a:gd name="T2" fmla="*/ 1975 w 4120"/>
                <a:gd name="T3" fmla="*/ 1146 h 2575"/>
                <a:gd name="T4" fmla="*/ 1997 w 4120"/>
                <a:gd name="T5" fmla="*/ 1122 h 2575"/>
                <a:gd name="T6" fmla="*/ 1997 w 4120"/>
                <a:gd name="T7" fmla="*/ 1122 h 2575"/>
                <a:gd name="T8" fmla="*/ 2033 w 4120"/>
                <a:gd name="T9" fmla="*/ 1171 h 2575"/>
                <a:gd name="T10" fmla="*/ 2033 w 4120"/>
                <a:gd name="T11" fmla="*/ 1171 h 2575"/>
                <a:gd name="T12" fmla="*/ 1975 w 4120"/>
                <a:gd name="T13" fmla="*/ 1146 h 2575"/>
                <a:gd name="T14" fmla="*/ 3425 w 4120"/>
                <a:gd name="T15" fmla="*/ 726 h 2575"/>
                <a:gd name="T16" fmla="*/ 3425 w 4120"/>
                <a:gd name="T17" fmla="*/ 726 h 2575"/>
                <a:gd name="T18" fmla="*/ 3286 w 4120"/>
                <a:gd name="T19" fmla="*/ 755 h 2575"/>
                <a:gd name="T20" fmla="*/ 3286 w 4120"/>
                <a:gd name="T21" fmla="*/ 755 h 2575"/>
                <a:gd name="T22" fmla="*/ 3284 w 4120"/>
                <a:gd name="T23" fmla="*/ 673 h 2575"/>
                <a:gd name="T24" fmla="*/ 3284 w 4120"/>
                <a:gd name="T25" fmla="*/ 673 h 2575"/>
                <a:gd name="T26" fmla="*/ 2523 w 4120"/>
                <a:gd name="T27" fmla="*/ 33 h 2575"/>
                <a:gd name="T28" fmla="*/ 2523 w 4120"/>
                <a:gd name="T29" fmla="*/ 33 h 2575"/>
                <a:gd name="T30" fmla="*/ 2012 w 4120"/>
                <a:gd name="T31" fmla="*/ 324 h 2575"/>
                <a:gd name="T32" fmla="*/ 2012 w 4120"/>
                <a:gd name="T33" fmla="*/ 324 h 2575"/>
                <a:gd name="T34" fmla="*/ 1466 w 4120"/>
                <a:gd name="T35" fmla="*/ 88 h 2575"/>
                <a:gd name="T36" fmla="*/ 1466 w 4120"/>
                <a:gd name="T37" fmla="*/ 88 h 2575"/>
                <a:gd name="T38" fmla="*/ 917 w 4120"/>
                <a:gd name="T39" fmla="*/ 535 h 2575"/>
                <a:gd name="T40" fmla="*/ 917 w 4120"/>
                <a:gd name="T41" fmla="*/ 535 h 2575"/>
                <a:gd name="T42" fmla="*/ 667 w 4120"/>
                <a:gd name="T43" fmla="*/ 512 h 2575"/>
                <a:gd name="T44" fmla="*/ 667 w 4120"/>
                <a:gd name="T45" fmla="*/ 512 h 2575"/>
                <a:gd name="T46" fmla="*/ 33 w 4120"/>
                <a:gd name="T47" fmla="*/ 1264 h 2575"/>
                <a:gd name="T48" fmla="*/ 33 w 4120"/>
                <a:gd name="T49" fmla="*/ 1264 h 2575"/>
                <a:gd name="T50" fmla="*/ 786 w 4120"/>
                <a:gd name="T51" fmla="*/ 1899 h 2575"/>
                <a:gd name="T52" fmla="*/ 786 w 4120"/>
                <a:gd name="T53" fmla="*/ 1899 h 2575"/>
                <a:gd name="T54" fmla="*/ 988 w 4120"/>
                <a:gd name="T55" fmla="*/ 1850 h 2575"/>
                <a:gd name="T56" fmla="*/ 988 w 4120"/>
                <a:gd name="T57" fmla="*/ 1850 h 2575"/>
                <a:gd name="T58" fmla="*/ 990 w 4120"/>
                <a:gd name="T59" fmla="*/ 1881 h 2575"/>
                <a:gd name="T60" fmla="*/ 990 w 4120"/>
                <a:gd name="T61" fmla="*/ 1881 h 2575"/>
                <a:gd name="T62" fmla="*/ 1773 w 4120"/>
                <a:gd name="T63" fmla="*/ 2540 h 2575"/>
                <a:gd name="T64" fmla="*/ 1773 w 4120"/>
                <a:gd name="T65" fmla="*/ 2540 h 2575"/>
                <a:gd name="T66" fmla="*/ 2318 w 4120"/>
                <a:gd name="T67" fmla="*/ 2212 h 2575"/>
                <a:gd name="T68" fmla="*/ 2318 w 4120"/>
                <a:gd name="T69" fmla="*/ 2212 h 2575"/>
                <a:gd name="T70" fmla="*/ 2763 w 4120"/>
                <a:gd name="T71" fmla="*/ 2345 h 2575"/>
                <a:gd name="T72" fmla="*/ 2763 w 4120"/>
                <a:gd name="T73" fmla="*/ 2345 h 2575"/>
                <a:gd name="T74" fmla="*/ 3306 w 4120"/>
                <a:gd name="T75" fmla="*/ 1927 h 2575"/>
                <a:gd name="T76" fmla="*/ 3306 w 4120"/>
                <a:gd name="T77" fmla="*/ 1927 h 2575"/>
                <a:gd name="T78" fmla="*/ 3531 w 4120"/>
                <a:gd name="T79" fmla="*/ 1950 h 2575"/>
                <a:gd name="T80" fmla="*/ 3531 w 4120"/>
                <a:gd name="T81" fmla="*/ 1950 h 2575"/>
                <a:gd name="T82" fmla="*/ 4090 w 4120"/>
                <a:gd name="T83" fmla="*/ 1285 h 2575"/>
                <a:gd name="T84" fmla="*/ 4090 w 4120"/>
                <a:gd name="T85" fmla="*/ 1285 h 2575"/>
                <a:gd name="T86" fmla="*/ 3425 w 4120"/>
                <a:gd name="T87" fmla="*/ 726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0" h="2575">
                  <a:moveTo>
                    <a:pt x="1975" y="1146"/>
                  </a:moveTo>
                  <a:lnTo>
                    <a:pt x="1975" y="1146"/>
                  </a:lnTo>
                  <a:cubicBezTo>
                    <a:pt x="1983" y="1138"/>
                    <a:pt x="1990" y="1129"/>
                    <a:pt x="1997" y="1122"/>
                  </a:cubicBezTo>
                  <a:lnTo>
                    <a:pt x="1997" y="1122"/>
                  </a:lnTo>
                  <a:cubicBezTo>
                    <a:pt x="2008" y="1139"/>
                    <a:pt x="2020" y="1155"/>
                    <a:pt x="2033" y="1171"/>
                  </a:cubicBezTo>
                  <a:lnTo>
                    <a:pt x="2033" y="1171"/>
                  </a:lnTo>
                  <a:cubicBezTo>
                    <a:pt x="2014" y="1162"/>
                    <a:pt x="1995" y="1153"/>
                    <a:pt x="1975" y="1146"/>
                  </a:cubicBezTo>
                  <a:close/>
                  <a:moveTo>
                    <a:pt x="3425" y="726"/>
                  </a:moveTo>
                  <a:lnTo>
                    <a:pt x="3425" y="726"/>
                  </a:lnTo>
                  <a:cubicBezTo>
                    <a:pt x="3377" y="730"/>
                    <a:pt x="3330" y="740"/>
                    <a:pt x="3286" y="755"/>
                  </a:cubicBezTo>
                  <a:lnTo>
                    <a:pt x="3286" y="755"/>
                  </a:lnTo>
                  <a:cubicBezTo>
                    <a:pt x="3287" y="728"/>
                    <a:pt x="3286" y="700"/>
                    <a:pt x="3284" y="673"/>
                  </a:cubicBezTo>
                  <a:lnTo>
                    <a:pt x="3284" y="673"/>
                  </a:lnTo>
                  <a:cubicBezTo>
                    <a:pt x="3250" y="286"/>
                    <a:pt x="2910" y="0"/>
                    <a:pt x="2523" y="33"/>
                  </a:cubicBezTo>
                  <a:lnTo>
                    <a:pt x="2523" y="33"/>
                  </a:lnTo>
                  <a:cubicBezTo>
                    <a:pt x="2310" y="51"/>
                    <a:pt x="2128" y="163"/>
                    <a:pt x="2012" y="324"/>
                  </a:cubicBezTo>
                  <a:lnTo>
                    <a:pt x="2012" y="324"/>
                  </a:lnTo>
                  <a:cubicBezTo>
                    <a:pt x="1886" y="164"/>
                    <a:pt x="1684" y="69"/>
                    <a:pt x="1466" y="88"/>
                  </a:cubicBezTo>
                  <a:lnTo>
                    <a:pt x="1466" y="88"/>
                  </a:lnTo>
                  <a:cubicBezTo>
                    <a:pt x="1201" y="111"/>
                    <a:pt x="989" y="295"/>
                    <a:pt x="917" y="535"/>
                  </a:cubicBezTo>
                  <a:lnTo>
                    <a:pt x="917" y="535"/>
                  </a:lnTo>
                  <a:cubicBezTo>
                    <a:pt x="838" y="513"/>
                    <a:pt x="754" y="504"/>
                    <a:pt x="667" y="512"/>
                  </a:cubicBezTo>
                  <a:lnTo>
                    <a:pt x="667" y="512"/>
                  </a:lnTo>
                  <a:cubicBezTo>
                    <a:pt x="284" y="544"/>
                    <a:pt x="0" y="881"/>
                    <a:pt x="33" y="1264"/>
                  </a:cubicBezTo>
                  <a:lnTo>
                    <a:pt x="33" y="1264"/>
                  </a:lnTo>
                  <a:cubicBezTo>
                    <a:pt x="66" y="1648"/>
                    <a:pt x="403" y="1932"/>
                    <a:pt x="786" y="1899"/>
                  </a:cubicBezTo>
                  <a:lnTo>
                    <a:pt x="786" y="1899"/>
                  </a:lnTo>
                  <a:cubicBezTo>
                    <a:pt x="857" y="1892"/>
                    <a:pt x="925" y="1876"/>
                    <a:pt x="988" y="1850"/>
                  </a:cubicBezTo>
                  <a:lnTo>
                    <a:pt x="988" y="1850"/>
                  </a:lnTo>
                  <a:cubicBezTo>
                    <a:pt x="988" y="1861"/>
                    <a:pt x="989" y="1871"/>
                    <a:pt x="990" y="1881"/>
                  </a:cubicBezTo>
                  <a:lnTo>
                    <a:pt x="990" y="1881"/>
                  </a:lnTo>
                  <a:cubicBezTo>
                    <a:pt x="1024" y="2279"/>
                    <a:pt x="1375" y="2574"/>
                    <a:pt x="1773" y="2540"/>
                  </a:cubicBezTo>
                  <a:lnTo>
                    <a:pt x="1773" y="2540"/>
                  </a:lnTo>
                  <a:cubicBezTo>
                    <a:pt x="2004" y="2520"/>
                    <a:pt x="2201" y="2393"/>
                    <a:pt x="2318" y="2212"/>
                  </a:cubicBezTo>
                  <a:lnTo>
                    <a:pt x="2318" y="2212"/>
                  </a:lnTo>
                  <a:cubicBezTo>
                    <a:pt x="2440" y="2308"/>
                    <a:pt x="2597" y="2359"/>
                    <a:pt x="2763" y="2345"/>
                  </a:cubicBezTo>
                  <a:lnTo>
                    <a:pt x="2763" y="2345"/>
                  </a:lnTo>
                  <a:cubicBezTo>
                    <a:pt x="3018" y="2323"/>
                    <a:pt x="3224" y="2153"/>
                    <a:pt x="3306" y="1927"/>
                  </a:cubicBezTo>
                  <a:lnTo>
                    <a:pt x="3306" y="1927"/>
                  </a:lnTo>
                  <a:cubicBezTo>
                    <a:pt x="3377" y="1948"/>
                    <a:pt x="3453" y="1957"/>
                    <a:pt x="3531" y="1950"/>
                  </a:cubicBezTo>
                  <a:lnTo>
                    <a:pt x="3531" y="1950"/>
                  </a:lnTo>
                  <a:cubicBezTo>
                    <a:pt x="3869" y="1921"/>
                    <a:pt x="4119" y="1623"/>
                    <a:pt x="4090" y="1285"/>
                  </a:cubicBezTo>
                  <a:lnTo>
                    <a:pt x="4090" y="1285"/>
                  </a:lnTo>
                  <a:cubicBezTo>
                    <a:pt x="4061" y="947"/>
                    <a:pt x="3763" y="696"/>
                    <a:pt x="3425" y="72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821" name="Freeform 6">
              <a:extLst>
                <a:ext uri="{FF2B5EF4-FFF2-40B4-BE49-F238E27FC236}">
                  <a16:creationId xmlns:a16="http://schemas.microsoft.com/office/drawing/2014/main" xmlns="" id="{768C336B-A94E-E741-B91D-BBB8BEE50660}"/>
                </a:ext>
              </a:extLst>
            </p:cNvPr>
            <p:cNvSpPr>
              <a:spLocks noChangeArrowheads="1"/>
            </p:cNvSpPr>
            <p:nvPr/>
          </p:nvSpPr>
          <p:spPr bwMode="auto">
            <a:xfrm>
              <a:off x="19043291" y="4486951"/>
              <a:ext cx="3289686" cy="2380219"/>
            </a:xfrm>
            <a:custGeom>
              <a:avLst/>
              <a:gdLst>
                <a:gd name="T0" fmla="*/ 3867 w 4832"/>
                <a:gd name="T1" fmla="*/ 641 h 3495"/>
                <a:gd name="T2" fmla="*/ 3867 w 4832"/>
                <a:gd name="T3" fmla="*/ 641 h 3495"/>
                <a:gd name="T4" fmla="*/ 2850 w 4832"/>
                <a:gd name="T5" fmla="*/ 35 h 3495"/>
                <a:gd name="T6" fmla="*/ 2850 w 4832"/>
                <a:gd name="T7" fmla="*/ 35 h 3495"/>
                <a:gd name="T8" fmla="*/ 2004 w 4832"/>
                <a:gd name="T9" fmla="*/ 571 h 3495"/>
                <a:gd name="T10" fmla="*/ 2004 w 4832"/>
                <a:gd name="T11" fmla="*/ 571 h 3495"/>
                <a:gd name="T12" fmla="*/ 1398 w 4832"/>
                <a:gd name="T13" fmla="*/ 340 h 3495"/>
                <a:gd name="T14" fmla="*/ 1398 w 4832"/>
                <a:gd name="T15" fmla="*/ 340 h 3495"/>
                <a:gd name="T16" fmla="*/ 735 w 4832"/>
                <a:gd name="T17" fmla="*/ 1022 h 3495"/>
                <a:gd name="T18" fmla="*/ 735 w 4832"/>
                <a:gd name="T19" fmla="*/ 1022 h 3495"/>
                <a:gd name="T20" fmla="*/ 750 w 4832"/>
                <a:gd name="T21" fmla="*/ 1111 h 3495"/>
                <a:gd name="T22" fmla="*/ 750 w 4832"/>
                <a:gd name="T23" fmla="*/ 1111 h 3495"/>
                <a:gd name="T24" fmla="*/ 742 w 4832"/>
                <a:gd name="T25" fmla="*/ 1111 h 3495"/>
                <a:gd name="T26" fmla="*/ 742 w 4832"/>
                <a:gd name="T27" fmla="*/ 1111 h 3495"/>
                <a:gd name="T28" fmla="*/ 28 w 4832"/>
                <a:gd name="T29" fmla="*/ 1846 h 3495"/>
                <a:gd name="T30" fmla="*/ 28 w 4832"/>
                <a:gd name="T31" fmla="*/ 1846 h 3495"/>
                <a:gd name="T32" fmla="*/ 842 w 4832"/>
                <a:gd name="T33" fmla="*/ 2466 h 3495"/>
                <a:gd name="T34" fmla="*/ 842 w 4832"/>
                <a:gd name="T35" fmla="*/ 2466 h 3495"/>
                <a:gd name="T36" fmla="*/ 1059 w 4832"/>
                <a:gd name="T37" fmla="*/ 2422 h 3495"/>
                <a:gd name="T38" fmla="*/ 1059 w 4832"/>
                <a:gd name="T39" fmla="*/ 2422 h 3495"/>
                <a:gd name="T40" fmla="*/ 1060 w 4832"/>
                <a:gd name="T41" fmla="*/ 2451 h 3495"/>
                <a:gd name="T42" fmla="*/ 1060 w 4832"/>
                <a:gd name="T43" fmla="*/ 2451 h 3495"/>
                <a:gd name="T44" fmla="*/ 2362 w 4832"/>
                <a:gd name="T45" fmla="*/ 3444 h 3495"/>
                <a:gd name="T46" fmla="*/ 2362 w 4832"/>
                <a:gd name="T47" fmla="*/ 3444 h 3495"/>
                <a:gd name="T48" fmla="*/ 3503 w 4832"/>
                <a:gd name="T49" fmla="*/ 2422 h 3495"/>
                <a:gd name="T50" fmla="*/ 3503 w 4832"/>
                <a:gd name="T51" fmla="*/ 2422 h 3495"/>
                <a:gd name="T52" fmla="*/ 3843 w 4832"/>
                <a:gd name="T53" fmla="*/ 2448 h 3495"/>
                <a:gd name="T54" fmla="*/ 3843 w 4832"/>
                <a:gd name="T55" fmla="*/ 2448 h 3495"/>
                <a:gd name="T56" fmla="*/ 4795 w 4832"/>
                <a:gd name="T57" fmla="*/ 1469 h 3495"/>
                <a:gd name="T58" fmla="*/ 4795 w 4832"/>
                <a:gd name="T59" fmla="*/ 1469 h 3495"/>
                <a:gd name="T60" fmla="*/ 3867 w 4832"/>
                <a:gd name="T61" fmla="*/ 641 h 3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32" h="3495">
                  <a:moveTo>
                    <a:pt x="3867" y="641"/>
                  </a:moveTo>
                  <a:lnTo>
                    <a:pt x="3867" y="641"/>
                  </a:lnTo>
                  <a:cubicBezTo>
                    <a:pt x="3734" y="260"/>
                    <a:pt x="3320" y="0"/>
                    <a:pt x="2850" y="35"/>
                  </a:cubicBezTo>
                  <a:lnTo>
                    <a:pt x="2850" y="35"/>
                  </a:lnTo>
                  <a:cubicBezTo>
                    <a:pt x="2468" y="63"/>
                    <a:pt x="2150" y="279"/>
                    <a:pt x="2004" y="571"/>
                  </a:cubicBezTo>
                  <a:lnTo>
                    <a:pt x="2004" y="571"/>
                  </a:lnTo>
                  <a:cubicBezTo>
                    <a:pt x="1865" y="415"/>
                    <a:pt x="1642" y="322"/>
                    <a:pt x="1398" y="340"/>
                  </a:cubicBezTo>
                  <a:lnTo>
                    <a:pt x="1398" y="340"/>
                  </a:lnTo>
                  <a:cubicBezTo>
                    <a:pt x="1006" y="369"/>
                    <a:pt x="709" y="674"/>
                    <a:pt x="735" y="1022"/>
                  </a:cubicBezTo>
                  <a:lnTo>
                    <a:pt x="735" y="1022"/>
                  </a:lnTo>
                  <a:cubicBezTo>
                    <a:pt x="738" y="1053"/>
                    <a:pt x="743" y="1082"/>
                    <a:pt x="750" y="1111"/>
                  </a:cubicBezTo>
                  <a:lnTo>
                    <a:pt x="750" y="1111"/>
                  </a:lnTo>
                  <a:cubicBezTo>
                    <a:pt x="747" y="1111"/>
                    <a:pt x="745" y="1111"/>
                    <a:pt x="742" y="1111"/>
                  </a:cubicBezTo>
                  <a:lnTo>
                    <a:pt x="742" y="1111"/>
                  </a:lnTo>
                  <a:cubicBezTo>
                    <a:pt x="320" y="1143"/>
                    <a:pt x="0" y="1472"/>
                    <a:pt x="28" y="1846"/>
                  </a:cubicBezTo>
                  <a:lnTo>
                    <a:pt x="28" y="1846"/>
                  </a:lnTo>
                  <a:cubicBezTo>
                    <a:pt x="55" y="2220"/>
                    <a:pt x="420" y="2498"/>
                    <a:pt x="842" y="2466"/>
                  </a:cubicBezTo>
                  <a:lnTo>
                    <a:pt x="842" y="2466"/>
                  </a:lnTo>
                  <a:cubicBezTo>
                    <a:pt x="918" y="2461"/>
                    <a:pt x="991" y="2445"/>
                    <a:pt x="1059" y="2422"/>
                  </a:cubicBezTo>
                  <a:lnTo>
                    <a:pt x="1059" y="2422"/>
                  </a:lnTo>
                  <a:cubicBezTo>
                    <a:pt x="1059" y="2431"/>
                    <a:pt x="1059" y="2441"/>
                    <a:pt x="1060" y="2451"/>
                  </a:cubicBezTo>
                  <a:lnTo>
                    <a:pt x="1060" y="2451"/>
                  </a:lnTo>
                  <a:cubicBezTo>
                    <a:pt x="1104" y="3049"/>
                    <a:pt x="1687" y="3494"/>
                    <a:pt x="2362" y="3444"/>
                  </a:cubicBezTo>
                  <a:lnTo>
                    <a:pt x="2362" y="3444"/>
                  </a:lnTo>
                  <a:cubicBezTo>
                    <a:pt x="2979" y="3399"/>
                    <a:pt x="3459" y="2955"/>
                    <a:pt x="3503" y="2422"/>
                  </a:cubicBezTo>
                  <a:lnTo>
                    <a:pt x="3503" y="2422"/>
                  </a:lnTo>
                  <a:cubicBezTo>
                    <a:pt x="3611" y="2447"/>
                    <a:pt x="3725" y="2456"/>
                    <a:pt x="3843" y="2448"/>
                  </a:cubicBezTo>
                  <a:lnTo>
                    <a:pt x="3843" y="2448"/>
                  </a:lnTo>
                  <a:cubicBezTo>
                    <a:pt x="4405" y="2406"/>
                    <a:pt x="4831" y="1968"/>
                    <a:pt x="4795" y="1469"/>
                  </a:cubicBezTo>
                  <a:lnTo>
                    <a:pt x="4795" y="1469"/>
                  </a:lnTo>
                  <a:cubicBezTo>
                    <a:pt x="4761" y="1018"/>
                    <a:pt x="4360" y="672"/>
                    <a:pt x="3867" y="64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822" name="Freeform 3">
              <a:extLst>
                <a:ext uri="{FF2B5EF4-FFF2-40B4-BE49-F238E27FC236}">
                  <a16:creationId xmlns:a16="http://schemas.microsoft.com/office/drawing/2014/main" xmlns="" id="{A6D4B07D-840C-694F-89EA-BFF45FD04E99}"/>
                </a:ext>
              </a:extLst>
            </p:cNvPr>
            <p:cNvSpPr>
              <a:spLocks noChangeArrowheads="1"/>
            </p:cNvSpPr>
            <p:nvPr/>
          </p:nvSpPr>
          <p:spPr bwMode="auto">
            <a:xfrm>
              <a:off x="2154898" y="8393562"/>
              <a:ext cx="2614341" cy="2074062"/>
            </a:xfrm>
            <a:custGeom>
              <a:avLst/>
              <a:gdLst>
                <a:gd name="T0" fmla="*/ 3224 w 3840"/>
                <a:gd name="T1" fmla="*/ 983 h 3047"/>
                <a:gd name="T2" fmla="*/ 3224 w 3840"/>
                <a:gd name="T3" fmla="*/ 983 h 3047"/>
                <a:gd name="T4" fmla="*/ 3048 w 3840"/>
                <a:gd name="T5" fmla="*/ 1010 h 3047"/>
                <a:gd name="T6" fmla="*/ 3048 w 3840"/>
                <a:gd name="T7" fmla="*/ 1010 h 3047"/>
                <a:gd name="T8" fmla="*/ 3048 w 3840"/>
                <a:gd name="T9" fmla="*/ 983 h 3047"/>
                <a:gd name="T10" fmla="*/ 3048 w 3840"/>
                <a:gd name="T11" fmla="*/ 983 h 3047"/>
                <a:gd name="T12" fmla="*/ 2065 w 3840"/>
                <a:gd name="T13" fmla="*/ 0 h 3047"/>
                <a:gd name="T14" fmla="*/ 2065 w 3840"/>
                <a:gd name="T15" fmla="*/ 0 h 3047"/>
                <a:gd name="T16" fmla="*/ 1091 w 3840"/>
                <a:gd name="T17" fmla="*/ 847 h 3047"/>
                <a:gd name="T18" fmla="*/ 1091 w 3840"/>
                <a:gd name="T19" fmla="*/ 847 h 3047"/>
                <a:gd name="T20" fmla="*/ 820 w 3840"/>
                <a:gd name="T21" fmla="*/ 801 h 3047"/>
                <a:gd name="T22" fmla="*/ 820 w 3840"/>
                <a:gd name="T23" fmla="*/ 801 h 3047"/>
                <a:gd name="T24" fmla="*/ 0 w 3840"/>
                <a:gd name="T25" fmla="*/ 1621 h 3047"/>
                <a:gd name="T26" fmla="*/ 0 w 3840"/>
                <a:gd name="T27" fmla="*/ 1621 h 3047"/>
                <a:gd name="T28" fmla="*/ 694 w 3840"/>
                <a:gd name="T29" fmla="*/ 2431 h 3047"/>
                <a:gd name="T30" fmla="*/ 694 w 3840"/>
                <a:gd name="T31" fmla="*/ 2431 h 3047"/>
                <a:gd name="T32" fmla="*/ 1472 w 3840"/>
                <a:gd name="T33" fmla="*/ 3046 h 3047"/>
                <a:gd name="T34" fmla="*/ 1472 w 3840"/>
                <a:gd name="T35" fmla="*/ 3046 h 3047"/>
                <a:gd name="T36" fmla="*/ 2181 w 3840"/>
                <a:gd name="T37" fmla="*/ 2618 h 3047"/>
                <a:gd name="T38" fmla="*/ 2181 w 3840"/>
                <a:gd name="T39" fmla="*/ 2618 h 3047"/>
                <a:gd name="T40" fmla="*/ 2653 w 3840"/>
                <a:gd name="T41" fmla="*/ 2866 h 3047"/>
                <a:gd name="T42" fmla="*/ 2653 w 3840"/>
                <a:gd name="T43" fmla="*/ 2866 h 3047"/>
                <a:gd name="T44" fmla="*/ 3224 w 3840"/>
                <a:gd name="T45" fmla="*/ 2295 h 3047"/>
                <a:gd name="T46" fmla="*/ 3224 w 3840"/>
                <a:gd name="T47" fmla="*/ 2295 h 3047"/>
                <a:gd name="T48" fmla="*/ 3218 w 3840"/>
                <a:gd name="T49" fmla="*/ 2213 h 3047"/>
                <a:gd name="T50" fmla="*/ 3218 w 3840"/>
                <a:gd name="T51" fmla="*/ 2213 h 3047"/>
                <a:gd name="T52" fmla="*/ 3224 w 3840"/>
                <a:gd name="T53" fmla="*/ 2213 h 3047"/>
                <a:gd name="T54" fmla="*/ 3224 w 3840"/>
                <a:gd name="T55" fmla="*/ 2213 h 3047"/>
                <a:gd name="T56" fmla="*/ 3839 w 3840"/>
                <a:gd name="T57" fmla="*/ 1598 h 3047"/>
                <a:gd name="T58" fmla="*/ 3839 w 3840"/>
                <a:gd name="T59" fmla="*/ 1598 h 3047"/>
                <a:gd name="T60" fmla="*/ 3224 w 3840"/>
                <a:gd name="T61" fmla="*/ 983 h 3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0" h="3047">
                  <a:moveTo>
                    <a:pt x="3224" y="983"/>
                  </a:moveTo>
                  <a:lnTo>
                    <a:pt x="3224" y="983"/>
                  </a:lnTo>
                  <a:cubicBezTo>
                    <a:pt x="3163" y="983"/>
                    <a:pt x="3104" y="993"/>
                    <a:pt x="3048" y="1010"/>
                  </a:cubicBezTo>
                  <a:lnTo>
                    <a:pt x="3048" y="1010"/>
                  </a:lnTo>
                  <a:cubicBezTo>
                    <a:pt x="3048" y="1001"/>
                    <a:pt x="3048" y="992"/>
                    <a:pt x="3048" y="983"/>
                  </a:cubicBezTo>
                  <a:lnTo>
                    <a:pt x="3048" y="983"/>
                  </a:lnTo>
                  <a:cubicBezTo>
                    <a:pt x="3048" y="440"/>
                    <a:pt x="2608" y="0"/>
                    <a:pt x="2065" y="0"/>
                  </a:cubicBezTo>
                  <a:lnTo>
                    <a:pt x="2065" y="0"/>
                  </a:lnTo>
                  <a:cubicBezTo>
                    <a:pt x="1568" y="0"/>
                    <a:pt x="1157" y="369"/>
                    <a:pt x="1091" y="847"/>
                  </a:cubicBezTo>
                  <a:lnTo>
                    <a:pt x="1091" y="847"/>
                  </a:lnTo>
                  <a:cubicBezTo>
                    <a:pt x="1006" y="817"/>
                    <a:pt x="915" y="801"/>
                    <a:pt x="820" y="801"/>
                  </a:cubicBezTo>
                  <a:lnTo>
                    <a:pt x="820" y="801"/>
                  </a:lnTo>
                  <a:cubicBezTo>
                    <a:pt x="367" y="801"/>
                    <a:pt x="0" y="1168"/>
                    <a:pt x="0" y="1621"/>
                  </a:cubicBezTo>
                  <a:lnTo>
                    <a:pt x="0" y="1621"/>
                  </a:lnTo>
                  <a:cubicBezTo>
                    <a:pt x="0" y="2031"/>
                    <a:pt x="301" y="2370"/>
                    <a:pt x="694" y="2431"/>
                  </a:cubicBezTo>
                  <a:lnTo>
                    <a:pt x="694" y="2431"/>
                  </a:lnTo>
                  <a:cubicBezTo>
                    <a:pt x="779" y="2784"/>
                    <a:pt x="1094" y="3046"/>
                    <a:pt x="1472" y="3046"/>
                  </a:cubicBezTo>
                  <a:lnTo>
                    <a:pt x="1472" y="3046"/>
                  </a:lnTo>
                  <a:cubicBezTo>
                    <a:pt x="1780" y="3046"/>
                    <a:pt x="2047" y="2872"/>
                    <a:pt x="2181" y="2618"/>
                  </a:cubicBezTo>
                  <a:lnTo>
                    <a:pt x="2181" y="2618"/>
                  </a:lnTo>
                  <a:cubicBezTo>
                    <a:pt x="2284" y="2768"/>
                    <a:pt x="2457" y="2866"/>
                    <a:pt x="2653" y="2866"/>
                  </a:cubicBezTo>
                  <a:lnTo>
                    <a:pt x="2653" y="2866"/>
                  </a:lnTo>
                  <a:cubicBezTo>
                    <a:pt x="2968" y="2866"/>
                    <a:pt x="3224" y="2611"/>
                    <a:pt x="3224" y="2295"/>
                  </a:cubicBezTo>
                  <a:lnTo>
                    <a:pt x="3224" y="2295"/>
                  </a:lnTo>
                  <a:cubicBezTo>
                    <a:pt x="3224" y="2267"/>
                    <a:pt x="3222" y="2240"/>
                    <a:pt x="3218" y="2213"/>
                  </a:cubicBezTo>
                  <a:lnTo>
                    <a:pt x="3218" y="2213"/>
                  </a:lnTo>
                  <a:cubicBezTo>
                    <a:pt x="3220" y="2213"/>
                    <a:pt x="3222" y="2213"/>
                    <a:pt x="3224" y="2213"/>
                  </a:cubicBezTo>
                  <a:lnTo>
                    <a:pt x="3224" y="2213"/>
                  </a:lnTo>
                  <a:cubicBezTo>
                    <a:pt x="3564" y="2213"/>
                    <a:pt x="3839" y="1939"/>
                    <a:pt x="3839" y="1598"/>
                  </a:cubicBezTo>
                  <a:lnTo>
                    <a:pt x="3839" y="1598"/>
                  </a:lnTo>
                  <a:cubicBezTo>
                    <a:pt x="3839" y="1259"/>
                    <a:pt x="3564" y="983"/>
                    <a:pt x="3224" y="98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823" name="Freeform 5">
              <a:extLst>
                <a:ext uri="{FF2B5EF4-FFF2-40B4-BE49-F238E27FC236}">
                  <a16:creationId xmlns:a16="http://schemas.microsoft.com/office/drawing/2014/main" xmlns="" id="{AA9BC213-0E33-D946-BC40-C147B4AC5686}"/>
                </a:ext>
              </a:extLst>
            </p:cNvPr>
            <p:cNvSpPr>
              <a:spLocks noChangeArrowheads="1"/>
            </p:cNvSpPr>
            <p:nvPr/>
          </p:nvSpPr>
          <p:spPr bwMode="auto">
            <a:xfrm>
              <a:off x="19112925" y="9686149"/>
              <a:ext cx="1884967" cy="1149588"/>
            </a:xfrm>
            <a:custGeom>
              <a:avLst/>
              <a:gdLst>
                <a:gd name="T0" fmla="*/ 1419 w 2768"/>
                <a:gd name="T1" fmla="*/ 953 h 1690"/>
                <a:gd name="T2" fmla="*/ 1419 w 2768"/>
                <a:gd name="T3" fmla="*/ 953 h 1690"/>
                <a:gd name="T4" fmla="*/ 1397 w 2768"/>
                <a:gd name="T5" fmla="*/ 918 h 1690"/>
                <a:gd name="T6" fmla="*/ 1397 w 2768"/>
                <a:gd name="T7" fmla="*/ 918 h 1690"/>
                <a:gd name="T8" fmla="*/ 1434 w 2768"/>
                <a:gd name="T9" fmla="*/ 938 h 1690"/>
                <a:gd name="T10" fmla="*/ 1434 w 2768"/>
                <a:gd name="T11" fmla="*/ 938 h 1690"/>
                <a:gd name="T12" fmla="*/ 1419 w 2768"/>
                <a:gd name="T13" fmla="*/ 953 h 1690"/>
                <a:gd name="T14" fmla="*/ 2290 w 2768"/>
                <a:gd name="T15" fmla="*/ 495 h 1690"/>
                <a:gd name="T16" fmla="*/ 2290 w 2768"/>
                <a:gd name="T17" fmla="*/ 495 h 1690"/>
                <a:gd name="T18" fmla="*/ 2149 w 2768"/>
                <a:gd name="T19" fmla="*/ 517 h 1690"/>
                <a:gd name="T20" fmla="*/ 2149 w 2768"/>
                <a:gd name="T21" fmla="*/ 517 h 1690"/>
                <a:gd name="T22" fmla="*/ 2150 w 2768"/>
                <a:gd name="T23" fmla="*/ 495 h 1690"/>
                <a:gd name="T24" fmla="*/ 2150 w 2768"/>
                <a:gd name="T25" fmla="*/ 495 h 1690"/>
                <a:gd name="T26" fmla="*/ 1655 w 2768"/>
                <a:gd name="T27" fmla="*/ 0 h 1690"/>
                <a:gd name="T28" fmla="*/ 1655 w 2768"/>
                <a:gd name="T29" fmla="*/ 0 h 1690"/>
                <a:gd name="T30" fmla="*/ 1264 w 2768"/>
                <a:gd name="T31" fmla="*/ 192 h 1690"/>
                <a:gd name="T32" fmla="*/ 1264 w 2768"/>
                <a:gd name="T33" fmla="*/ 192 h 1690"/>
                <a:gd name="T34" fmla="*/ 967 w 2768"/>
                <a:gd name="T35" fmla="*/ 74 h 1690"/>
                <a:gd name="T36" fmla="*/ 967 w 2768"/>
                <a:gd name="T37" fmla="*/ 74 h 1690"/>
                <a:gd name="T38" fmla="*/ 573 w 2768"/>
                <a:gd name="T39" fmla="*/ 328 h 1690"/>
                <a:gd name="T40" fmla="*/ 573 w 2768"/>
                <a:gd name="T41" fmla="*/ 328 h 1690"/>
                <a:gd name="T42" fmla="*/ 421 w 2768"/>
                <a:gd name="T43" fmla="*/ 299 h 1690"/>
                <a:gd name="T44" fmla="*/ 421 w 2768"/>
                <a:gd name="T45" fmla="*/ 299 h 1690"/>
                <a:gd name="T46" fmla="*/ 0 w 2768"/>
                <a:gd name="T47" fmla="*/ 719 h 1690"/>
                <a:gd name="T48" fmla="*/ 0 w 2768"/>
                <a:gd name="T49" fmla="*/ 719 h 1690"/>
                <a:gd name="T50" fmla="*/ 421 w 2768"/>
                <a:gd name="T51" fmla="*/ 1139 h 1690"/>
                <a:gd name="T52" fmla="*/ 421 w 2768"/>
                <a:gd name="T53" fmla="*/ 1139 h 1690"/>
                <a:gd name="T54" fmla="*/ 518 w 2768"/>
                <a:gd name="T55" fmla="*/ 1128 h 1690"/>
                <a:gd name="T56" fmla="*/ 518 w 2768"/>
                <a:gd name="T57" fmla="*/ 1128 h 1690"/>
                <a:gd name="T58" fmla="*/ 515 w 2768"/>
                <a:gd name="T59" fmla="*/ 1184 h 1690"/>
                <a:gd name="T60" fmla="*/ 515 w 2768"/>
                <a:gd name="T61" fmla="*/ 1184 h 1690"/>
                <a:gd name="T62" fmla="*/ 996 w 2768"/>
                <a:gd name="T63" fmla="*/ 1665 h 1690"/>
                <a:gd name="T64" fmla="*/ 996 w 2768"/>
                <a:gd name="T65" fmla="*/ 1665 h 1690"/>
                <a:gd name="T66" fmla="*/ 1361 w 2768"/>
                <a:gd name="T67" fmla="*/ 1497 h 1690"/>
                <a:gd name="T68" fmla="*/ 1361 w 2768"/>
                <a:gd name="T69" fmla="*/ 1497 h 1690"/>
                <a:gd name="T70" fmla="*/ 1720 w 2768"/>
                <a:gd name="T71" fmla="*/ 1689 h 1690"/>
                <a:gd name="T72" fmla="*/ 1720 w 2768"/>
                <a:gd name="T73" fmla="*/ 1689 h 1690"/>
                <a:gd name="T74" fmla="*/ 2120 w 2768"/>
                <a:gd name="T75" fmla="*/ 1416 h 1690"/>
                <a:gd name="T76" fmla="*/ 2120 w 2768"/>
                <a:gd name="T77" fmla="*/ 1416 h 1690"/>
                <a:gd name="T78" fmla="*/ 2290 w 2768"/>
                <a:gd name="T79" fmla="*/ 1448 h 1690"/>
                <a:gd name="T80" fmla="*/ 2290 w 2768"/>
                <a:gd name="T81" fmla="*/ 1448 h 1690"/>
                <a:gd name="T82" fmla="*/ 2767 w 2768"/>
                <a:gd name="T83" fmla="*/ 971 h 1690"/>
                <a:gd name="T84" fmla="*/ 2767 w 2768"/>
                <a:gd name="T85" fmla="*/ 971 h 1690"/>
                <a:gd name="T86" fmla="*/ 2290 w 2768"/>
                <a:gd name="T87" fmla="*/ 495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68" h="169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824" name="Freeform 8">
              <a:extLst>
                <a:ext uri="{FF2B5EF4-FFF2-40B4-BE49-F238E27FC236}">
                  <a16:creationId xmlns:a16="http://schemas.microsoft.com/office/drawing/2014/main" xmlns="" id="{A8460D73-436A-124F-ABA8-14C0DA5F2141}"/>
                </a:ext>
              </a:extLst>
            </p:cNvPr>
            <p:cNvSpPr>
              <a:spLocks noChangeArrowheads="1"/>
            </p:cNvSpPr>
            <p:nvPr/>
          </p:nvSpPr>
          <p:spPr bwMode="auto">
            <a:xfrm>
              <a:off x="21611187" y="11818206"/>
              <a:ext cx="1245638" cy="777397"/>
            </a:xfrm>
            <a:custGeom>
              <a:avLst/>
              <a:gdLst>
                <a:gd name="T0" fmla="*/ 877 w 1829"/>
                <a:gd name="T1" fmla="*/ 508 h 1143"/>
                <a:gd name="T2" fmla="*/ 877 w 1829"/>
                <a:gd name="T3" fmla="*/ 508 h 1143"/>
                <a:gd name="T4" fmla="*/ 887 w 1829"/>
                <a:gd name="T5" fmla="*/ 498 h 1143"/>
                <a:gd name="T6" fmla="*/ 887 w 1829"/>
                <a:gd name="T7" fmla="*/ 498 h 1143"/>
                <a:gd name="T8" fmla="*/ 903 w 1829"/>
                <a:gd name="T9" fmla="*/ 520 h 1143"/>
                <a:gd name="T10" fmla="*/ 903 w 1829"/>
                <a:gd name="T11" fmla="*/ 520 h 1143"/>
                <a:gd name="T12" fmla="*/ 877 w 1829"/>
                <a:gd name="T13" fmla="*/ 508 h 1143"/>
                <a:gd name="T14" fmla="*/ 1520 w 1829"/>
                <a:gd name="T15" fmla="*/ 322 h 1143"/>
                <a:gd name="T16" fmla="*/ 1520 w 1829"/>
                <a:gd name="T17" fmla="*/ 322 h 1143"/>
                <a:gd name="T18" fmla="*/ 1458 w 1829"/>
                <a:gd name="T19" fmla="*/ 335 h 1143"/>
                <a:gd name="T20" fmla="*/ 1458 w 1829"/>
                <a:gd name="T21" fmla="*/ 335 h 1143"/>
                <a:gd name="T22" fmla="*/ 1457 w 1829"/>
                <a:gd name="T23" fmla="*/ 298 h 1143"/>
                <a:gd name="T24" fmla="*/ 1457 w 1829"/>
                <a:gd name="T25" fmla="*/ 298 h 1143"/>
                <a:gd name="T26" fmla="*/ 1120 w 1829"/>
                <a:gd name="T27" fmla="*/ 15 h 1143"/>
                <a:gd name="T28" fmla="*/ 1120 w 1829"/>
                <a:gd name="T29" fmla="*/ 15 h 1143"/>
                <a:gd name="T30" fmla="*/ 893 w 1829"/>
                <a:gd name="T31" fmla="*/ 143 h 1143"/>
                <a:gd name="T32" fmla="*/ 893 w 1829"/>
                <a:gd name="T33" fmla="*/ 143 h 1143"/>
                <a:gd name="T34" fmla="*/ 651 w 1829"/>
                <a:gd name="T35" fmla="*/ 39 h 1143"/>
                <a:gd name="T36" fmla="*/ 651 w 1829"/>
                <a:gd name="T37" fmla="*/ 39 h 1143"/>
                <a:gd name="T38" fmla="*/ 407 w 1829"/>
                <a:gd name="T39" fmla="*/ 237 h 1143"/>
                <a:gd name="T40" fmla="*/ 407 w 1829"/>
                <a:gd name="T41" fmla="*/ 237 h 1143"/>
                <a:gd name="T42" fmla="*/ 296 w 1829"/>
                <a:gd name="T43" fmla="*/ 227 h 1143"/>
                <a:gd name="T44" fmla="*/ 296 w 1829"/>
                <a:gd name="T45" fmla="*/ 227 h 1143"/>
                <a:gd name="T46" fmla="*/ 15 w 1829"/>
                <a:gd name="T47" fmla="*/ 561 h 1143"/>
                <a:gd name="T48" fmla="*/ 15 w 1829"/>
                <a:gd name="T49" fmla="*/ 561 h 1143"/>
                <a:gd name="T50" fmla="*/ 349 w 1829"/>
                <a:gd name="T51" fmla="*/ 842 h 1143"/>
                <a:gd name="T52" fmla="*/ 349 w 1829"/>
                <a:gd name="T53" fmla="*/ 842 h 1143"/>
                <a:gd name="T54" fmla="*/ 439 w 1829"/>
                <a:gd name="T55" fmla="*/ 821 h 1143"/>
                <a:gd name="T56" fmla="*/ 439 w 1829"/>
                <a:gd name="T57" fmla="*/ 821 h 1143"/>
                <a:gd name="T58" fmla="*/ 440 w 1829"/>
                <a:gd name="T59" fmla="*/ 835 h 1143"/>
                <a:gd name="T60" fmla="*/ 440 w 1829"/>
                <a:gd name="T61" fmla="*/ 835 h 1143"/>
                <a:gd name="T62" fmla="*/ 787 w 1829"/>
                <a:gd name="T63" fmla="*/ 1127 h 1143"/>
                <a:gd name="T64" fmla="*/ 787 w 1829"/>
                <a:gd name="T65" fmla="*/ 1127 h 1143"/>
                <a:gd name="T66" fmla="*/ 1029 w 1829"/>
                <a:gd name="T67" fmla="*/ 981 h 1143"/>
                <a:gd name="T68" fmla="*/ 1029 w 1829"/>
                <a:gd name="T69" fmla="*/ 981 h 1143"/>
                <a:gd name="T70" fmla="*/ 1227 w 1829"/>
                <a:gd name="T71" fmla="*/ 1041 h 1143"/>
                <a:gd name="T72" fmla="*/ 1227 w 1829"/>
                <a:gd name="T73" fmla="*/ 1041 h 1143"/>
                <a:gd name="T74" fmla="*/ 1467 w 1829"/>
                <a:gd name="T75" fmla="*/ 855 h 1143"/>
                <a:gd name="T76" fmla="*/ 1467 w 1829"/>
                <a:gd name="T77" fmla="*/ 855 h 1143"/>
                <a:gd name="T78" fmla="*/ 1567 w 1829"/>
                <a:gd name="T79" fmla="*/ 865 h 1143"/>
                <a:gd name="T80" fmla="*/ 1567 w 1829"/>
                <a:gd name="T81" fmla="*/ 865 h 1143"/>
                <a:gd name="T82" fmla="*/ 1815 w 1829"/>
                <a:gd name="T83" fmla="*/ 570 h 1143"/>
                <a:gd name="T84" fmla="*/ 1815 w 1829"/>
                <a:gd name="T85" fmla="*/ 570 h 1143"/>
                <a:gd name="T86" fmla="*/ 1520 w 1829"/>
                <a:gd name="T87" fmla="*/ 322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9" h="1143">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825" name="Freeform 8">
              <a:extLst>
                <a:ext uri="{FF2B5EF4-FFF2-40B4-BE49-F238E27FC236}">
                  <a16:creationId xmlns:a16="http://schemas.microsoft.com/office/drawing/2014/main" xmlns="" id="{E82D1554-858C-CD40-A70F-E94BBC677763}"/>
                </a:ext>
              </a:extLst>
            </p:cNvPr>
            <p:cNvSpPr>
              <a:spLocks noChangeArrowheads="1"/>
            </p:cNvSpPr>
            <p:nvPr/>
          </p:nvSpPr>
          <p:spPr bwMode="auto">
            <a:xfrm>
              <a:off x="2839249" y="942132"/>
              <a:ext cx="1245638" cy="777397"/>
            </a:xfrm>
            <a:custGeom>
              <a:avLst/>
              <a:gdLst>
                <a:gd name="T0" fmla="*/ 877 w 1829"/>
                <a:gd name="T1" fmla="*/ 508 h 1143"/>
                <a:gd name="T2" fmla="*/ 877 w 1829"/>
                <a:gd name="T3" fmla="*/ 508 h 1143"/>
                <a:gd name="T4" fmla="*/ 887 w 1829"/>
                <a:gd name="T5" fmla="*/ 498 h 1143"/>
                <a:gd name="T6" fmla="*/ 887 w 1829"/>
                <a:gd name="T7" fmla="*/ 498 h 1143"/>
                <a:gd name="T8" fmla="*/ 903 w 1829"/>
                <a:gd name="T9" fmla="*/ 520 h 1143"/>
                <a:gd name="T10" fmla="*/ 903 w 1829"/>
                <a:gd name="T11" fmla="*/ 520 h 1143"/>
                <a:gd name="T12" fmla="*/ 877 w 1829"/>
                <a:gd name="T13" fmla="*/ 508 h 1143"/>
                <a:gd name="T14" fmla="*/ 1520 w 1829"/>
                <a:gd name="T15" fmla="*/ 322 h 1143"/>
                <a:gd name="T16" fmla="*/ 1520 w 1829"/>
                <a:gd name="T17" fmla="*/ 322 h 1143"/>
                <a:gd name="T18" fmla="*/ 1458 w 1829"/>
                <a:gd name="T19" fmla="*/ 335 h 1143"/>
                <a:gd name="T20" fmla="*/ 1458 w 1829"/>
                <a:gd name="T21" fmla="*/ 335 h 1143"/>
                <a:gd name="T22" fmla="*/ 1457 w 1829"/>
                <a:gd name="T23" fmla="*/ 298 h 1143"/>
                <a:gd name="T24" fmla="*/ 1457 w 1829"/>
                <a:gd name="T25" fmla="*/ 298 h 1143"/>
                <a:gd name="T26" fmla="*/ 1120 w 1829"/>
                <a:gd name="T27" fmla="*/ 15 h 1143"/>
                <a:gd name="T28" fmla="*/ 1120 w 1829"/>
                <a:gd name="T29" fmla="*/ 15 h 1143"/>
                <a:gd name="T30" fmla="*/ 893 w 1829"/>
                <a:gd name="T31" fmla="*/ 143 h 1143"/>
                <a:gd name="T32" fmla="*/ 893 w 1829"/>
                <a:gd name="T33" fmla="*/ 143 h 1143"/>
                <a:gd name="T34" fmla="*/ 651 w 1829"/>
                <a:gd name="T35" fmla="*/ 39 h 1143"/>
                <a:gd name="T36" fmla="*/ 651 w 1829"/>
                <a:gd name="T37" fmla="*/ 39 h 1143"/>
                <a:gd name="T38" fmla="*/ 407 w 1829"/>
                <a:gd name="T39" fmla="*/ 237 h 1143"/>
                <a:gd name="T40" fmla="*/ 407 w 1829"/>
                <a:gd name="T41" fmla="*/ 237 h 1143"/>
                <a:gd name="T42" fmla="*/ 296 w 1829"/>
                <a:gd name="T43" fmla="*/ 227 h 1143"/>
                <a:gd name="T44" fmla="*/ 296 w 1829"/>
                <a:gd name="T45" fmla="*/ 227 h 1143"/>
                <a:gd name="T46" fmla="*/ 15 w 1829"/>
                <a:gd name="T47" fmla="*/ 561 h 1143"/>
                <a:gd name="T48" fmla="*/ 15 w 1829"/>
                <a:gd name="T49" fmla="*/ 561 h 1143"/>
                <a:gd name="T50" fmla="*/ 349 w 1829"/>
                <a:gd name="T51" fmla="*/ 842 h 1143"/>
                <a:gd name="T52" fmla="*/ 349 w 1829"/>
                <a:gd name="T53" fmla="*/ 842 h 1143"/>
                <a:gd name="T54" fmla="*/ 439 w 1829"/>
                <a:gd name="T55" fmla="*/ 821 h 1143"/>
                <a:gd name="T56" fmla="*/ 439 w 1829"/>
                <a:gd name="T57" fmla="*/ 821 h 1143"/>
                <a:gd name="T58" fmla="*/ 440 w 1829"/>
                <a:gd name="T59" fmla="*/ 835 h 1143"/>
                <a:gd name="T60" fmla="*/ 440 w 1829"/>
                <a:gd name="T61" fmla="*/ 835 h 1143"/>
                <a:gd name="T62" fmla="*/ 787 w 1829"/>
                <a:gd name="T63" fmla="*/ 1127 h 1143"/>
                <a:gd name="T64" fmla="*/ 787 w 1829"/>
                <a:gd name="T65" fmla="*/ 1127 h 1143"/>
                <a:gd name="T66" fmla="*/ 1029 w 1829"/>
                <a:gd name="T67" fmla="*/ 981 h 1143"/>
                <a:gd name="T68" fmla="*/ 1029 w 1829"/>
                <a:gd name="T69" fmla="*/ 981 h 1143"/>
                <a:gd name="T70" fmla="*/ 1227 w 1829"/>
                <a:gd name="T71" fmla="*/ 1041 h 1143"/>
                <a:gd name="T72" fmla="*/ 1227 w 1829"/>
                <a:gd name="T73" fmla="*/ 1041 h 1143"/>
                <a:gd name="T74" fmla="*/ 1467 w 1829"/>
                <a:gd name="T75" fmla="*/ 855 h 1143"/>
                <a:gd name="T76" fmla="*/ 1467 w 1829"/>
                <a:gd name="T77" fmla="*/ 855 h 1143"/>
                <a:gd name="T78" fmla="*/ 1567 w 1829"/>
                <a:gd name="T79" fmla="*/ 865 h 1143"/>
                <a:gd name="T80" fmla="*/ 1567 w 1829"/>
                <a:gd name="T81" fmla="*/ 865 h 1143"/>
                <a:gd name="T82" fmla="*/ 1815 w 1829"/>
                <a:gd name="T83" fmla="*/ 570 h 1143"/>
                <a:gd name="T84" fmla="*/ 1815 w 1829"/>
                <a:gd name="T85" fmla="*/ 570 h 1143"/>
                <a:gd name="T86" fmla="*/ 1520 w 1829"/>
                <a:gd name="T87" fmla="*/ 322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9" h="1143">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sp>
          <p:nvSpPr>
            <p:cNvPr id="826" name="Freeform 5">
              <a:extLst>
                <a:ext uri="{FF2B5EF4-FFF2-40B4-BE49-F238E27FC236}">
                  <a16:creationId xmlns:a16="http://schemas.microsoft.com/office/drawing/2014/main" xmlns="" id="{C311831C-028E-8C43-BDD2-2D0719D88E28}"/>
                </a:ext>
              </a:extLst>
            </p:cNvPr>
            <p:cNvSpPr>
              <a:spLocks noChangeArrowheads="1"/>
            </p:cNvSpPr>
            <p:nvPr/>
          </p:nvSpPr>
          <p:spPr bwMode="auto">
            <a:xfrm>
              <a:off x="20349039" y="1065288"/>
              <a:ext cx="1884967" cy="1149588"/>
            </a:xfrm>
            <a:custGeom>
              <a:avLst/>
              <a:gdLst>
                <a:gd name="T0" fmla="*/ 1419 w 2768"/>
                <a:gd name="T1" fmla="*/ 953 h 1690"/>
                <a:gd name="T2" fmla="*/ 1419 w 2768"/>
                <a:gd name="T3" fmla="*/ 953 h 1690"/>
                <a:gd name="T4" fmla="*/ 1397 w 2768"/>
                <a:gd name="T5" fmla="*/ 918 h 1690"/>
                <a:gd name="T6" fmla="*/ 1397 w 2768"/>
                <a:gd name="T7" fmla="*/ 918 h 1690"/>
                <a:gd name="T8" fmla="*/ 1434 w 2768"/>
                <a:gd name="T9" fmla="*/ 938 h 1690"/>
                <a:gd name="T10" fmla="*/ 1434 w 2768"/>
                <a:gd name="T11" fmla="*/ 938 h 1690"/>
                <a:gd name="T12" fmla="*/ 1419 w 2768"/>
                <a:gd name="T13" fmla="*/ 953 h 1690"/>
                <a:gd name="T14" fmla="*/ 2290 w 2768"/>
                <a:gd name="T15" fmla="*/ 495 h 1690"/>
                <a:gd name="T16" fmla="*/ 2290 w 2768"/>
                <a:gd name="T17" fmla="*/ 495 h 1690"/>
                <a:gd name="T18" fmla="*/ 2149 w 2768"/>
                <a:gd name="T19" fmla="*/ 517 h 1690"/>
                <a:gd name="T20" fmla="*/ 2149 w 2768"/>
                <a:gd name="T21" fmla="*/ 517 h 1690"/>
                <a:gd name="T22" fmla="*/ 2150 w 2768"/>
                <a:gd name="T23" fmla="*/ 495 h 1690"/>
                <a:gd name="T24" fmla="*/ 2150 w 2768"/>
                <a:gd name="T25" fmla="*/ 495 h 1690"/>
                <a:gd name="T26" fmla="*/ 1655 w 2768"/>
                <a:gd name="T27" fmla="*/ 0 h 1690"/>
                <a:gd name="T28" fmla="*/ 1655 w 2768"/>
                <a:gd name="T29" fmla="*/ 0 h 1690"/>
                <a:gd name="T30" fmla="*/ 1264 w 2768"/>
                <a:gd name="T31" fmla="*/ 192 h 1690"/>
                <a:gd name="T32" fmla="*/ 1264 w 2768"/>
                <a:gd name="T33" fmla="*/ 192 h 1690"/>
                <a:gd name="T34" fmla="*/ 967 w 2768"/>
                <a:gd name="T35" fmla="*/ 74 h 1690"/>
                <a:gd name="T36" fmla="*/ 967 w 2768"/>
                <a:gd name="T37" fmla="*/ 74 h 1690"/>
                <a:gd name="T38" fmla="*/ 573 w 2768"/>
                <a:gd name="T39" fmla="*/ 328 h 1690"/>
                <a:gd name="T40" fmla="*/ 573 w 2768"/>
                <a:gd name="T41" fmla="*/ 328 h 1690"/>
                <a:gd name="T42" fmla="*/ 421 w 2768"/>
                <a:gd name="T43" fmla="*/ 299 h 1690"/>
                <a:gd name="T44" fmla="*/ 421 w 2768"/>
                <a:gd name="T45" fmla="*/ 299 h 1690"/>
                <a:gd name="T46" fmla="*/ 0 w 2768"/>
                <a:gd name="T47" fmla="*/ 719 h 1690"/>
                <a:gd name="T48" fmla="*/ 0 w 2768"/>
                <a:gd name="T49" fmla="*/ 719 h 1690"/>
                <a:gd name="T50" fmla="*/ 421 w 2768"/>
                <a:gd name="T51" fmla="*/ 1139 h 1690"/>
                <a:gd name="T52" fmla="*/ 421 w 2768"/>
                <a:gd name="T53" fmla="*/ 1139 h 1690"/>
                <a:gd name="T54" fmla="*/ 518 w 2768"/>
                <a:gd name="T55" fmla="*/ 1128 h 1690"/>
                <a:gd name="T56" fmla="*/ 518 w 2768"/>
                <a:gd name="T57" fmla="*/ 1128 h 1690"/>
                <a:gd name="T58" fmla="*/ 515 w 2768"/>
                <a:gd name="T59" fmla="*/ 1184 h 1690"/>
                <a:gd name="T60" fmla="*/ 515 w 2768"/>
                <a:gd name="T61" fmla="*/ 1184 h 1690"/>
                <a:gd name="T62" fmla="*/ 996 w 2768"/>
                <a:gd name="T63" fmla="*/ 1665 h 1690"/>
                <a:gd name="T64" fmla="*/ 996 w 2768"/>
                <a:gd name="T65" fmla="*/ 1665 h 1690"/>
                <a:gd name="T66" fmla="*/ 1361 w 2768"/>
                <a:gd name="T67" fmla="*/ 1497 h 1690"/>
                <a:gd name="T68" fmla="*/ 1361 w 2768"/>
                <a:gd name="T69" fmla="*/ 1497 h 1690"/>
                <a:gd name="T70" fmla="*/ 1720 w 2768"/>
                <a:gd name="T71" fmla="*/ 1689 h 1690"/>
                <a:gd name="T72" fmla="*/ 1720 w 2768"/>
                <a:gd name="T73" fmla="*/ 1689 h 1690"/>
                <a:gd name="T74" fmla="*/ 2120 w 2768"/>
                <a:gd name="T75" fmla="*/ 1416 h 1690"/>
                <a:gd name="T76" fmla="*/ 2120 w 2768"/>
                <a:gd name="T77" fmla="*/ 1416 h 1690"/>
                <a:gd name="T78" fmla="*/ 2290 w 2768"/>
                <a:gd name="T79" fmla="*/ 1448 h 1690"/>
                <a:gd name="T80" fmla="*/ 2290 w 2768"/>
                <a:gd name="T81" fmla="*/ 1448 h 1690"/>
                <a:gd name="T82" fmla="*/ 2767 w 2768"/>
                <a:gd name="T83" fmla="*/ 971 h 1690"/>
                <a:gd name="T84" fmla="*/ 2767 w 2768"/>
                <a:gd name="T85" fmla="*/ 971 h 1690"/>
                <a:gd name="T86" fmla="*/ 2290 w 2768"/>
                <a:gd name="T87" fmla="*/ 495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68" h="169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6" dirty="0">
                <a:solidFill>
                  <a:prstClr val="black"/>
                </a:solidFill>
                <a:latin typeface="Lato Light" panose="020F0502020204030203" pitchFamily="34" charset="0"/>
              </a:endParaRPr>
            </a:p>
          </p:txBody>
        </p:sp>
      </p:grpSp>
      <p:grpSp>
        <p:nvGrpSpPr>
          <p:cNvPr id="9" name="Group 8">
            <a:extLst>
              <a:ext uri="{FF2B5EF4-FFF2-40B4-BE49-F238E27FC236}">
                <a16:creationId xmlns:a16="http://schemas.microsoft.com/office/drawing/2014/main" xmlns="" id="{B4017BE9-0161-FA4A-9078-4F4F0859CEC1}"/>
              </a:ext>
            </a:extLst>
          </p:cNvPr>
          <p:cNvGrpSpPr/>
          <p:nvPr/>
        </p:nvGrpSpPr>
        <p:grpSpPr>
          <a:xfrm>
            <a:off x="5822197" y="5147463"/>
            <a:ext cx="625822" cy="849436"/>
            <a:chOff x="11641219" y="10294926"/>
            <a:chExt cx="1251643" cy="1698871"/>
          </a:xfrm>
        </p:grpSpPr>
        <p:sp>
          <p:nvSpPr>
            <p:cNvPr id="3822" name="Freeform 750">
              <a:extLst>
                <a:ext uri="{FF2B5EF4-FFF2-40B4-BE49-F238E27FC236}">
                  <a16:creationId xmlns:a16="http://schemas.microsoft.com/office/drawing/2014/main" xmlns="" id="{E177F1DB-B020-C145-A362-EE93252D77DF}"/>
                </a:ext>
              </a:extLst>
            </p:cNvPr>
            <p:cNvSpPr>
              <a:spLocks noChangeArrowheads="1"/>
            </p:cNvSpPr>
            <p:nvPr/>
          </p:nvSpPr>
          <p:spPr bwMode="auto">
            <a:xfrm>
              <a:off x="11782292" y="10294926"/>
              <a:ext cx="1110570" cy="1698871"/>
            </a:xfrm>
            <a:custGeom>
              <a:avLst/>
              <a:gdLst>
                <a:gd name="T0" fmla="*/ 795 w 1633"/>
                <a:gd name="T1" fmla="*/ 12 h 2497"/>
                <a:gd name="T2" fmla="*/ 795 w 1633"/>
                <a:gd name="T3" fmla="*/ 12 h 2497"/>
                <a:gd name="T4" fmla="*/ 9 w 1633"/>
                <a:gd name="T5" fmla="*/ 850 h 2497"/>
                <a:gd name="T6" fmla="*/ 9 w 1633"/>
                <a:gd name="T7" fmla="*/ 850 h 2497"/>
                <a:gd name="T8" fmla="*/ 858 w 1633"/>
                <a:gd name="T9" fmla="*/ 2496 h 2497"/>
                <a:gd name="T10" fmla="*/ 858 w 1633"/>
                <a:gd name="T11" fmla="*/ 2496 h 2497"/>
                <a:gd name="T12" fmla="*/ 1624 w 1633"/>
                <a:gd name="T13" fmla="*/ 809 h 2497"/>
                <a:gd name="T14" fmla="*/ 1624 w 1633"/>
                <a:gd name="T15" fmla="*/ 809 h 2497"/>
                <a:gd name="T16" fmla="*/ 795 w 1633"/>
                <a:gd name="T17" fmla="*/ 12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3" h="2497">
                  <a:moveTo>
                    <a:pt x="795" y="12"/>
                  </a:moveTo>
                  <a:lnTo>
                    <a:pt x="795" y="12"/>
                  </a:lnTo>
                  <a:cubicBezTo>
                    <a:pt x="367" y="22"/>
                    <a:pt x="0" y="506"/>
                    <a:pt x="9" y="850"/>
                  </a:cubicBezTo>
                  <a:lnTo>
                    <a:pt x="9" y="850"/>
                  </a:lnTo>
                  <a:cubicBezTo>
                    <a:pt x="17" y="1194"/>
                    <a:pt x="858" y="2496"/>
                    <a:pt x="858" y="2496"/>
                  </a:cubicBezTo>
                  <a:lnTo>
                    <a:pt x="858" y="2496"/>
                  </a:lnTo>
                  <a:cubicBezTo>
                    <a:pt x="1095" y="1899"/>
                    <a:pt x="1632" y="1147"/>
                    <a:pt x="1624" y="809"/>
                  </a:cubicBezTo>
                  <a:lnTo>
                    <a:pt x="1624" y="809"/>
                  </a:lnTo>
                  <a:cubicBezTo>
                    <a:pt x="1615" y="471"/>
                    <a:pt x="1224" y="0"/>
                    <a:pt x="795" y="12"/>
                  </a:cubicBezTo>
                </a:path>
              </a:pathLst>
            </a:custGeom>
            <a:solidFill>
              <a:schemeClr val="bg1">
                <a:lumMod val="75000"/>
              </a:schemeClr>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23" name="Freeform 751">
              <a:extLst>
                <a:ext uri="{FF2B5EF4-FFF2-40B4-BE49-F238E27FC236}">
                  <a16:creationId xmlns:a16="http://schemas.microsoft.com/office/drawing/2014/main" xmlns="" id="{49D05CA1-48ED-A84E-8A1A-116378DDF8FD}"/>
                </a:ext>
              </a:extLst>
            </p:cNvPr>
            <p:cNvSpPr>
              <a:spLocks noChangeArrowheads="1"/>
            </p:cNvSpPr>
            <p:nvPr/>
          </p:nvSpPr>
          <p:spPr bwMode="auto">
            <a:xfrm>
              <a:off x="11881341" y="10312935"/>
              <a:ext cx="909468" cy="1389711"/>
            </a:xfrm>
            <a:custGeom>
              <a:avLst/>
              <a:gdLst>
                <a:gd name="T0" fmla="*/ 650 w 1335"/>
                <a:gd name="T1" fmla="*/ 9 h 2040"/>
                <a:gd name="T2" fmla="*/ 650 w 1335"/>
                <a:gd name="T3" fmla="*/ 9 h 2040"/>
                <a:gd name="T4" fmla="*/ 7 w 1335"/>
                <a:gd name="T5" fmla="*/ 695 h 2040"/>
                <a:gd name="T6" fmla="*/ 7 w 1335"/>
                <a:gd name="T7" fmla="*/ 695 h 2040"/>
                <a:gd name="T8" fmla="*/ 701 w 1335"/>
                <a:gd name="T9" fmla="*/ 2039 h 2040"/>
                <a:gd name="T10" fmla="*/ 701 w 1335"/>
                <a:gd name="T11" fmla="*/ 2039 h 2040"/>
                <a:gd name="T12" fmla="*/ 1327 w 1335"/>
                <a:gd name="T13" fmla="*/ 661 h 2040"/>
                <a:gd name="T14" fmla="*/ 1327 w 1335"/>
                <a:gd name="T15" fmla="*/ 661 h 2040"/>
                <a:gd name="T16" fmla="*/ 650 w 1335"/>
                <a:gd name="T17" fmla="*/ 9 h 2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5" h="2040">
                  <a:moveTo>
                    <a:pt x="650" y="9"/>
                  </a:moveTo>
                  <a:lnTo>
                    <a:pt x="650" y="9"/>
                  </a:lnTo>
                  <a:cubicBezTo>
                    <a:pt x="299" y="18"/>
                    <a:pt x="0" y="413"/>
                    <a:pt x="7" y="695"/>
                  </a:cubicBezTo>
                  <a:lnTo>
                    <a:pt x="7" y="695"/>
                  </a:lnTo>
                  <a:cubicBezTo>
                    <a:pt x="14" y="975"/>
                    <a:pt x="701" y="2039"/>
                    <a:pt x="701" y="2039"/>
                  </a:cubicBezTo>
                  <a:lnTo>
                    <a:pt x="701" y="2039"/>
                  </a:lnTo>
                  <a:cubicBezTo>
                    <a:pt x="896" y="1552"/>
                    <a:pt x="1334" y="937"/>
                    <a:pt x="1327" y="661"/>
                  </a:cubicBezTo>
                  <a:lnTo>
                    <a:pt x="1327" y="661"/>
                  </a:lnTo>
                  <a:cubicBezTo>
                    <a:pt x="1320" y="385"/>
                    <a:pt x="1000" y="0"/>
                    <a:pt x="650" y="9"/>
                  </a:cubicBezTo>
                </a:path>
              </a:pathLst>
            </a:custGeom>
            <a:solidFill>
              <a:schemeClr val="bg1">
                <a:lumMod val="95000"/>
              </a:schemeClr>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24" name="Freeform 752">
              <a:extLst>
                <a:ext uri="{FF2B5EF4-FFF2-40B4-BE49-F238E27FC236}">
                  <a16:creationId xmlns:a16="http://schemas.microsoft.com/office/drawing/2014/main" xmlns="" id="{DA0E771C-F395-3F42-82C3-C70B6A383080}"/>
                </a:ext>
              </a:extLst>
            </p:cNvPr>
            <p:cNvSpPr>
              <a:spLocks noChangeArrowheads="1"/>
            </p:cNvSpPr>
            <p:nvPr/>
          </p:nvSpPr>
          <p:spPr bwMode="auto">
            <a:xfrm>
              <a:off x="11983393" y="10312935"/>
              <a:ext cx="699359" cy="1068548"/>
            </a:xfrm>
            <a:custGeom>
              <a:avLst/>
              <a:gdLst>
                <a:gd name="T0" fmla="*/ 500 w 1029"/>
                <a:gd name="T1" fmla="*/ 6 h 1571"/>
                <a:gd name="T2" fmla="*/ 500 w 1029"/>
                <a:gd name="T3" fmla="*/ 6 h 1571"/>
                <a:gd name="T4" fmla="*/ 6 w 1029"/>
                <a:gd name="T5" fmla="*/ 534 h 1571"/>
                <a:gd name="T6" fmla="*/ 6 w 1029"/>
                <a:gd name="T7" fmla="*/ 534 h 1571"/>
                <a:gd name="T8" fmla="*/ 540 w 1029"/>
                <a:gd name="T9" fmla="*/ 1570 h 1571"/>
                <a:gd name="T10" fmla="*/ 540 w 1029"/>
                <a:gd name="T11" fmla="*/ 1570 h 1571"/>
                <a:gd name="T12" fmla="*/ 1022 w 1029"/>
                <a:gd name="T13" fmla="*/ 508 h 1571"/>
                <a:gd name="T14" fmla="*/ 1022 w 1029"/>
                <a:gd name="T15" fmla="*/ 508 h 1571"/>
                <a:gd name="T16" fmla="*/ 500 w 1029"/>
                <a:gd name="T17" fmla="*/ 6 h 1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9" h="1571">
                  <a:moveTo>
                    <a:pt x="500" y="6"/>
                  </a:moveTo>
                  <a:lnTo>
                    <a:pt x="500" y="6"/>
                  </a:lnTo>
                  <a:cubicBezTo>
                    <a:pt x="230" y="13"/>
                    <a:pt x="0" y="318"/>
                    <a:pt x="6" y="534"/>
                  </a:cubicBezTo>
                  <a:lnTo>
                    <a:pt x="6" y="534"/>
                  </a:lnTo>
                  <a:cubicBezTo>
                    <a:pt x="11" y="751"/>
                    <a:pt x="540" y="1570"/>
                    <a:pt x="540" y="1570"/>
                  </a:cubicBezTo>
                  <a:lnTo>
                    <a:pt x="540" y="1570"/>
                  </a:lnTo>
                  <a:cubicBezTo>
                    <a:pt x="690" y="1195"/>
                    <a:pt x="1028" y="722"/>
                    <a:pt x="1022" y="508"/>
                  </a:cubicBezTo>
                  <a:lnTo>
                    <a:pt x="1022" y="508"/>
                  </a:lnTo>
                  <a:cubicBezTo>
                    <a:pt x="1017" y="296"/>
                    <a:pt x="771" y="0"/>
                    <a:pt x="500" y="6"/>
                  </a:cubicBezTo>
                </a:path>
              </a:pathLst>
            </a:custGeom>
            <a:solidFill>
              <a:schemeClr val="bg1"/>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25" name="Freeform 753">
              <a:extLst>
                <a:ext uri="{FF2B5EF4-FFF2-40B4-BE49-F238E27FC236}">
                  <a16:creationId xmlns:a16="http://schemas.microsoft.com/office/drawing/2014/main" xmlns="" id="{8EA68751-C4E8-D84F-A908-8161976DCB1A}"/>
                </a:ext>
              </a:extLst>
            </p:cNvPr>
            <p:cNvSpPr>
              <a:spLocks noChangeArrowheads="1"/>
            </p:cNvSpPr>
            <p:nvPr/>
          </p:nvSpPr>
          <p:spPr bwMode="auto">
            <a:xfrm>
              <a:off x="11641219" y="10384974"/>
              <a:ext cx="777399" cy="1143585"/>
            </a:xfrm>
            <a:custGeom>
              <a:avLst/>
              <a:gdLst>
                <a:gd name="T0" fmla="*/ 677 w 1143"/>
                <a:gd name="T1" fmla="*/ 56 h 1678"/>
                <a:gd name="T2" fmla="*/ 677 w 1143"/>
                <a:gd name="T3" fmla="*/ 56 h 1678"/>
                <a:gd name="T4" fmla="*/ 45 w 1143"/>
                <a:gd name="T5" fmla="*/ 485 h 1678"/>
                <a:gd name="T6" fmla="*/ 45 w 1143"/>
                <a:gd name="T7" fmla="*/ 485 h 1678"/>
                <a:gd name="T8" fmla="*/ 357 w 1143"/>
                <a:gd name="T9" fmla="*/ 1677 h 1678"/>
                <a:gd name="T10" fmla="*/ 357 w 1143"/>
                <a:gd name="T11" fmla="*/ 1677 h 1678"/>
                <a:gd name="T12" fmla="*/ 1099 w 1143"/>
                <a:gd name="T13" fmla="*/ 694 h 1678"/>
                <a:gd name="T14" fmla="*/ 1099 w 1143"/>
                <a:gd name="T15" fmla="*/ 694 h 1678"/>
                <a:gd name="T16" fmla="*/ 677 w 1143"/>
                <a:gd name="T17" fmla="*/ 56 h 1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3" h="1678">
                  <a:moveTo>
                    <a:pt x="677" y="56"/>
                  </a:moveTo>
                  <a:lnTo>
                    <a:pt x="677" y="56"/>
                  </a:lnTo>
                  <a:cubicBezTo>
                    <a:pt x="398" y="0"/>
                    <a:pt x="89" y="261"/>
                    <a:pt x="45" y="485"/>
                  </a:cubicBezTo>
                  <a:lnTo>
                    <a:pt x="45" y="485"/>
                  </a:lnTo>
                  <a:cubicBezTo>
                    <a:pt x="0" y="710"/>
                    <a:pt x="357" y="1677"/>
                    <a:pt x="357" y="1677"/>
                  </a:cubicBezTo>
                  <a:lnTo>
                    <a:pt x="357" y="1677"/>
                  </a:lnTo>
                  <a:cubicBezTo>
                    <a:pt x="598" y="1325"/>
                    <a:pt x="1055" y="915"/>
                    <a:pt x="1099" y="694"/>
                  </a:cubicBezTo>
                  <a:lnTo>
                    <a:pt x="1099" y="694"/>
                  </a:lnTo>
                  <a:cubicBezTo>
                    <a:pt x="1142" y="474"/>
                    <a:pt x="957" y="111"/>
                    <a:pt x="677" y="56"/>
                  </a:cubicBezTo>
                </a:path>
              </a:pathLst>
            </a:custGeom>
            <a:solidFill>
              <a:schemeClr val="bg1">
                <a:lumMod val="75000"/>
              </a:schemeClr>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26" name="Freeform 754">
              <a:extLst>
                <a:ext uri="{FF2B5EF4-FFF2-40B4-BE49-F238E27FC236}">
                  <a16:creationId xmlns:a16="http://schemas.microsoft.com/office/drawing/2014/main" xmlns="" id="{65437BB1-E02F-C048-A3A0-AF1E85F537C4}"/>
                </a:ext>
              </a:extLst>
            </p:cNvPr>
            <p:cNvSpPr>
              <a:spLocks noChangeArrowheads="1"/>
            </p:cNvSpPr>
            <p:nvPr/>
          </p:nvSpPr>
          <p:spPr bwMode="auto">
            <a:xfrm>
              <a:off x="11722260" y="10405983"/>
              <a:ext cx="636326" cy="933479"/>
            </a:xfrm>
            <a:custGeom>
              <a:avLst/>
              <a:gdLst>
                <a:gd name="T0" fmla="*/ 553 w 935"/>
                <a:gd name="T1" fmla="*/ 45 h 1371"/>
                <a:gd name="T2" fmla="*/ 553 w 935"/>
                <a:gd name="T3" fmla="*/ 45 h 1371"/>
                <a:gd name="T4" fmla="*/ 37 w 935"/>
                <a:gd name="T5" fmla="*/ 396 h 1371"/>
                <a:gd name="T6" fmla="*/ 37 w 935"/>
                <a:gd name="T7" fmla="*/ 396 h 1371"/>
                <a:gd name="T8" fmla="*/ 292 w 935"/>
                <a:gd name="T9" fmla="*/ 1370 h 1371"/>
                <a:gd name="T10" fmla="*/ 292 w 935"/>
                <a:gd name="T11" fmla="*/ 1370 h 1371"/>
                <a:gd name="T12" fmla="*/ 898 w 935"/>
                <a:gd name="T13" fmla="*/ 567 h 1371"/>
                <a:gd name="T14" fmla="*/ 898 w 935"/>
                <a:gd name="T15" fmla="*/ 567 h 1371"/>
                <a:gd name="T16" fmla="*/ 553 w 935"/>
                <a:gd name="T17" fmla="*/ 45 h 1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1371">
                  <a:moveTo>
                    <a:pt x="553" y="45"/>
                  </a:moveTo>
                  <a:lnTo>
                    <a:pt x="553" y="45"/>
                  </a:lnTo>
                  <a:cubicBezTo>
                    <a:pt x="325" y="0"/>
                    <a:pt x="73" y="212"/>
                    <a:pt x="37" y="396"/>
                  </a:cubicBezTo>
                  <a:lnTo>
                    <a:pt x="37" y="396"/>
                  </a:lnTo>
                  <a:cubicBezTo>
                    <a:pt x="0" y="579"/>
                    <a:pt x="292" y="1370"/>
                    <a:pt x="292" y="1370"/>
                  </a:cubicBezTo>
                  <a:lnTo>
                    <a:pt x="292" y="1370"/>
                  </a:lnTo>
                  <a:cubicBezTo>
                    <a:pt x="489" y="1082"/>
                    <a:pt x="862" y="747"/>
                    <a:pt x="898" y="567"/>
                  </a:cubicBezTo>
                  <a:lnTo>
                    <a:pt x="898" y="567"/>
                  </a:lnTo>
                  <a:cubicBezTo>
                    <a:pt x="934" y="386"/>
                    <a:pt x="782" y="90"/>
                    <a:pt x="553" y="45"/>
                  </a:cubicBezTo>
                </a:path>
              </a:pathLst>
            </a:custGeom>
            <a:solidFill>
              <a:schemeClr val="bg1">
                <a:lumMod val="95000"/>
              </a:schemeClr>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27" name="Freeform 755">
              <a:extLst>
                <a:ext uri="{FF2B5EF4-FFF2-40B4-BE49-F238E27FC236}">
                  <a16:creationId xmlns:a16="http://schemas.microsoft.com/office/drawing/2014/main" xmlns="" id="{2BA40098-4273-BA42-B7FF-892964B05323}"/>
                </a:ext>
              </a:extLst>
            </p:cNvPr>
            <p:cNvSpPr>
              <a:spLocks noChangeArrowheads="1"/>
            </p:cNvSpPr>
            <p:nvPr/>
          </p:nvSpPr>
          <p:spPr bwMode="auto">
            <a:xfrm>
              <a:off x="11809305" y="10411986"/>
              <a:ext cx="489252" cy="717368"/>
            </a:xfrm>
            <a:custGeom>
              <a:avLst/>
              <a:gdLst>
                <a:gd name="T0" fmla="*/ 426 w 720"/>
                <a:gd name="T1" fmla="*/ 34 h 1056"/>
                <a:gd name="T2" fmla="*/ 426 w 720"/>
                <a:gd name="T3" fmla="*/ 34 h 1056"/>
                <a:gd name="T4" fmla="*/ 28 w 720"/>
                <a:gd name="T5" fmla="*/ 304 h 1056"/>
                <a:gd name="T6" fmla="*/ 28 w 720"/>
                <a:gd name="T7" fmla="*/ 304 h 1056"/>
                <a:gd name="T8" fmla="*/ 225 w 720"/>
                <a:gd name="T9" fmla="*/ 1055 h 1056"/>
                <a:gd name="T10" fmla="*/ 225 w 720"/>
                <a:gd name="T11" fmla="*/ 1055 h 1056"/>
                <a:gd name="T12" fmla="*/ 691 w 720"/>
                <a:gd name="T13" fmla="*/ 436 h 1056"/>
                <a:gd name="T14" fmla="*/ 691 w 720"/>
                <a:gd name="T15" fmla="*/ 436 h 1056"/>
                <a:gd name="T16" fmla="*/ 426 w 720"/>
                <a:gd name="T17" fmla="*/ 34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1056">
                  <a:moveTo>
                    <a:pt x="426" y="34"/>
                  </a:moveTo>
                  <a:lnTo>
                    <a:pt x="426" y="34"/>
                  </a:lnTo>
                  <a:cubicBezTo>
                    <a:pt x="250" y="0"/>
                    <a:pt x="56" y="163"/>
                    <a:pt x="28" y="304"/>
                  </a:cubicBezTo>
                  <a:lnTo>
                    <a:pt x="28" y="304"/>
                  </a:lnTo>
                  <a:cubicBezTo>
                    <a:pt x="0" y="446"/>
                    <a:pt x="225" y="1055"/>
                    <a:pt x="225" y="1055"/>
                  </a:cubicBezTo>
                  <a:lnTo>
                    <a:pt x="225" y="1055"/>
                  </a:lnTo>
                  <a:cubicBezTo>
                    <a:pt x="376" y="834"/>
                    <a:pt x="664" y="575"/>
                    <a:pt x="691" y="436"/>
                  </a:cubicBezTo>
                  <a:lnTo>
                    <a:pt x="691" y="436"/>
                  </a:lnTo>
                  <a:cubicBezTo>
                    <a:pt x="719" y="297"/>
                    <a:pt x="602" y="70"/>
                    <a:pt x="426" y="34"/>
                  </a:cubicBezTo>
                </a:path>
              </a:pathLst>
            </a:custGeom>
            <a:solidFill>
              <a:schemeClr val="bg1"/>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28" name="Freeform 756">
              <a:extLst>
                <a:ext uri="{FF2B5EF4-FFF2-40B4-BE49-F238E27FC236}">
                  <a16:creationId xmlns:a16="http://schemas.microsoft.com/office/drawing/2014/main" xmlns="" id="{562A0238-1049-8D40-841B-94C417162BF7}"/>
                </a:ext>
              </a:extLst>
            </p:cNvPr>
            <p:cNvSpPr>
              <a:spLocks noChangeArrowheads="1"/>
            </p:cNvSpPr>
            <p:nvPr/>
          </p:nvSpPr>
          <p:spPr bwMode="auto">
            <a:xfrm>
              <a:off x="12028417" y="10327943"/>
              <a:ext cx="504259" cy="705363"/>
            </a:xfrm>
            <a:custGeom>
              <a:avLst/>
              <a:gdLst>
                <a:gd name="T0" fmla="*/ 233 w 742"/>
                <a:gd name="T1" fmla="*/ 72 h 1036"/>
                <a:gd name="T2" fmla="*/ 233 w 742"/>
                <a:gd name="T3" fmla="*/ 72 h 1036"/>
                <a:gd name="T4" fmla="*/ 58 w 742"/>
                <a:gd name="T5" fmla="*/ 525 h 1036"/>
                <a:gd name="T6" fmla="*/ 58 w 742"/>
                <a:gd name="T7" fmla="*/ 525 h 1036"/>
                <a:gd name="T8" fmla="*/ 651 w 742"/>
                <a:gd name="T9" fmla="*/ 1035 h 1036"/>
                <a:gd name="T10" fmla="*/ 651 w 742"/>
                <a:gd name="T11" fmla="*/ 1035 h 1036"/>
                <a:gd name="T12" fmla="*/ 684 w 742"/>
                <a:gd name="T13" fmla="*/ 253 h 1036"/>
                <a:gd name="T14" fmla="*/ 684 w 742"/>
                <a:gd name="T15" fmla="*/ 253 h 1036"/>
                <a:gd name="T16" fmla="*/ 233 w 742"/>
                <a:gd name="T17" fmla="*/ 72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036">
                  <a:moveTo>
                    <a:pt x="233" y="72"/>
                  </a:moveTo>
                  <a:lnTo>
                    <a:pt x="233" y="72"/>
                  </a:lnTo>
                  <a:cubicBezTo>
                    <a:pt x="67" y="144"/>
                    <a:pt x="0" y="392"/>
                    <a:pt x="58" y="525"/>
                  </a:cubicBezTo>
                  <a:lnTo>
                    <a:pt x="58" y="525"/>
                  </a:lnTo>
                  <a:cubicBezTo>
                    <a:pt x="115" y="659"/>
                    <a:pt x="651" y="1035"/>
                    <a:pt x="651" y="1035"/>
                  </a:cubicBezTo>
                  <a:lnTo>
                    <a:pt x="651" y="1035"/>
                  </a:lnTo>
                  <a:cubicBezTo>
                    <a:pt x="650" y="764"/>
                    <a:pt x="741" y="384"/>
                    <a:pt x="684" y="253"/>
                  </a:cubicBezTo>
                  <a:lnTo>
                    <a:pt x="684" y="253"/>
                  </a:lnTo>
                  <a:cubicBezTo>
                    <a:pt x="627" y="122"/>
                    <a:pt x="399" y="0"/>
                    <a:pt x="233" y="72"/>
                  </a:cubicBezTo>
                </a:path>
              </a:pathLst>
            </a:custGeom>
            <a:solidFill>
              <a:schemeClr val="bg1">
                <a:lumMod val="75000"/>
              </a:schemeClr>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29" name="Freeform 757">
              <a:extLst>
                <a:ext uri="{FF2B5EF4-FFF2-40B4-BE49-F238E27FC236}">
                  <a16:creationId xmlns:a16="http://schemas.microsoft.com/office/drawing/2014/main" xmlns="" id="{5992227E-8DD8-D848-8F93-13897ACFA1B8}"/>
                </a:ext>
              </a:extLst>
            </p:cNvPr>
            <p:cNvSpPr>
              <a:spLocks noChangeArrowheads="1"/>
            </p:cNvSpPr>
            <p:nvPr/>
          </p:nvSpPr>
          <p:spPr bwMode="auto">
            <a:xfrm>
              <a:off x="12061433" y="10345951"/>
              <a:ext cx="411211" cy="576295"/>
            </a:xfrm>
            <a:custGeom>
              <a:avLst/>
              <a:gdLst>
                <a:gd name="T0" fmla="*/ 190 w 606"/>
                <a:gd name="T1" fmla="*/ 59 h 846"/>
                <a:gd name="T2" fmla="*/ 190 w 606"/>
                <a:gd name="T3" fmla="*/ 59 h 846"/>
                <a:gd name="T4" fmla="*/ 47 w 606"/>
                <a:gd name="T5" fmla="*/ 429 h 846"/>
                <a:gd name="T6" fmla="*/ 47 w 606"/>
                <a:gd name="T7" fmla="*/ 429 h 846"/>
                <a:gd name="T8" fmla="*/ 532 w 606"/>
                <a:gd name="T9" fmla="*/ 845 h 846"/>
                <a:gd name="T10" fmla="*/ 532 w 606"/>
                <a:gd name="T11" fmla="*/ 845 h 846"/>
                <a:gd name="T12" fmla="*/ 559 w 606"/>
                <a:gd name="T13" fmla="*/ 207 h 846"/>
                <a:gd name="T14" fmla="*/ 559 w 606"/>
                <a:gd name="T15" fmla="*/ 207 h 846"/>
                <a:gd name="T16" fmla="*/ 190 w 606"/>
                <a:gd name="T17" fmla="*/ 59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6" h="846">
                  <a:moveTo>
                    <a:pt x="190" y="59"/>
                  </a:moveTo>
                  <a:lnTo>
                    <a:pt x="190" y="59"/>
                  </a:lnTo>
                  <a:cubicBezTo>
                    <a:pt x="54" y="118"/>
                    <a:pt x="0" y="320"/>
                    <a:pt x="47" y="429"/>
                  </a:cubicBezTo>
                  <a:lnTo>
                    <a:pt x="47" y="429"/>
                  </a:lnTo>
                  <a:cubicBezTo>
                    <a:pt x="94" y="538"/>
                    <a:pt x="532" y="845"/>
                    <a:pt x="532" y="845"/>
                  </a:cubicBezTo>
                  <a:lnTo>
                    <a:pt x="532" y="845"/>
                  </a:lnTo>
                  <a:cubicBezTo>
                    <a:pt x="531" y="624"/>
                    <a:pt x="605" y="314"/>
                    <a:pt x="559" y="207"/>
                  </a:cubicBezTo>
                  <a:lnTo>
                    <a:pt x="559" y="207"/>
                  </a:lnTo>
                  <a:cubicBezTo>
                    <a:pt x="512" y="99"/>
                    <a:pt x="326" y="0"/>
                    <a:pt x="190" y="59"/>
                  </a:cubicBezTo>
                </a:path>
              </a:pathLst>
            </a:custGeom>
            <a:solidFill>
              <a:schemeClr val="bg1">
                <a:lumMod val="95000"/>
              </a:schemeClr>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3830" name="Freeform 758">
              <a:extLst>
                <a:ext uri="{FF2B5EF4-FFF2-40B4-BE49-F238E27FC236}">
                  <a16:creationId xmlns:a16="http://schemas.microsoft.com/office/drawing/2014/main" xmlns="" id="{633CDBDF-5251-7043-8EDA-09E2EFC51A36}"/>
                </a:ext>
              </a:extLst>
            </p:cNvPr>
            <p:cNvSpPr>
              <a:spLocks noChangeArrowheads="1"/>
            </p:cNvSpPr>
            <p:nvPr/>
          </p:nvSpPr>
          <p:spPr bwMode="auto">
            <a:xfrm>
              <a:off x="12091450" y="10351954"/>
              <a:ext cx="318163" cy="444228"/>
            </a:xfrm>
            <a:custGeom>
              <a:avLst/>
              <a:gdLst>
                <a:gd name="T0" fmla="*/ 146 w 468"/>
                <a:gd name="T1" fmla="*/ 46 h 653"/>
                <a:gd name="T2" fmla="*/ 146 w 468"/>
                <a:gd name="T3" fmla="*/ 46 h 653"/>
                <a:gd name="T4" fmla="*/ 36 w 468"/>
                <a:gd name="T5" fmla="*/ 331 h 653"/>
                <a:gd name="T6" fmla="*/ 36 w 468"/>
                <a:gd name="T7" fmla="*/ 331 h 653"/>
                <a:gd name="T8" fmla="*/ 410 w 468"/>
                <a:gd name="T9" fmla="*/ 652 h 653"/>
                <a:gd name="T10" fmla="*/ 410 w 468"/>
                <a:gd name="T11" fmla="*/ 652 h 653"/>
                <a:gd name="T12" fmla="*/ 431 w 468"/>
                <a:gd name="T13" fmla="*/ 160 h 653"/>
                <a:gd name="T14" fmla="*/ 431 w 468"/>
                <a:gd name="T15" fmla="*/ 160 h 653"/>
                <a:gd name="T16" fmla="*/ 146 w 468"/>
                <a:gd name="T17" fmla="*/ 46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8" h="653">
                  <a:moveTo>
                    <a:pt x="146" y="46"/>
                  </a:moveTo>
                  <a:lnTo>
                    <a:pt x="146" y="46"/>
                  </a:lnTo>
                  <a:cubicBezTo>
                    <a:pt x="42" y="91"/>
                    <a:pt x="0" y="247"/>
                    <a:pt x="36" y="331"/>
                  </a:cubicBezTo>
                  <a:lnTo>
                    <a:pt x="36" y="331"/>
                  </a:lnTo>
                  <a:cubicBezTo>
                    <a:pt x="73" y="415"/>
                    <a:pt x="410" y="652"/>
                    <a:pt x="410" y="652"/>
                  </a:cubicBezTo>
                  <a:lnTo>
                    <a:pt x="410" y="652"/>
                  </a:lnTo>
                  <a:cubicBezTo>
                    <a:pt x="409" y="481"/>
                    <a:pt x="467" y="242"/>
                    <a:pt x="431" y="160"/>
                  </a:cubicBezTo>
                  <a:lnTo>
                    <a:pt x="431" y="160"/>
                  </a:lnTo>
                  <a:cubicBezTo>
                    <a:pt x="395" y="77"/>
                    <a:pt x="252" y="0"/>
                    <a:pt x="146" y="46"/>
                  </a:cubicBezTo>
                </a:path>
              </a:pathLst>
            </a:custGeom>
            <a:solidFill>
              <a:schemeClr val="bg1"/>
            </a:solidFill>
            <a:ln>
              <a:noFill/>
            </a:ln>
            <a:effectLst/>
          </p:spPr>
          <p:txBody>
            <a:bodyPr wrap="none" anchor="ctr"/>
            <a:lstStyle/>
            <a:p>
              <a:endParaRPr lang="en-US" sz="3266" dirty="0">
                <a:solidFill>
                  <a:prstClr val="black"/>
                </a:solidFill>
                <a:latin typeface="Lato Light" panose="020F0502020204030203" pitchFamily="34" charset="0"/>
              </a:endParaRPr>
            </a:p>
          </p:txBody>
        </p:sp>
      </p:grpSp>
      <p:grpSp>
        <p:nvGrpSpPr>
          <p:cNvPr id="10" name="Group 9">
            <a:extLst>
              <a:ext uri="{FF2B5EF4-FFF2-40B4-BE49-F238E27FC236}">
                <a16:creationId xmlns:a16="http://schemas.microsoft.com/office/drawing/2014/main" xmlns="" id="{8C60FF22-2B4B-F443-AA70-C099429DD5E8}"/>
              </a:ext>
            </a:extLst>
          </p:cNvPr>
          <p:cNvGrpSpPr/>
          <p:nvPr/>
        </p:nvGrpSpPr>
        <p:grpSpPr>
          <a:xfrm>
            <a:off x="5320940" y="2770244"/>
            <a:ext cx="1566464" cy="2454919"/>
            <a:chOff x="10638704" y="5540488"/>
            <a:chExt cx="3132927" cy="4909838"/>
          </a:xfrm>
        </p:grpSpPr>
        <p:sp>
          <p:nvSpPr>
            <p:cNvPr id="782" name="Freeform 781">
              <a:extLst>
                <a:ext uri="{FF2B5EF4-FFF2-40B4-BE49-F238E27FC236}">
                  <a16:creationId xmlns:a16="http://schemas.microsoft.com/office/drawing/2014/main" xmlns="" id="{D7AD66F2-0DC9-E94D-ACEB-A1D68C41E6F1}"/>
                </a:ext>
              </a:extLst>
            </p:cNvPr>
            <p:cNvSpPr>
              <a:spLocks noChangeArrowheads="1"/>
            </p:cNvSpPr>
            <p:nvPr/>
          </p:nvSpPr>
          <p:spPr bwMode="auto">
            <a:xfrm>
              <a:off x="10638704" y="5540488"/>
              <a:ext cx="3132927" cy="3941546"/>
            </a:xfrm>
            <a:custGeom>
              <a:avLst/>
              <a:gdLst>
                <a:gd name="connsiteX0" fmla="*/ 1502865 w 3006383"/>
                <a:gd name="connsiteY0" fmla="*/ 0 h 3782342"/>
                <a:gd name="connsiteX1" fmla="*/ 3006383 w 3006383"/>
                <a:gd name="connsiteY1" fmla="*/ 1502881 h 3782342"/>
                <a:gd name="connsiteX2" fmla="*/ 3005555 w 3006383"/>
                <a:gd name="connsiteY2" fmla="*/ 1503934 h 3782342"/>
                <a:gd name="connsiteX3" fmla="*/ 2998135 w 3006383"/>
                <a:gd name="connsiteY3" fmla="*/ 1625546 h 3782342"/>
                <a:gd name="connsiteX4" fmla="*/ 2222674 w 3006383"/>
                <a:gd name="connsiteY4" fmla="*/ 3607440 h 3782342"/>
                <a:gd name="connsiteX5" fmla="*/ 864519 w 3006383"/>
                <a:gd name="connsiteY5" fmla="*/ 3536900 h 3782342"/>
                <a:gd name="connsiteX6" fmla="*/ 1 w 3006383"/>
                <a:gd name="connsiteY6" fmla="*/ 1503664 h 3782342"/>
                <a:gd name="connsiteX7" fmla="*/ 170 w 3006383"/>
                <a:gd name="connsiteY7" fmla="*/ 1503041 h 3782342"/>
                <a:gd name="connsiteX8" fmla="*/ 0 w 3006383"/>
                <a:gd name="connsiteY8" fmla="*/ 1502881 h 3782342"/>
                <a:gd name="connsiteX9" fmla="*/ 1502865 w 3006383"/>
                <a:gd name="connsiteY9" fmla="*/ 0 h 378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6383" h="3782342">
                  <a:moveTo>
                    <a:pt x="1502865" y="0"/>
                  </a:moveTo>
                  <a:cubicBezTo>
                    <a:pt x="2333000" y="0"/>
                    <a:pt x="3006383" y="672445"/>
                    <a:pt x="3006383" y="1502881"/>
                  </a:cubicBezTo>
                  <a:lnTo>
                    <a:pt x="3005555" y="1503934"/>
                  </a:lnTo>
                  <a:lnTo>
                    <a:pt x="2998135" y="1625546"/>
                  </a:lnTo>
                  <a:cubicBezTo>
                    <a:pt x="2925229" y="2229562"/>
                    <a:pt x="2338370" y="2761211"/>
                    <a:pt x="2222674" y="3607440"/>
                  </a:cubicBezTo>
                  <a:cubicBezTo>
                    <a:pt x="1360115" y="3811221"/>
                    <a:pt x="1400598" y="3893517"/>
                    <a:pt x="864519" y="3536900"/>
                  </a:cubicBezTo>
                  <a:cubicBezTo>
                    <a:pt x="617700" y="2555878"/>
                    <a:pt x="164547" y="2441578"/>
                    <a:pt x="1" y="1503664"/>
                  </a:cubicBezTo>
                  <a:lnTo>
                    <a:pt x="170" y="1503041"/>
                  </a:lnTo>
                  <a:lnTo>
                    <a:pt x="0" y="1502881"/>
                  </a:lnTo>
                  <a:cubicBezTo>
                    <a:pt x="0" y="672445"/>
                    <a:pt x="672730" y="0"/>
                    <a:pt x="1502865" y="0"/>
                  </a:cubicBezTo>
                  <a:close/>
                </a:path>
              </a:pathLst>
            </a:custGeom>
            <a:solidFill>
              <a:schemeClr val="bg1">
                <a:lumMod val="85000"/>
              </a:schemeClr>
            </a:solidFill>
            <a:ln>
              <a:noFill/>
            </a:ln>
            <a:effectLst/>
          </p:spPr>
          <p:txBody>
            <a:bodyPr wrap="square" anchor="ctr">
              <a:noAutofit/>
            </a:bodyPr>
            <a:lstStyle/>
            <a:p>
              <a:endParaRPr lang="en-US" sz="3266" dirty="0">
                <a:solidFill>
                  <a:prstClr val="black"/>
                </a:solidFill>
                <a:latin typeface="Lato Light" panose="020F0502020204030203" pitchFamily="34" charset="0"/>
              </a:endParaRPr>
            </a:p>
          </p:txBody>
        </p:sp>
        <p:sp>
          <p:nvSpPr>
            <p:cNvPr id="781" name="Freeform 780">
              <a:extLst>
                <a:ext uri="{FF2B5EF4-FFF2-40B4-BE49-F238E27FC236}">
                  <a16:creationId xmlns:a16="http://schemas.microsoft.com/office/drawing/2014/main" xmlns="" id="{2B30222B-F2E2-4449-AED8-18D673F93CED}"/>
                </a:ext>
              </a:extLst>
            </p:cNvPr>
            <p:cNvSpPr>
              <a:spLocks noChangeArrowheads="1"/>
            </p:cNvSpPr>
            <p:nvPr/>
          </p:nvSpPr>
          <p:spPr bwMode="auto">
            <a:xfrm>
              <a:off x="11443116" y="9103314"/>
              <a:ext cx="1614148" cy="1347012"/>
            </a:xfrm>
            <a:custGeom>
              <a:avLst/>
              <a:gdLst>
                <a:gd name="connsiteX0" fmla="*/ 0 w 1548950"/>
                <a:gd name="connsiteY0" fmla="*/ 0 h 1292604"/>
                <a:gd name="connsiteX1" fmla="*/ 1548950 w 1548950"/>
                <a:gd name="connsiteY1" fmla="*/ 0 h 1292604"/>
                <a:gd name="connsiteX2" fmla="*/ 1548950 w 1548950"/>
                <a:gd name="connsiteY2" fmla="*/ 752362 h 1292604"/>
                <a:gd name="connsiteX3" fmla="*/ 1290247 w 1548950"/>
                <a:gd name="connsiteY3" fmla="*/ 1010334 h 1292604"/>
                <a:gd name="connsiteX4" fmla="*/ 1289721 w 1548950"/>
                <a:gd name="connsiteY4" fmla="*/ 1010334 h 1292604"/>
                <a:gd name="connsiteX5" fmla="*/ 1289721 w 1548950"/>
                <a:gd name="connsiteY5" fmla="*/ 1034638 h 1292604"/>
                <a:gd name="connsiteX6" fmla="*/ 1083177 w 1548950"/>
                <a:gd name="connsiteY6" fmla="*/ 1292604 h 1292604"/>
                <a:gd name="connsiteX7" fmla="*/ 462891 w 1548950"/>
                <a:gd name="connsiteY7" fmla="*/ 1292604 h 1292604"/>
                <a:gd name="connsiteX8" fmla="*/ 256347 w 1548950"/>
                <a:gd name="connsiteY8" fmla="*/ 1034638 h 1292604"/>
                <a:gd name="connsiteX9" fmla="*/ 256347 w 1548950"/>
                <a:gd name="connsiteY9" fmla="*/ 1010098 h 1292604"/>
                <a:gd name="connsiteX10" fmla="*/ 206510 w 1548950"/>
                <a:gd name="connsiteY10" fmla="*/ 1005116 h 1292604"/>
                <a:gd name="connsiteX11" fmla="*/ 0 w 1548950"/>
                <a:gd name="connsiteY11" fmla="*/ 752362 h 1292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48950" h="1292604">
                  <a:moveTo>
                    <a:pt x="0" y="0"/>
                  </a:moveTo>
                  <a:lnTo>
                    <a:pt x="1548950" y="0"/>
                  </a:lnTo>
                  <a:lnTo>
                    <a:pt x="1548950" y="752362"/>
                  </a:lnTo>
                  <a:cubicBezTo>
                    <a:pt x="1548950" y="895390"/>
                    <a:pt x="1433317" y="1010334"/>
                    <a:pt x="1290247" y="1010334"/>
                  </a:cubicBezTo>
                  <a:lnTo>
                    <a:pt x="1289721" y="1010334"/>
                  </a:lnTo>
                  <a:lnTo>
                    <a:pt x="1289721" y="1034638"/>
                  </a:lnTo>
                  <a:cubicBezTo>
                    <a:pt x="1289721" y="1177009"/>
                    <a:pt x="1197561" y="1292604"/>
                    <a:pt x="1083177" y="1292604"/>
                  </a:cubicBezTo>
                  <a:lnTo>
                    <a:pt x="462891" y="1292604"/>
                  </a:lnTo>
                  <a:cubicBezTo>
                    <a:pt x="348508" y="1292604"/>
                    <a:pt x="256347" y="1177009"/>
                    <a:pt x="256347" y="1034638"/>
                  </a:cubicBezTo>
                  <a:lnTo>
                    <a:pt x="256347" y="1010098"/>
                  </a:lnTo>
                  <a:lnTo>
                    <a:pt x="206510" y="1005116"/>
                  </a:lnTo>
                  <a:cubicBezTo>
                    <a:pt x="88531" y="981159"/>
                    <a:pt x="0" y="877512"/>
                    <a:pt x="0" y="752362"/>
                  </a:cubicBezTo>
                  <a:close/>
                </a:path>
              </a:pathLst>
            </a:custGeom>
            <a:solidFill>
              <a:schemeClr val="bg1">
                <a:lumMod val="65000"/>
              </a:schemeClr>
            </a:solidFill>
            <a:ln>
              <a:noFill/>
            </a:ln>
            <a:effectLst/>
          </p:spPr>
          <p:txBody>
            <a:bodyPr wrap="square" anchor="ctr">
              <a:noAutofit/>
            </a:bodyPr>
            <a:lstStyle/>
            <a:p>
              <a:endParaRPr lang="en-US" sz="3266" dirty="0">
                <a:solidFill>
                  <a:prstClr val="black"/>
                </a:solidFill>
                <a:latin typeface="Lato Light" panose="020F0502020204030203" pitchFamily="34" charset="0"/>
              </a:endParaRPr>
            </a:p>
          </p:txBody>
        </p:sp>
        <p:grpSp>
          <p:nvGrpSpPr>
            <p:cNvPr id="2" name="Group 1">
              <a:extLst>
                <a:ext uri="{FF2B5EF4-FFF2-40B4-BE49-F238E27FC236}">
                  <a16:creationId xmlns:a16="http://schemas.microsoft.com/office/drawing/2014/main" xmlns="" id="{932998FF-3837-6B41-A80D-83A79F59E8B1}"/>
                </a:ext>
              </a:extLst>
            </p:cNvPr>
            <p:cNvGrpSpPr/>
            <p:nvPr/>
          </p:nvGrpSpPr>
          <p:grpSpPr>
            <a:xfrm>
              <a:off x="11497144" y="7404444"/>
              <a:ext cx="1524781" cy="1791919"/>
              <a:chOff x="11771182" y="6757191"/>
              <a:chExt cx="1463193" cy="1719541"/>
            </a:xfrm>
          </p:grpSpPr>
          <p:sp>
            <p:nvSpPr>
              <p:cNvPr id="3833" name="Freeform 761">
                <a:extLst>
                  <a:ext uri="{FF2B5EF4-FFF2-40B4-BE49-F238E27FC236}">
                    <a16:creationId xmlns:a16="http://schemas.microsoft.com/office/drawing/2014/main" xmlns="" id="{C2650DAA-7460-EB4F-826E-F9DE72B27289}"/>
                  </a:ext>
                </a:extLst>
              </p:cNvPr>
              <p:cNvSpPr>
                <a:spLocks noChangeArrowheads="1"/>
              </p:cNvSpPr>
              <p:nvPr/>
            </p:nvSpPr>
            <p:spPr bwMode="auto">
              <a:xfrm>
                <a:off x="11771182" y="6757191"/>
                <a:ext cx="460848" cy="1719541"/>
              </a:xfrm>
              <a:custGeom>
                <a:avLst/>
                <a:gdLst>
                  <a:gd name="T0" fmla="*/ 0 w 705"/>
                  <a:gd name="T1" fmla="*/ 0 h 2633"/>
                  <a:gd name="T2" fmla="*/ 0 w 705"/>
                  <a:gd name="T3" fmla="*/ 0 h 2633"/>
                  <a:gd name="T4" fmla="*/ 569 w 705"/>
                  <a:gd name="T5" fmla="*/ 1373 h 2633"/>
                  <a:gd name="T6" fmla="*/ 569 w 705"/>
                  <a:gd name="T7" fmla="*/ 1373 h 2633"/>
                  <a:gd name="T8" fmla="*/ 704 w 705"/>
                  <a:gd name="T9" fmla="*/ 2632 h 2633"/>
                </a:gdLst>
                <a:ahLst/>
                <a:cxnLst>
                  <a:cxn ang="0">
                    <a:pos x="T0" y="T1"/>
                  </a:cxn>
                  <a:cxn ang="0">
                    <a:pos x="T2" y="T3"/>
                  </a:cxn>
                  <a:cxn ang="0">
                    <a:pos x="T4" y="T5"/>
                  </a:cxn>
                  <a:cxn ang="0">
                    <a:pos x="T6" y="T7"/>
                  </a:cxn>
                  <a:cxn ang="0">
                    <a:pos x="T8" y="T9"/>
                  </a:cxn>
                </a:cxnLst>
                <a:rect l="0" t="0" r="r" b="b"/>
                <a:pathLst>
                  <a:path w="705" h="2633">
                    <a:moveTo>
                      <a:pt x="0" y="0"/>
                    </a:moveTo>
                    <a:lnTo>
                      <a:pt x="0" y="0"/>
                    </a:lnTo>
                    <a:cubicBezTo>
                      <a:pt x="0" y="0"/>
                      <a:pt x="437" y="1002"/>
                      <a:pt x="569" y="1373"/>
                    </a:cubicBezTo>
                    <a:lnTo>
                      <a:pt x="569" y="1373"/>
                    </a:lnTo>
                    <a:cubicBezTo>
                      <a:pt x="700" y="1745"/>
                      <a:pt x="704" y="2632"/>
                      <a:pt x="704" y="2632"/>
                    </a:cubicBezTo>
                  </a:path>
                </a:pathLst>
              </a:custGeom>
              <a:noFill/>
              <a:ln w="50800" cap="flat">
                <a:solidFill>
                  <a:srgbClr val="403F4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3266" dirty="0">
                  <a:solidFill>
                    <a:prstClr val="black"/>
                  </a:solidFill>
                  <a:latin typeface="Lato Light" panose="020F0502020204030203" pitchFamily="34" charset="0"/>
                </a:endParaRPr>
              </a:p>
            </p:txBody>
          </p:sp>
          <p:sp>
            <p:nvSpPr>
              <p:cNvPr id="3834" name="Freeform 762">
                <a:extLst>
                  <a:ext uri="{FF2B5EF4-FFF2-40B4-BE49-F238E27FC236}">
                    <a16:creationId xmlns:a16="http://schemas.microsoft.com/office/drawing/2014/main" xmlns="" id="{D289ECD0-ED42-9746-9976-B5470D8DE783}"/>
                  </a:ext>
                </a:extLst>
              </p:cNvPr>
              <p:cNvSpPr>
                <a:spLocks noChangeArrowheads="1"/>
              </p:cNvSpPr>
              <p:nvPr/>
            </p:nvSpPr>
            <p:spPr bwMode="auto">
              <a:xfrm>
                <a:off x="12773527" y="6757191"/>
                <a:ext cx="460848" cy="1719541"/>
              </a:xfrm>
              <a:custGeom>
                <a:avLst/>
                <a:gdLst>
                  <a:gd name="T0" fmla="*/ 704 w 705"/>
                  <a:gd name="T1" fmla="*/ 0 h 2633"/>
                  <a:gd name="T2" fmla="*/ 704 w 705"/>
                  <a:gd name="T3" fmla="*/ 0 h 2633"/>
                  <a:gd name="T4" fmla="*/ 136 w 705"/>
                  <a:gd name="T5" fmla="*/ 1373 h 2633"/>
                  <a:gd name="T6" fmla="*/ 136 w 705"/>
                  <a:gd name="T7" fmla="*/ 1373 h 2633"/>
                  <a:gd name="T8" fmla="*/ 0 w 705"/>
                  <a:gd name="T9" fmla="*/ 2632 h 2633"/>
                </a:gdLst>
                <a:ahLst/>
                <a:cxnLst>
                  <a:cxn ang="0">
                    <a:pos x="T0" y="T1"/>
                  </a:cxn>
                  <a:cxn ang="0">
                    <a:pos x="T2" y="T3"/>
                  </a:cxn>
                  <a:cxn ang="0">
                    <a:pos x="T4" y="T5"/>
                  </a:cxn>
                  <a:cxn ang="0">
                    <a:pos x="T6" y="T7"/>
                  </a:cxn>
                  <a:cxn ang="0">
                    <a:pos x="T8" y="T9"/>
                  </a:cxn>
                </a:cxnLst>
                <a:rect l="0" t="0" r="r" b="b"/>
                <a:pathLst>
                  <a:path w="705" h="2633">
                    <a:moveTo>
                      <a:pt x="704" y="0"/>
                    </a:moveTo>
                    <a:lnTo>
                      <a:pt x="704" y="0"/>
                    </a:lnTo>
                    <a:cubicBezTo>
                      <a:pt x="704" y="0"/>
                      <a:pt x="268" y="1002"/>
                      <a:pt x="136" y="1373"/>
                    </a:cubicBezTo>
                    <a:lnTo>
                      <a:pt x="136" y="1373"/>
                    </a:lnTo>
                    <a:cubicBezTo>
                      <a:pt x="4" y="1745"/>
                      <a:pt x="0" y="2632"/>
                      <a:pt x="0" y="2632"/>
                    </a:cubicBezTo>
                  </a:path>
                </a:pathLst>
              </a:custGeom>
              <a:noFill/>
              <a:ln w="50800" cap="flat">
                <a:solidFill>
                  <a:srgbClr val="403F4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3266" dirty="0">
                  <a:solidFill>
                    <a:prstClr val="black"/>
                  </a:solidFill>
                  <a:latin typeface="Lato Light" panose="020F0502020204030203" pitchFamily="34" charset="0"/>
                </a:endParaRPr>
              </a:p>
            </p:txBody>
          </p:sp>
          <p:sp>
            <p:nvSpPr>
              <p:cNvPr id="784" name="Freeform 783">
                <a:extLst>
                  <a:ext uri="{FF2B5EF4-FFF2-40B4-BE49-F238E27FC236}">
                    <a16:creationId xmlns:a16="http://schemas.microsoft.com/office/drawing/2014/main" xmlns="" id="{A9E3EC91-D887-AA4D-9930-ABB0444ABC80}"/>
                  </a:ext>
                </a:extLst>
              </p:cNvPr>
              <p:cNvSpPr>
                <a:spLocks noChangeArrowheads="1"/>
              </p:cNvSpPr>
              <p:nvPr/>
            </p:nvSpPr>
            <p:spPr bwMode="auto">
              <a:xfrm>
                <a:off x="11903676" y="6797516"/>
                <a:ext cx="1200431" cy="393949"/>
              </a:xfrm>
              <a:custGeom>
                <a:avLst/>
                <a:gdLst>
                  <a:gd name="connsiteX0" fmla="*/ 1050199 w 1200431"/>
                  <a:gd name="connsiteY0" fmla="*/ 0 h 393949"/>
                  <a:gd name="connsiteX1" fmla="*/ 1200431 w 1200431"/>
                  <a:gd name="connsiteY1" fmla="*/ 197301 h 393949"/>
                  <a:gd name="connsiteX2" fmla="*/ 1050199 w 1200431"/>
                  <a:gd name="connsiteY2" fmla="*/ 393949 h 393949"/>
                  <a:gd name="connsiteX3" fmla="*/ 898654 w 1200431"/>
                  <a:gd name="connsiteY3" fmla="*/ 197301 h 393949"/>
                  <a:gd name="connsiteX4" fmla="*/ 1050199 w 1200431"/>
                  <a:gd name="connsiteY4" fmla="*/ 0 h 393949"/>
                  <a:gd name="connsiteX5" fmla="*/ 748878 w 1200431"/>
                  <a:gd name="connsiteY5" fmla="*/ 0 h 393949"/>
                  <a:gd name="connsiteX6" fmla="*/ 898003 w 1200431"/>
                  <a:gd name="connsiteY6" fmla="*/ 197301 h 393949"/>
                  <a:gd name="connsiteX7" fmla="*/ 748878 w 1200431"/>
                  <a:gd name="connsiteY7" fmla="*/ 393949 h 393949"/>
                  <a:gd name="connsiteX8" fmla="*/ 599103 w 1200431"/>
                  <a:gd name="connsiteY8" fmla="*/ 197301 h 393949"/>
                  <a:gd name="connsiteX9" fmla="*/ 748878 w 1200431"/>
                  <a:gd name="connsiteY9" fmla="*/ 0 h 393949"/>
                  <a:gd name="connsiteX10" fmla="*/ 449001 w 1200431"/>
                  <a:gd name="connsiteY10" fmla="*/ 0 h 393949"/>
                  <a:gd name="connsiteX11" fmla="*/ 598450 w 1200431"/>
                  <a:gd name="connsiteY11" fmla="*/ 197301 h 393949"/>
                  <a:gd name="connsiteX12" fmla="*/ 449001 w 1200431"/>
                  <a:gd name="connsiteY12" fmla="*/ 393949 h 393949"/>
                  <a:gd name="connsiteX13" fmla="*/ 299552 w 1200431"/>
                  <a:gd name="connsiteY13" fmla="*/ 197301 h 393949"/>
                  <a:gd name="connsiteX14" fmla="*/ 449001 w 1200431"/>
                  <a:gd name="connsiteY14" fmla="*/ 0 h 393949"/>
                  <a:gd name="connsiteX15" fmla="*/ 149124 w 1200431"/>
                  <a:gd name="connsiteY15" fmla="*/ 0 h 393949"/>
                  <a:gd name="connsiteX16" fmla="*/ 298900 w 1200431"/>
                  <a:gd name="connsiteY16" fmla="*/ 197301 h 393949"/>
                  <a:gd name="connsiteX17" fmla="*/ 149124 w 1200431"/>
                  <a:gd name="connsiteY17" fmla="*/ 393949 h 393949"/>
                  <a:gd name="connsiteX18" fmla="*/ 0 w 1200431"/>
                  <a:gd name="connsiteY18" fmla="*/ 197301 h 393949"/>
                  <a:gd name="connsiteX19" fmla="*/ 149124 w 1200431"/>
                  <a:gd name="connsiteY19" fmla="*/ 0 h 39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00431" h="393949">
                    <a:moveTo>
                      <a:pt x="1050199" y="0"/>
                    </a:moveTo>
                    <a:cubicBezTo>
                      <a:pt x="1132859" y="0"/>
                      <a:pt x="1200431" y="88198"/>
                      <a:pt x="1200431" y="197301"/>
                    </a:cubicBezTo>
                    <a:cubicBezTo>
                      <a:pt x="1200431" y="305751"/>
                      <a:pt x="1132859" y="393949"/>
                      <a:pt x="1050199" y="393949"/>
                    </a:cubicBezTo>
                    <a:cubicBezTo>
                      <a:pt x="966882" y="393949"/>
                      <a:pt x="898654" y="305751"/>
                      <a:pt x="898654" y="197301"/>
                    </a:cubicBezTo>
                    <a:cubicBezTo>
                      <a:pt x="898654" y="88198"/>
                      <a:pt x="966882" y="0"/>
                      <a:pt x="1050199" y="0"/>
                    </a:cubicBezTo>
                    <a:close/>
                    <a:moveTo>
                      <a:pt x="748878" y="0"/>
                    </a:moveTo>
                    <a:cubicBezTo>
                      <a:pt x="831581" y="0"/>
                      <a:pt x="898003" y="88198"/>
                      <a:pt x="898003" y="197301"/>
                    </a:cubicBezTo>
                    <a:cubicBezTo>
                      <a:pt x="898003" y="305751"/>
                      <a:pt x="831581" y="393949"/>
                      <a:pt x="748878" y="393949"/>
                    </a:cubicBezTo>
                    <a:cubicBezTo>
                      <a:pt x="666176" y="393949"/>
                      <a:pt x="599103" y="305751"/>
                      <a:pt x="599103" y="197301"/>
                    </a:cubicBezTo>
                    <a:cubicBezTo>
                      <a:pt x="599103" y="88198"/>
                      <a:pt x="666176" y="0"/>
                      <a:pt x="748878" y="0"/>
                    </a:cubicBezTo>
                    <a:close/>
                    <a:moveTo>
                      <a:pt x="449001" y="0"/>
                    </a:moveTo>
                    <a:cubicBezTo>
                      <a:pt x="531231" y="0"/>
                      <a:pt x="598450" y="88198"/>
                      <a:pt x="598450" y="197301"/>
                    </a:cubicBezTo>
                    <a:cubicBezTo>
                      <a:pt x="598450" y="305751"/>
                      <a:pt x="531231" y="393949"/>
                      <a:pt x="449001" y="393949"/>
                    </a:cubicBezTo>
                    <a:cubicBezTo>
                      <a:pt x="366772" y="393949"/>
                      <a:pt x="299552" y="305751"/>
                      <a:pt x="299552" y="197301"/>
                    </a:cubicBezTo>
                    <a:cubicBezTo>
                      <a:pt x="299552" y="88198"/>
                      <a:pt x="366772" y="0"/>
                      <a:pt x="449001" y="0"/>
                    </a:cubicBezTo>
                    <a:close/>
                    <a:moveTo>
                      <a:pt x="149124" y="0"/>
                    </a:moveTo>
                    <a:cubicBezTo>
                      <a:pt x="231826" y="0"/>
                      <a:pt x="298900" y="88198"/>
                      <a:pt x="298900" y="197301"/>
                    </a:cubicBezTo>
                    <a:cubicBezTo>
                      <a:pt x="298900" y="305751"/>
                      <a:pt x="231826" y="393949"/>
                      <a:pt x="149124" y="393949"/>
                    </a:cubicBezTo>
                    <a:cubicBezTo>
                      <a:pt x="66422" y="393949"/>
                      <a:pt x="0" y="305751"/>
                      <a:pt x="0" y="197301"/>
                    </a:cubicBezTo>
                    <a:cubicBezTo>
                      <a:pt x="0" y="88198"/>
                      <a:pt x="66422" y="0"/>
                      <a:pt x="149124" y="0"/>
                    </a:cubicBezTo>
                    <a:close/>
                  </a:path>
                </a:pathLst>
              </a:custGeom>
              <a:noFill/>
              <a:ln w="50800" cap="flat">
                <a:solidFill>
                  <a:srgbClr val="403F4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3266" dirty="0">
                  <a:solidFill>
                    <a:prstClr val="black"/>
                  </a:solidFill>
                  <a:latin typeface="Lato Light" panose="020F0502020204030203" pitchFamily="34" charset="0"/>
                </a:endParaRPr>
              </a:p>
            </p:txBody>
          </p:sp>
        </p:grpSp>
        <p:sp>
          <p:nvSpPr>
            <p:cNvPr id="3841" name="Freeform 769">
              <a:extLst>
                <a:ext uri="{FF2B5EF4-FFF2-40B4-BE49-F238E27FC236}">
                  <a16:creationId xmlns:a16="http://schemas.microsoft.com/office/drawing/2014/main" xmlns="" id="{806C06EB-80E7-9E42-808A-7773276D9605}"/>
                </a:ext>
              </a:extLst>
            </p:cNvPr>
            <p:cNvSpPr>
              <a:spLocks noChangeArrowheads="1"/>
            </p:cNvSpPr>
            <p:nvPr/>
          </p:nvSpPr>
          <p:spPr bwMode="auto">
            <a:xfrm>
              <a:off x="11326058" y="5540490"/>
              <a:ext cx="2335197" cy="2653360"/>
            </a:xfrm>
            <a:custGeom>
              <a:avLst/>
              <a:gdLst>
                <a:gd name="T0" fmla="*/ 2521 w 3429"/>
                <a:gd name="T1" fmla="*/ 630 h 3897"/>
                <a:gd name="T2" fmla="*/ 2521 w 3429"/>
                <a:gd name="T3" fmla="*/ 630 h 3897"/>
                <a:gd name="T4" fmla="*/ 565 w 3429"/>
                <a:gd name="T5" fmla="*/ 420 h 3897"/>
                <a:gd name="T6" fmla="*/ 565 w 3429"/>
                <a:gd name="T7" fmla="*/ 420 h 3897"/>
                <a:gd name="T8" fmla="*/ 956 w 3429"/>
                <a:gd name="T9" fmla="*/ 1212 h 3897"/>
                <a:gd name="T10" fmla="*/ 956 w 3429"/>
                <a:gd name="T11" fmla="*/ 1212 h 3897"/>
                <a:gd name="T12" fmla="*/ 2718 w 3429"/>
                <a:gd name="T13" fmla="*/ 2194 h 3897"/>
                <a:gd name="T14" fmla="*/ 2718 w 3429"/>
                <a:gd name="T15" fmla="*/ 2194 h 3897"/>
                <a:gd name="T16" fmla="*/ 2866 w 3429"/>
                <a:gd name="T17" fmla="*/ 3717 h 3897"/>
                <a:gd name="T18" fmla="*/ 2866 w 3429"/>
                <a:gd name="T19" fmla="*/ 3717 h 3897"/>
                <a:gd name="T20" fmla="*/ 3368 w 3429"/>
                <a:gd name="T21" fmla="*/ 2387 h 3897"/>
                <a:gd name="T22" fmla="*/ 3368 w 3429"/>
                <a:gd name="T23" fmla="*/ 2387 h 3897"/>
                <a:gd name="T24" fmla="*/ 2521 w 3429"/>
                <a:gd name="T25" fmla="*/ 630 h 3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897">
                  <a:moveTo>
                    <a:pt x="2521" y="630"/>
                  </a:moveTo>
                  <a:lnTo>
                    <a:pt x="2521" y="630"/>
                  </a:lnTo>
                  <a:cubicBezTo>
                    <a:pt x="2145" y="357"/>
                    <a:pt x="1132" y="0"/>
                    <a:pt x="565" y="420"/>
                  </a:cubicBezTo>
                  <a:lnTo>
                    <a:pt x="565" y="420"/>
                  </a:lnTo>
                  <a:cubicBezTo>
                    <a:pt x="0" y="837"/>
                    <a:pt x="549" y="1164"/>
                    <a:pt x="956" y="1212"/>
                  </a:cubicBezTo>
                  <a:lnTo>
                    <a:pt x="956" y="1212"/>
                  </a:lnTo>
                  <a:cubicBezTo>
                    <a:pt x="1537" y="1279"/>
                    <a:pt x="2414" y="1465"/>
                    <a:pt x="2718" y="2194"/>
                  </a:cubicBezTo>
                  <a:lnTo>
                    <a:pt x="2718" y="2194"/>
                  </a:lnTo>
                  <a:cubicBezTo>
                    <a:pt x="3125" y="3171"/>
                    <a:pt x="2790" y="3896"/>
                    <a:pt x="2866" y="3717"/>
                  </a:cubicBezTo>
                  <a:lnTo>
                    <a:pt x="2866" y="3717"/>
                  </a:lnTo>
                  <a:cubicBezTo>
                    <a:pt x="3078" y="3213"/>
                    <a:pt x="3308" y="2928"/>
                    <a:pt x="3368" y="2387"/>
                  </a:cubicBezTo>
                  <a:lnTo>
                    <a:pt x="3368" y="2387"/>
                  </a:lnTo>
                  <a:cubicBezTo>
                    <a:pt x="3428" y="1846"/>
                    <a:pt x="3043" y="1009"/>
                    <a:pt x="2521" y="630"/>
                  </a:cubicBezTo>
                </a:path>
              </a:pathLst>
            </a:custGeom>
            <a:solidFill>
              <a:schemeClr val="bg1">
                <a:lumMod val="95000"/>
              </a:schemeClr>
            </a:solidFill>
            <a:ln>
              <a:noFill/>
            </a:ln>
            <a:effectLst/>
          </p:spPr>
          <p:txBody>
            <a:bodyPr wrap="none" anchor="ctr"/>
            <a:lstStyle/>
            <a:p>
              <a:endParaRPr lang="en-US" sz="3266" dirty="0">
                <a:solidFill>
                  <a:prstClr val="black"/>
                </a:solidFill>
                <a:latin typeface="Lato Light" panose="020F0502020204030203" pitchFamily="34" charset="0"/>
              </a:endParaRPr>
            </a:p>
          </p:txBody>
        </p:sp>
        <p:sp>
          <p:nvSpPr>
            <p:cNvPr id="780" name="Freeform 779">
              <a:extLst>
                <a:ext uri="{FF2B5EF4-FFF2-40B4-BE49-F238E27FC236}">
                  <a16:creationId xmlns:a16="http://schemas.microsoft.com/office/drawing/2014/main" xmlns="" id="{9B5106E7-2871-1344-82CF-0CA69BA86D8F}"/>
                </a:ext>
              </a:extLst>
            </p:cNvPr>
            <p:cNvSpPr>
              <a:spLocks noChangeArrowheads="1"/>
            </p:cNvSpPr>
            <p:nvPr/>
          </p:nvSpPr>
          <p:spPr bwMode="auto">
            <a:xfrm>
              <a:off x="11380086" y="9235382"/>
              <a:ext cx="1734208" cy="608625"/>
            </a:xfrm>
            <a:custGeom>
              <a:avLst/>
              <a:gdLst>
                <a:gd name="connsiteX0" fmla="*/ 38809 w 1664161"/>
                <a:gd name="connsiteY0" fmla="*/ 443566 h 584042"/>
                <a:gd name="connsiteX1" fmla="*/ 1628884 w 1664161"/>
                <a:gd name="connsiteY1" fmla="*/ 443566 h 584042"/>
                <a:gd name="connsiteX2" fmla="*/ 1664161 w 1664161"/>
                <a:gd name="connsiteY2" fmla="*/ 481158 h 584042"/>
                <a:gd name="connsiteX3" fmla="*/ 1664161 w 1664161"/>
                <a:gd name="connsiteY3" fmla="*/ 546450 h 584042"/>
                <a:gd name="connsiteX4" fmla="*/ 1628884 w 1664161"/>
                <a:gd name="connsiteY4" fmla="*/ 584042 h 584042"/>
                <a:gd name="connsiteX5" fmla="*/ 38809 w 1664161"/>
                <a:gd name="connsiteY5" fmla="*/ 584042 h 584042"/>
                <a:gd name="connsiteX6" fmla="*/ 2879 w 1664161"/>
                <a:gd name="connsiteY6" fmla="*/ 546450 h 584042"/>
                <a:gd name="connsiteX7" fmla="*/ 2879 w 1664161"/>
                <a:gd name="connsiteY7" fmla="*/ 481158 h 584042"/>
                <a:gd name="connsiteX8" fmla="*/ 38809 w 1664161"/>
                <a:gd name="connsiteY8" fmla="*/ 443566 h 584042"/>
                <a:gd name="connsiteX9" fmla="*/ 35291 w 1664161"/>
                <a:gd name="connsiteY9" fmla="*/ 221785 h 584042"/>
                <a:gd name="connsiteX10" fmla="*/ 1625990 w 1664161"/>
                <a:gd name="connsiteY10" fmla="*/ 221785 h 584042"/>
                <a:gd name="connsiteX11" fmla="*/ 1661280 w 1664161"/>
                <a:gd name="connsiteY11" fmla="*/ 259377 h 584042"/>
                <a:gd name="connsiteX12" fmla="*/ 1661280 w 1664161"/>
                <a:gd name="connsiteY12" fmla="*/ 324668 h 584042"/>
                <a:gd name="connsiteX13" fmla="*/ 1625990 w 1664161"/>
                <a:gd name="connsiteY13" fmla="*/ 362259 h 584042"/>
                <a:gd name="connsiteX14" fmla="*/ 35291 w 1664161"/>
                <a:gd name="connsiteY14" fmla="*/ 362259 h 584042"/>
                <a:gd name="connsiteX15" fmla="*/ 0 w 1664161"/>
                <a:gd name="connsiteY15" fmla="*/ 324668 h 584042"/>
                <a:gd name="connsiteX16" fmla="*/ 0 w 1664161"/>
                <a:gd name="connsiteY16" fmla="*/ 259377 h 584042"/>
                <a:gd name="connsiteX17" fmla="*/ 35291 w 1664161"/>
                <a:gd name="connsiteY17" fmla="*/ 221785 h 584042"/>
                <a:gd name="connsiteX18" fmla="*/ 35291 w 1664161"/>
                <a:gd name="connsiteY18" fmla="*/ 0 h 584042"/>
                <a:gd name="connsiteX19" fmla="*/ 1625990 w 1664161"/>
                <a:gd name="connsiteY19" fmla="*/ 0 h 584042"/>
                <a:gd name="connsiteX20" fmla="*/ 1661280 w 1664161"/>
                <a:gd name="connsiteY20" fmla="*/ 37592 h 584042"/>
                <a:gd name="connsiteX21" fmla="*/ 1661280 w 1664161"/>
                <a:gd name="connsiteY21" fmla="*/ 102884 h 584042"/>
                <a:gd name="connsiteX22" fmla="*/ 1625990 w 1664161"/>
                <a:gd name="connsiteY22" fmla="*/ 140476 h 584042"/>
                <a:gd name="connsiteX23" fmla="*/ 35291 w 1664161"/>
                <a:gd name="connsiteY23" fmla="*/ 140476 h 584042"/>
                <a:gd name="connsiteX24" fmla="*/ 0 w 1664161"/>
                <a:gd name="connsiteY24" fmla="*/ 102884 h 584042"/>
                <a:gd name="connsiteX25" fmla="*/ 0 w 1664161"/>
                <a:gd name="connsiteY25" fmla="*/ 37592 h 584042"/>
                <a:gd name="connsiteX26" fmla="*/ 35291 w 1664161"/>
                <a:gd name="connsiteY26" fmla="*/ 0 h 58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64161" h="584042">
                  <a:moveTo>
                    <a:pt x="38809" y="443566"/>
                  </a:moveTo>
                  <a:lnTo>
                    <a:pt x="1628884" y="443566"/>
                  </a:lnTo>
                  <a:cubicBezTo>
                    <a:pt x="1648482" y="443566"/>
                    <a:pt x="1664161" y="460713"/>
                    <a:pt x="1664161" y="481158"/>
                  </a:cubicBezTo>
                  <a:lnTo>
                    <a:pt x="1664161" y="546450"/>
                  </a:lnTo>
                  <a:cubicBezTo>
                    <a:pt x="1664161" y="567555"/>
                    <a:pt x="1648482" y="584042"/>
                    <a:pt x="1628884" y="584042"/>
                  </a:cubicBezTo>
                  <a:lnTo>
                    <a:pt x="38809" y="584042"/>
                  </a:lnTo>
                  <a:cubicBezTo>
                    <a:pt x="19211" y="584042"/>
                    <a:pt x="2879" y="567555"/>
                    <a:pt x="2879" y="546450"/>
                  </a:cubicBezTo>
                  <a:lnTo>
                    <a:pt x="2879" y="481158"/>
                  </a:lnTo>
                  <a:cubicBezTo>
                    <a:pt x="2879" y="460713"/>
                    <a:pt x="19211" y="443566"/>
                    <a:pt x="38809" y="443566"/>
                  </a:cubicBezTo>
                  <a:close/>
                  <a:moveTo>
                    <a:pt x="35291" y="221785"/>
                  </a:moveTo>
                  <a:lnTo>
                    <a:pt x="1625990" y="221785"/>
                  </a:lnTo>
                  <a:cubicBezTo>
                    <a:pt x="1645596" y="221785"/>
                    <a:pt x="1661280" y="238932"/>
                    <a:pt x="1661280" y="259377"/>
                  </a:cubicBezTo>
                  <a:lnTo>
                    <a:pt x="1661280" y="324668"/>
                  </a:lnTo>
                  <a:cubicBezTo>
                    <a:pt x="1661280" y="345772"/>
                    <a:pt x="1645596" y="362259"/>
                    <a:pt x="1625990" y="362259"/>
                  </a:cubicBezTo>
                  <a:lnTo>
                    <a:pt x="35291" y="362259"/>
                  </a:lnTo>
                  <a:cubicBezTo>
                    <a:pt x="15685" y="362259"/>
                    <a:pt x="0" y="345772"/>
                    <a:pt x="0" y="324668"/>
                  </a:cubicBezTo>
                  <a:lnTo>
                    <a:pt x="0" y="259377"/>
                  </a:lnTo>
                  <a:cubicBezTo>
                    <a:pt x="0" y="238932"/>
                    <a:pt x="15685" y="221785"/>
                    <a:pt x="35291" y="221785"/>
                  </a:cubicBezTo>
                  <a:close/>
                  <a:moveTo>
                    <a:pt x="35291" y="0"/>
                  </a:moveTo>
                  <a:lnTo>
                    <a:pt x="1625990" y="0"/>
                  </a:lnTo>
                  <a:cubicBezTo>
                    <a:pt x="1645596" y="0"/>
                    <a:pt x="1661280" y="17147"/>
                    <a:pt x="1661280" y="37592"/>
                  </a:cubicBezTo>
                  <a:lnTo>
                    <a:pt x="1661280" y="102884"/>
                  </a:lnTo>
                  <a:cubicBezTo>
                    <a:pt x="1661280" y="123989"/>
                    <a:pt x="1645596" y="140476"/>
                    <a:pt x="1625990" y="140476"/>
                  </a:cubicBezTo>
                  <a:lnTo>
                    <a:pt x="35291" y="140476"/>
                  </a:lnTo>
                  <a:cubicBezTo>
                    <a:pt x="15685" y="140476"/>
                    <a:pt x="0" y="123989"/>
                    <a:pt x="0" y="102884"/>
                  </a:cubicBezTo>
                  <a:lnTo>
                    <a:pt x="0" y="37592"/>
                  </a:lnTo>
                  <a:cubicBezTo>
                    <a:pt x="0" y="17147"/>
                    <a:pt x="15685" y="0"/>
                    <a:pt x="35291" y="0"/>
                  </a:cubicBezTo>
                  <a:close/>
                </a:path>
              </a:pathLst>
            </a:custGeom>
            <a:solidFill>
              <a:schemeClr val="bg1">
                <a:lumMod val="75000"/>
              </a:schemeClr>
            </a:solidFill>
            <a:ln>
              <a:noFill/>
            </a:ln>
            <a:effectLst/>
          </p:spPr>
          <p:txBody>
            <a:bodyPr wrap="square" anchor="ctr">
              <a:noAutofit/>
            </a:bodyPr>
            <a:lstStyle/>
            <a:p>
              <a:endParaRPr lang="en-US" sz="3266" dirty="0">
                <a:solidFill>
                  <a:prstClr val="black"/>
                </a:solidFill>
                <a:latin typeface="Lato Light" panose="020F0502020204030203" pitchFamily="34" charset="0"/>
              </a:endParaRPr>
            </a:p>
          </p:txBody>
        </p:sp>
      </p:grpSp>
      <p:grpSp>
        <p:nvGrpSpPr>
          <p:cNvPr id="8" name="Group 7">
            <a:extLst>
              <a:ext uri="{FF2B5EF4-FFF2-40B4-BE49-F238E27FC236}">
                <a16:creationId xmlns:a16="http://schemas.microsoft.com/office/drawing/2014/main" xmlns="" id="{5E54C2F0-694B-AA40-B259-0B5349B7DB9F}"/>
              </a:ext>
            </a:extLst>
          </p:cNvPr>
          <p:cNvGrpSpPr/>
          <p:nvPr/>
        </p:nvGrpSpPr>
        <p:grpSpPr>
          <a:xfrm>
            <a:off x="3260682" y="4098783"/>
            <a:ext cx="1076175" cy="1155123"/>
            <a:chOff x="6518189" y="8197565"/>
            <a:chExt cx="2152349" cy="2310246"/>
          </a:xfrm>
        </p:grpSpPr>
        <p:sp>
          <p:nvSpPr>
            <p:cNvPr id="4" name="TextBox 3">
              <a:extLst>
                <a:ext uri="{FF2B5EF4-FFF2-40B4-BE49-F238E27FC236}">
                  <a16:creationId xmlns:a16="http://schemas.microsoft.com/office/drawing/2014/main" xmlns="" id="{4A495FAF-5D62-0045-AC0A-158D503AEA15}"/>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prstClr val="white"/>
                  </a:solidFill>
                  <a:latin typeface="Poppins" pitchFamily="2" charset="77"/>
                  <a:cs typeface="Poppins" pitchFamily="2" charset="77"/>
                </a:rPr>
                <a:t>01</a:t>
              </a:r>
            </a:p>
          </p:txBody>
        </p:sp>
        <p:sp>
          <p:nvSpPr>
            <p:cNvPr id="789" name="Subtitle 2">
              <a:extLst>
                <a:ext uri="{FF2B5EF4-FFF2-40B4-BE49-F238E27FC236}">
                  <a16:creationId xmlns:a16="http://schemas.microsoft.com/office/drawing/2014/main" xmlns="" id="{57FF862F-AF90-D043-BC03-30760DEEF787}"/>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prstClr val="white"/>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791" name="TextBox 790">
              <a:extLst>
                <a:ext uri="{FF2B5EF4-FFF2-40B4-BE49-F238E27FC236}">
                  <a16:creationId xmlns:a16="http://schemas.microsoft.com/office/drawing/2014/main" xmlns="" id="{362FB521-EBC7-B344-8615-1981DEF453B0}"/>
                </a:ext>
              </a:extLst>
            </p:cNvPr>
            <p:cNvSpPr txBox="1"/>
            <p:nvPr/>
          </p:nvSpPr>
          <p:spPr>
            <a:xfrm>
              <a:off x="6518189" y="9021007"/>
              <a:ext cx="1882565" cy="492442"/>
            </a:xfrm>
            <a:prstGeom prst="rect">
              <a:avLst/>
            </a:prstGeom>
            <a:noFill/>
          </p:spPr>
          <p:txBody>
            <a:bodyPr wrap="none" rtlCol="0" anchor="ctr" anchorCtr="0">
              <a:spAutoFit/>
            </a:bodyPr>
            <a:lstStyle/>
            <a:p>
              <a:r>
                <a:rPr lang="en-US" sz="1000" b="1" dirty="0" smtClean="0">
                  <a:solidFill>
                    <a:prstClr val="white"/>
                  </a:solidFill>
                  <a:latin typeface="Poppins" pitchFamily="2" charset="77"/>
                  <a:ea typeface="League Spartan" charset="0"/>
                  <a:cs typeface="Poppins" pitchFamily="2" charset="77"/>
                </a:rPr>
                <a:t>Introduction</a:t>
              </a:r>
              <a:endParaRPr lang="en-US" sz="1000" b="1" dirty="0">
                <a:solidFill>
                  <a:prstClr val="white"/>
                </a:solidFill>
                <a:latin typeface="Poppins" pitchFamily="2" charset="77"/>
                <a:ea typeface="League Spartan" charset="0"/>
                <a:cs typeface="Poppins" pitchFamily="2" charset="77"/>
              </a:endParaRPr>
            </a:p>
          </p:txBody>
        </p:sp>
        <p:cxnSp>
          <p:nvCxnSpPr>
            <p:cNvPr id="7" name="Straight Connector 6">
              <a:extLst>
                <a:ext uri="{FF2B5EF4-FFF2-40B4-BE49-F238E27FC236}">
                  <a16:creationId xmlns:a16="http://schemas.microsoft.com/office/drawing/2014/main" xmlns="" id="{FCD8C1F8-9D7E-B746-BA14-DC1660C3C91D}"/>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95" name="Group 794">
            <a:extLst>
              <a:ext uri="{FF2B5EF4-FFF2-40B4-BE49-F238E27FC236}">
                <a16:creationId xmlns:a16="http://schemas.microsoft.com/office/drawing/2014/main" xmlns="" id="{D4284EFE-3D1F-6846-898A-1B188DAAE949}"/>
              </a:ext>
            </a:extLst>
          </p:cNvPr>
          <p:cNvGrpSpPr/>
          <p:nvPr/>
        </p:nvGrpSpPr>
        <p:grpSpPr>
          <a:xfrm>
            <a:off x="3188147" y="2194708"/>
            <a:ext cx="1076175" cy="1155123"/>
            <a:chOff x="6518189" y="8197565"/>
            <a:chExt cx="2152349" cy="2310246"/>
          </a:xfrm>
        </p:grpSpPr>
        <p:sp>
          <p:nvSpPr>
            <p:cNvPr id="796" name="TextBox 795">
              <a:extLst>
                <a:ext uri="{FF2B5EF4-FFF2-40B4-BE49-F238E27FC236}">
                  <a16:creationId xmlns:a16="http://schemas.microsoft.com/office/drawing/2014/main" xmlns="" id="{D8B1427F-3321-3A47-90CB-FF3645F647E6}"/>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prstClr val="white"/>
                  </a:solidFill>
                  <a:latin typeface="Poppins" pitchFamily="2" charset="77"/>
                  <a:cs typeface="Poppins" pitchFamily="2" charset="77"/>
                </a:rPr>
                <a:t>02</a:t>
              </a:r>
            </a:p>
          </p:txBody>
        </p:sp>
        <p:sp>
          <p:nvSpPr>
            <p:cNvPr id="797" name="Subtitle 2">
              <a:extLst>
                <a:ext uri="{FF2B5EF4-FFF2-40B4-BE49-F238E27FC236}">
                  <a16:creationId xmlns:a16="http://schemas.microsoft.com/office/drawing/2014/main" xmlns="" id="{6070C4B6-3146-0C40-A6B8-9D30FA5C3D91}"/>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prstClr val="white"/>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798" name="TextBox 797">
              <a:extLst>
                <a:ext uri="{FF2B5EF4-FFF2-40B4-BE49-F238E27FC236}">
                  <a16:creationId xmlns:a16="http://schemas.microsoft.com/office/drawing/2014/main" xmlns="" id="{419A36DB-4987-4844-A3F5-89639E1C5C49}"/>
                </a:ext>
              </a:extLst>
            </p:cNvPr>
            <p:cNvSpPr txBox="1"/>
            <p:nvPr/>
          </p:nvSpPr>
          <p:spPr>
            <a:xfrm>
              <a:off x="6518189" y="9021007"/>
              <a:ext cx="1222129" cy="492442"/>
            </a:xfrm>
            <a:prstGeom prst="rect">
              <a:avLst/>
            </a:prstGeom>
            <a:noFill/>
          </p:spPr>
          <p:txBody>
            <a:bodyPr wrap="none" rtlCol="0" anchor="ctr" anchorCtr="0">
              <a:spAutoFit/>
            </a:bodyPr>
            <a:lstStyle/>
            <a:p>
              <a:r>
                <a:rPr lang="en-US" sz="1000" b="1" dirty="0" smtClean="0">
                  <a:solidFill>
                    <a:prstClr val="white"/>
                  </a:solidFill>
                  <a:latin typeface="Poppins" pitchFamily="2" charset="77"/>
                  <a:ea typeface="League Spartan" charset="0"/>
                  <a:cs typeface="Poppins" pitchFamily="2" charset="77"/>
                </a:rPr>
                <a:t>Facility</a:t>
              </a:r>
              <a:endParaRPr lang="en-US" sz="1000" b="1" dirty="0">
                <a:solidFill>
                  <a:prstClr val="white"/>
                </a:solidFill>
                <a:latin typeface="Poppins" pitchFamily="2" charset="77"/>
                <a:ea typeface="League Spartan" charset="0"/>
                <a:cs typeface="Poppins" pitchFamily="2" charset="77"/>
              </a:endParaRPr>
            </a:p>
          </p:txBody>
        </p:sp>
        <p:cxnSp>
          <p:nvCxnSpPr>
            <p:cNvPr id="799" name="Straight Connector 798">
              <a:extLst>
                <a:ext uri="{FF2B5EF4-FFF2-40B4-BE49-F238E27FC236}">
                  <a16:creationId xmlns:a16="http://schemas.microsoft.com/office/drawing/2014/main" xmlns="" id="{940A2C4D-3C17-6941-B94F-3896A51F029C}"/>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0" name="Group 799">
            <a:extLst>
              <a:ext uri="{FF2B5EF4-FFF2-40B4-BE49-F238E27FC236}">
                <a16:creationId xmlns:a16="http://schemas.microsoft.com/office/drawing/2014/main" xmlns="" id="{8037B3B0-E7FC-9142-90F2-551ECB7FC688}"/>
              </a:ext>
            </a:extLst>
          </p:cNvPr>
          <p:cNvGrpSpPr/>
          <p:nvPr/>
        </p:nvGrpSpPr>
        <p:grpSpPr>
          <a:xfrm>
            <a:off x="4638995" y="731668"/>
            <a:ext cx="1202573" cy="1155123"/>
            <a:chOff x="6518189" y="8197565"/>
            <a:chExt cx="2405145" cy="2310246"/>
          </a:xfrm>
        </p:grpSpPr>
        <p:sp>
          <p:nvSpPr>
            <p:cNvPr id="801" name="TextBox 800">
              <a:extLst>
                <a:ext uri="{FF2B5EF4-FFF2-40B4-BE49-F238E27FC236}">
                  <a16:creationId xmlns:a16="http://schemas.microsoft.com/office/drawing/2014/main" xmlns="" id="{8876887E-C24F-2743-A601-C2730435DA63}"/>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prstClr val="white"/>
                  </a:solidFill>
                  <a:latin typeface="Poppins" pitchFamily="2" charset="77"/>
                  <a:cs typeface="Poppins" pitchFamily="2" charset="77"/>
                </a:rPr>
                <a:t>03</a:t>
              </a:r>
            </a:p>
          </p:txBody>
        </p:sp>
        <p:sp>
          <p:nvSpPr>
            <p:cNvPr id="802" name="Subtitle 2">
              <a:extLst>
                <a:ext uri="{FF2B5EF4-FFF2-40B4-BE49-F238E27FC236}">
                  <a16:creationId xmlns:a16="http://schemas.microsoft.com/office/drawing/2014/main" xmlns="" id="{3F5F8DDB-1FDB-C14B-B839-C63970B8069A}"/>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prstClr val="white"/>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03" name="TextBox 802">
              <a:extLst>
                <a:ext uri="{FF2B5EF4-FFF2-40B4-BE49-F238E27FC236}">
                  <a16:creationId xmlns:a16="http://schemas.microsoft.com/office/drawing/2014/main" xmlns="" id="{DDF11872-F6F7-0247-8D78-6008B6790F1D}"/>
                </a:ext>
              </a:extLst>
            </p:cNvPr>
            <p:cNvSpPr txBox="1"/>
            <p:nvPr/>
          </p:nvSpPr>
          <p:spPr>
            <a:xfrm>
              <a:off x="6518189" y="9021007"/>
              <a:ext cx="2405145" cy="492442"/>
            </a:xfrm>
            <a:prstGeom prst="rect">
              <a:avLst/>
            </a:prstGeom>
            <a:noFill/>
          </p:spPr>
          <p:txBody>
            <a:bodyPr wrap="none" rtlCol="0" anchor="ctr" anchorCtr="0">
              <a:spAutoFit/>
            </a:bodyPr>
            <a:lstStyle/>
            <a:p>
              <a:r>
                <a:rPr lang="en-US" sz="1000" b="1" dirty="0" smtClean="0">
                  <a:solidFill>
                    <a:prstClr val="white"/>
                  </a:solidFill>
                  <a:latin typeface="Poppins" pitchFamily="2" charset="77"/>
                  <a:ea typeface="League Spartan" charset="0"/>
                  <a:cs typeface="Poppins" pitchFamily="2" charset="77"/>
                </a:rPr>
                <a:t>Human Resource</a:t>
              </a:r>
              <a:endParaRPr lang="en-US" sz="1000" b="1" dirty="0">
                <a:solidFill>
                  <a:prstClr val="white"/>
                </a:solidFill>
                <a:latin typeface="Poppins" pitchFamily="2" charset="77"/>
                <a:ea typeface="League Spartan" charset="0"/>
                <a:cs typeface="Poppins" pitchFamily="2" charset="77"/>
              </a:endParaRPr>
            </a:p>
          </p:txBody>
        </p:sp>
        <p:cxnSp>
          <p:nvCxnSpPr>
            <p:cNvPr id="804" name="Straight Connector 803">
              <a:extLst>
                <a:ext uri="{FF2B5EF4-FFF2-40B4-BE49-F238E27FC236}">
                  <a16:creationId xmlns:a16="http://schemas.microsoft.com/office/drawing/2014/main" xmlns="" id="{DAF3CDAA-8900-7D4E-95E0-2650FE225CC6}"/>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5" name="Group 804">
            <a:extLst>
              <a:ext uri="{FF2B5EF4-FFF2-40B4-BE49-F238E27FC236}">
                <a16:creationId xmlns:a16="http://schemas.microsoft.com/office/drawing/2014/main" xmlns="" id="{3CBB6120-141F-5B4E-A73E-D51761018D58}"/>
              </a:ext>
            </a:extLst>
          </p:cNvPr>
          <p:cNvGrpSpPr/>
          <p:nvPr/>
        </p:nvGrpSpPr>
        <p:grpSpPr>
          <a:xfrm>
            <a:off x="6603643" y="731668"/>
            <a:ext cx="1076175" cy="1155123"/>
            <a:chOff x="6518189" y="8197565"/>
            <a:chExt cx="2152349" cy="2310246"/>
          </a:xfrm>
        </p:grpSpPr>
        <p:sp>
          <p:nvSpPr>
            <p:cNvPr id="806" name="TextBox 805">
              <a:extLst>
                <a:ext uri="{FF2B5EF4-FFF2-40B4-BE49-F238E27FC236}">
                  <a16:creationId xmlns:a16="http://schemas.microsoft.com/office/drawing/2014/main" xmlns="" id="{23C711EB-2757-B84A-B353-64B832C10E74}"/>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prstClr val="white"/>
                  </a:solidFill>
                  <a:latin typeface="Poppins" pitchFamily="2" charset="77"/>
                  <a:cs typeface="Poppins" pitchFamily="2" charset="77"/>
                </a:rPr>
                <a:t>04</a:t>
              </a:r>
            </a:p>
          </p:txBody>
        </p:sp>
        <p:sp>
          <p:nvSpPr>
            <p:cNvPr id="807" name="Subtitle 2">
              <a:extLst>
                <a:ext uri="{FF2B5EF4-FFF2-40B4-BE49-F238E27FC236}">
                  <a16:creationId xmlns:a16="http://schemas.microsoft.com/office/drawing/2014/main" xmlns="" id="{9170FEC8-DA4E-E044-A6D7-DC6089277E7C}"/>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prstClr val="white"/>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08" name="TextBox 807">
              <a:extLst>
                <a:ext uri="{FF2B5EF4-FFF2-40B4-BE49-F238E27FC236}">
                  <a16:creationId xmlns:a16="http://schemas.microsoft.com/office/drawing/2014/main" xmlns="" id="{A1E06ED9-195E-FD4D-A602-53916FFB6A7A}"/>
                </a:ext>
              </a:extLst>
            </p:cNvPr>
            <p:cNvSpPr txBox="1"/>
            <p:nvPr/>
          </p:nvSpPr>
          <p:spPr>
            <a:xfrm>
              <a:off x="6518189" y="9021007"/>
              <a:ext cx="1433725" cy="492442"/>
            </a:xfrm>
            <a:prstGeom prst="rect">
              <a:avLst/>
            </a:prstGeom>
            <a:noFill/>
          </p:spPr>
          <p:txBody>
            <a:bodyPr wrap="none" rtlCol="0" anchor="ctr" anchorCtr="0">
              <a:spAutoFit/>
            </a:bodyPr>
            <a:lstStyle/>
            <a:p>
              <a:r>
                <a:rPr lang="en-US" sz="1000" b="1" dirty="0" smtClean="0">
                  <a:solidFill>
                    <a:prstClr val="white"/>
                  </a:solidFill>
                  <a:latin typeface="Poppins" pitchFamily="2" charset="77"/>
                  <a:ea typeface="League Spartan" charset="0"/>
                  <a:cs typeface="Poppins" pitchFamily="2" charset="77"/>
                </a:rPr>
                <a:t>Products</a:t>
              </a:r>
              <a:endParaRPr lang="en-US" sz="1000" b="1" dirty="0">
                <a:solidFill>
                  <a:prstClr val="white"/>
                </a:solidFill>
                <a:latin typeface="Poppins" pitchFamily="2" charset="77"/>
                <a:ea typeface="League Spartan" charset="0"/>
                <a:cs typeface="Poppins" pitchFamily="2" charset="77"/>
              </a:endParaRPr>
            </a:p>
          </p:txBody>
        </p:sp>
        <p:cxnSp>
          <p:nvCxnSpPr>
            <p:cNvPr id="809" name="Straight Connector 808">
              <a:extLst>
                <a:ext uri="{FF2B5EF4-FFF2-40B4-BE49-F238E27FC236}">
                  <a16:creationId xmlns:a16="http://schemas.microsoft.com/office/drawing/2014/main" xmlns="" id="{9E2D5F3A-7F0F-1C4D-B4F2-5EF51912BBFC}"/>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10" name="Group 809">
            <a:extLst>
              <a:ext uri="{FF2B5EF4-FFF2-40B4-BE49-F238E27FC236}">
                <a16:creationId xmlns:a16="http://schemas.microsoft.com/office/drawing/2014/main" xmlns="" id="{272C7477-D1D0-F246-9681-93A5427B0BC8}"/>
              </a:ext>
            </a:extLst>
          </p:cNvPr>
          <p:cNvGrpSpPr/>
          <p:nvPr/>
        </p:nvGrpSpPr>
        <p:grpSpPr>
          <a:xfrm>
            <a:off x="8010575" y="2194708"/>
            <a:ext cx="1076175" cy="1155123"/>
            <a:chOff x="6518189" y="8197565"/>
            <a:chExt cx="2152349" cy="2310246"/>
          </a:xfrm>
        </p:grpSpPr>
        <p:sp>
          <p:nvSpPr>
            <p:cNvPr id="811" name="TextBox 810">
              <a:extLst>
                <a:ext uri="{FF2B5EF4-FFF2-40B4-BE49-F238E27FC236}">
                  <a16:creationId xmlns:a16="http://schemas.microsoft.com/office/drawing/2014/main" xmlns="" id="{2216BBEA-15F6-8945-83C7-8C1572E7D815}"/>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prstClr val="white"/>
                  </a:solidFill>
                  <a:latin typeface="Poppins" pitchFamily="2" charset="77"/>
                  <a:cs typeface="Poppins" pitchFamily="2" charset="77"/>
                </a:rPr>
                <a:t>05</a:t>
              </a:r>
            </a:p>
          </p:txBody>
        </p:sp>
        <p:sp>
          <p:nvSpPr>
            <p:cNvPr id="812" name="Subtitle 2">
              <a:extLst>
                <a:ext uri="{FF2B5EF4-FFF2-40B4-BE49-F238E27FC236}">
                  <a16:creationId xmlns:a16="http://schemas.microsoft.com/office/drawing/2014/main" xmlns="" id="{A6482032-6BBE-EB4E-AC34-12839BA7ED07}"/>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prstClr val="white"/>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13" name="TextBox 812">
              <a:extLst>
                <a:ext uri="{FF2B5EF4-FFF2-40B4-BE49-F238E27FC236}">
                  <a16:creationId xmlns:a16="http://schemas.microsoft.com/office/drawing/2014/main" xmlns="" id="{003888AB-A9BB-A64F-8AA8-B076FA9DF5A4}"/>
                </a:ext>
              </a:extLst>
            </p:cNvPr>
            <p:cNvSpPr txBox="1"/>
            <p:nvPr/>
          </p:nvSpPr>
          <p:spPr>
            <a:xfrm>
              <a:off x="6518189" y="9021007"/>
              <a:ext cx="1270219" cy="492442"/>
            </a:xfrm>
            <a:prstGeom prst="rect">
              <a:avLst/>
            </a:prstGeom>
            <a:noFill/>
          </p:spPr>
          <p:txBody>
            <a:bodyPr wrap="none" rtlCol="0" anchor="ctr" anchorCtr="0">
              <a:spAutoFit/>
            </a:bodyPr>
            <a:lstStyle/>
            <a:p>
              <a:r>
                <a:rPr lang="en-US" sz="1000" b="1" dirty="0" smtClean="0">
                  <a:solidFill>
                    <a:prstClr val="white"/>
                  </a:solidFill>
                  <a:latin typeface="Poppins" pitchFamily="2" charset="77"/>
                  <a:ea typeface="League Spartan" charset="0"/>
                  <a:cs typeface="Poppins" pitchFamily="2" charset="77"/>
                </a:rPr>
                <a:t>Process</a:t>
              </a:r>
              <a:endParaRPr lang="en-US" sz="1000" b="1" dirty="0">
                <a:solidFill>
                  <a:prstClr val="white"/>
                </a:solidFill>
                <a:latin typeface="Poppins" pitchFamily="2" charset="77"/>
                <a:ea typeface="League Spartan" charset="0"/>
                <a:cs typeface="Poppins" pitchFamily="2" charset="77"/>
              </a:endParaRPr>
            </a:p>
          </p:txBody>
        </p:sp>
        <p:cxnSp>
          <p:nvCxnSpPr>
            <p:cNvPr id="814" name="Straight Connector 813">
              <a:extLst>
                <a:ext uri="{FF2B5EF4-FFF2-40B4-BE49-F238E27FC236}">
                  <a16:creationId xmlns:a16="http://schemas.microsoft.com/office/drawing/2014/main" xmlns="" id="{EBDD54FC-36EC-974C-BEB4-F94FD73F56EC}"/>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15" name="Group 814">
            <a:extLst>
              <a:ext uri="{FF2B5EF4-FFF2-40B4-BE49-F238E27FC236}">
                <a16:creationId xmlns:a16="http://schemas.microsoft.com/office/drawing/2014/main" xmlns="" id="{50B1FD4B-B2E1-DF4E-902F-351A5E0A5002}"/>
              </a:ext>
            </a:extLst>
          </p:cNvPr>
          <p:cNvGrpSpPr/>
          <p:nvPr/>
        </p:nvGrpSpPr>
        <p:grpSpPr>
          <a:xfrm>
            <a:off x="7871486" y="4098783"/>
            <a:ext cx="1076175" cy="1155123"/>
            <a:chOff x="6518189" y="8197565"/>
            <a:chExt cx="2152349" cy="2310246"/>
          </a:xfrm>
        </p:grpSpPr>
        <p:sp>
          <p:nvSpPr>
            <p:cNvPr id="816" name="TextBox 815">
              <a:extLst>
                <a:ext uri="{FF2B5EF4-FFF2-40B4-BE49-F238E27FC236}">
                  <a16:creationId xmlns:a16="http://schemas.microsoft.com/office/drawing/2014/main" xmlns="" id="{F5FE790D-D8F4-224B-A2B2-30698AA715C8}"/>
                </a:ext>
              </a:extLst>
            </p:cNvPr>
            <p:cNvSpPr txBox="1"/>
            <p:nvPr/>
          </p:nvSpPr>
          <p:spPr>
            <a:xfrm>
              <a:off x="7171275" y="8197565"/>
              <a:ext cx="832280" cy="769442"/>
            </a:xfrm>
            <a:prstGeom prst="rect">
              <a:avLst/>
            </a:prstGeom>
            <a:noFill/>
          </p:spPr>
          <p:txBody>
            <a:bodyPr wrap="none" lIns="45720" tIns="22860" rIns="45720" bIns="22860" rtlCol="0">
              <a:spAutoFit/>
            </a:bodyPr>
            <a:lstStyle/>
            <a:p>
              <a:pPr algn="ctr"/>
              <a:r>
                <a:rPr lang="en-US" sz="2200" b="1" dirty="0">
                  <a:solidFill>
                    <a:prstClr val="white"/>
                  </a:solidFill>
                  <a:latin typeface="Poppins" pitchFamily="2" charset="77"/>
                  <a:cs typeface="Poppins" pitchFamily="2" charset="77"/>
                </a:rPr>
                <a:t>06</a:t>
              </a:r>
            </a:p>
          </p:txBody>
        </p:sp>
        <p:sp>
          <p:nvSpPr>
            <p:cNvPr id="817" name="Subtitle 2">
              <a:extLst>
                <a:ext uri="{FF2B5EF4-FFF2-40B4-BE49-F238E27FC236}">
                  <a16:creationId xmlns:a16="http://schemas.microsoft.com/office/drawing/2014/main" xmlns="" id="{41E96E01-7D78-0544-B440-3073E0A1F586}"/>
                </a:ext>
              </a:extLst>
            </p:cNvPr>
            <p:cNvSpPr txBox="1">
              <a:spLocks/>
            </p:cNvSpPr>
            <p:nvPr/>
          </p:nvSpPr>
          <p:spPr>
            <a:xfrm>
              <a:off x="6518189" y="9430593"/>
              <a:ext cx="2152349" cy="107721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800" dirty="0">
                  <a:solidFill>
                    <a:prstClr val="white"/>
                  </a:solidFill>
                  <a:latin typeface="Lato Light" panose="020F0502020204030203" pitchFamily="34" charset="0"/>
                  <a:ea typeface="Lato Light" panose="020F0502020204030203" pitchFamily="34" charset="0"/>
                  <a:cs typeface="Mukta ExtraLight" panose="020B0000000000000000" pitchFamily="34" charset="77"/>
                </a:rPr>
                <a:t>Private equity has successfully attracted the best and brightest in corporate America.</a:t>
              </a:r>
            </a:p>
          </p:txBody>
        </p:sp>
        <p:sp>
          <p:nvSpPr>
            <p:cNvPr id="818" name="TextBox 817">
              <a:extLst>
                <a:ext uri="{FF2B5EF4-FFF2-40B4-BE49-F238E27FC236}">
                  <a16:creationId xmlns:a16="http://schemas.microsoft.com/office/drawing/2014/main" xmlns="" id="{0D8AE676-8E52-3142-B8E2-8EB2B3869302}"/>
                </a:ext>
              </a:extLst>
            </p:cNvPr>
            <p:cNvSpPr txBox="1"/>
            <p:nvPr/>
          </p:nvSpPr>
          <p:spPr>
            <a:xfrm>
              <a:off x="6518189" y="9021007"/>
              <a:ext cx="1513875" cy="492442"/>
            </a:xfrm>
            <a:prstGeom prst="rect">
              <a:avLst/>
            </a:prstGeom>
            <a:noFill/>
          </p:spPr>
          <p:txBody>
            <a:bodyPr wrap="none" rtlCol="0" anchor="ctr" anchorCtr="0">
              <a:spAutoFit/>
            </a:bodyPr>
            <a:lstStyle/>
            <a:p>
              <a:r>
                <a:rPr lang="en-US" sz="1000" b="1" dirty="0" smtClean="0">
                  <a:solidFill>
                    <a:prstClr val="white"/>
                  </a:solidFill>
                  <a:latin typeface="Poppins" pitchFamily="2" charset="77"/>
                  <a:ea typeface="League Spartan" charset="0"/>
                  <a:cs typeface="Poppins" pitchFamily="2" charset="77"/>
                </a:rPr>
                <a:t>Summery</a:t>
              </a:r>
              <a:endParaRPr lang="en-US" sz="1000" b="1" dirty="0">
                <a:solidFill>
                  <a:prstClr val="white"/>
                </a:solidFill>
                <a:latin typeface="Poppins" pitchFamily="2" charset="77"/>
                <a:ea typeface="League Spartan" charset="0"/>
                <a:cs typeface="Poppins" pitchFamily="2" charset="77"/>
              </a:endParaRPr>
            </a:p>
          </p:txBody>
        </p:sp>
        <p:cxnSp>
          <p:nvCxnSpPr>
            <p:cNvPr id="819" name="Straight Connector 818">
              <a:extLst>
                <a:ext uri="{FF2B5EF4-FFF2-40B4-BE49-F238E27FC236}">
                  <a16:creationId xmlns:a16="http://schemas.microsoft.com/office/drawing/2014/main" xmlns="" id="{DB6B9752-69E2-6C49-8C66-D040378F552D}"/>
                </a:ext>
              </a:extLst>
            </p:cNvPr>
            <p:cNvCxnSpPr/>
            <p:nvPr/>
          </p:nvCxnSpPr>
          <p:spPr>
            <a:xfrm>
              <a:off x="6607763" y="8951979"/>
              <a:ext cx="18409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194203" y="405189"/>
            <a:ext cx="11913326" cy="6533071"/>
          </a:xfrm>
          <a:prstGeom prst="rect">
            <a:avLst/>
          </a:prstGeom>
        </p:spPr>
        <p:txBody>
          <a:bodyPr wrap="square">
            <a:spAutoFit/>
          </a:bodyPr>
          <a:lstStyle/>
          <a:p>
            <a:pPr>
              <a:lnSpc>
                <a:spcPct val="107000"/>
              </a:lnSpc>
              <a:spcAft>
                <a:spcPts val="800"/>
              </a:spcAft>
            </a:pPr>
            <a:r>
              <a:rPr lang="en-US" sz="2000" dirty="0" err="1" smtClean="0">
                <a:solidFill>
                  <a:prstClr val="black"/>
                </a:solidFill>
                <a:ea typeface="Calibri" panose="020F0502020204030204" pitchFamily="34" charset="0"/>
                <a:cs typeface="Times New Roman" panose="02020603050405020304" pitchFamily="18" charset="0"/>
              </a:rPr>
              <a:t>Cont</a:t>
            </a:r>
            <a:r>
              <a:rPr lang="en-US" sz="2000" dirty="0" smtClean="0">
                <a:solidFill>
                  <a:prstClr val="black"/>
                </a:solidFill>
                <a:ea typeface="Calibri" panose="020F0502020204030204" pitchFamily="34" charset="0"/>
                <a:cs typeface="Times New Roman" panose="02020603050405020304" pitchFamily="18" charset="0"/>
              </a:rPr>
              <a:t>…</a:t>
            </a:r>
          </a:p>
          <a:p>
            <a:pPr marL="342900" indent="-342900" algn="just">
              <a:lnSpc>
                <a:spcPct val="107000"/>
              </a:lnSpc>
              <a:spcAft>
                <a:spcPts val="800"/>
              </a:spcAft>
              <a:buFont typeface="Wingdings" pitchFamily="2" charset="2"/>
              <a:buChar char="v"/>
            </a:pPr>
            <a:r>
              <a:rPr lang="en-US" sz="2000" dirty="0" smtClean="0">
                <a:solidFill>
                  <a:prstClr val="black"/>
                </a:solidFill>
                <a:ea typeface="Calibri" panose="020F0502020204030204" pitchFamily="34" charset="0"/>
                <a:cs typeface="Times New Roman" panose="02020603050405020304" pitchFamily="18" charset="0"/>
              </a:rPr>
              <a:t>Beyond financial investments, ERCO’s leadership took proactive steps to engage and seek support from stakeholders, including local authorities, International institutes, industry partners, and financial institutions. These partnerships aim to enhance ERCO’s recovery, increase operational efficiency, and reinforce the company’s commitment to sustainable production practices.</a:t>
            </a:r>
          </a:p>
          <a:p>
            <a:pPr marL="342900" indent="-342900" algn="just">
              <a:lnSpc>
                <a:spcPct val="107000"/>
              </a:lnSpc>
              <a:spcAft>
                <a:spcPts val="800"/>
              </a:spcAft>
              <a:buFont typeface="Wingdings" pitchFamily="2" charset="2"/>
              <a:buChar char="v"/>
            </a:pPr>
            <a:r>
              <a:rPr lang="en-US" sz="2000" dirty="0" smtClean="0">
                <a:solidFill>
                  <a:prstClr val="black"/>
                </a:solidFill>
                <a:ea typeface="Calibri" panose="020F0502020204030204" pitchFamily="34" charset="0"/>
                <a:cs typeface="Times New Roman" panose="02020603050405020304" pitchFamily="18" charset="0"/>
              </a:rPr>
              <a:t>By fostering collaboration with these key stakeholders, ERCO gains access to technical expertise, financial resources, and industry networks that support improvements in production quality, capacity, and sustainability.</a:t>
            </a:r>
            <a:endParaRPr lang="en-US" sz="3200" dirty="0">
              <a:solidFill>
                <a:prstClr val="black"/>
              </a:solidFill>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itchFamily="2" charset="2"/>
              <a:buChar char="v"/>
            </a:pPr>
            <a:r>
              <a:rPr lang="en-US" sz="2000" dirty="0" smtClean="0">
                <a:solidFill>
                  <a:prstClr val="black"/>
                </a:solidFill>
                <a:ea typeface="Calibri" panose="020F0502020204030204" pitchFamily="34" charset="0"/>
                <a:cs typeface="Times New Roman" panose="02020603050405020304" pitchFamily="18" charset="0"/>
              </a:rPr>
              <a:t>To bolster productivity and minimize operational disruptions, ERCO has also implemented an advanced </a:t>
            </a:r>
            <a:r>
              <a:rPr lang="en-US" sz="2000" dirty="0" smtClean="0">
                <a:solidFill>
                  <a:srgbClr val="92D050"/>
                </a:solidFill>
                <a:ea typeface="Calibri" panose="020F0502020204030204" pitchFamily="34" charset="0"/>
                <a:cs typeface="Times New Roman" panose="02020603050405020304" pitchFamily="18" charset="0"/>
              </a:rPr>
              <a:t>ERP system</a:t>
            </a:r>
            <a:r>
              <a:rPr lang="en-US" sz="2000" dirty="0" smtClean="0">
                <a:solidFill>
                  <a:prstClr val="black"/>
                </a:solidFill>
                <a:ea typeface="Calibri" panose="020F0502020204030204" pitchFamily="34" charset="0"/>
                <a:cs typeface="Times New Roman" panose="02020603050405020304" pitchFamily="18" charset="0"/>
              </a:rPr>
              <a:t>, enhancing resource management, inventory control, production line management. </a:t>
            </a:r>
            <a:endParaRPr lang="en-US" sz="3200" dirty="0">
              <a:solidFill>
                <a:prstClr val="black"/>
              </a:solidFill>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itchFamily="2" charset="2"/>
              <a:buChar char="v"/>
            </a:pPr>
            <a:r>
              <a:rPr lang="en-US" sz="2000" dirty="0" smtClean="0">
                <a:solidFill>
                  <a:prstClr val="black"/>
                </a:solidFill>
                <a:ea typeface="Calibri" panose="020F0502020204030204" pitchFamily="34" charset="0"/>
                <a:cs typeface="Times New Roman" panose="02020603050405020304" pitchFamily="18" charset="0"/>
              </a:rPr>
              <a:t>Today, ERCO Textile Factory emerges as a resilient leader within Ethiopia’s textile sector, committed to producing quality import-substitute products and positioning itself for international export. Its dedication to sustainability, economic impact, and recovery from recent challenges not only supports Ethiopia’s industrial growth but also sets a standard for eco-conscious manufacturing in the local textile market.</a:t>
            </a:r>
          </a:p>
          <a:p>
            <a:pPr marL="342900" indent="-342900" algn="just">
              <a:lnSpc>
                <a:spcPct val="107000"/>
              </a:lnSpc>
              <a:spcAft>
                <a:spcPts val="800"/>
              </a:spcAft>
              <a:buFont typeface="Wingdings" pitchFamily="2" charset="2"/>
              <a:buChar char="v"/>
            </a:pPr>
            <a:r>
              <a:rPr lang="en-US" sz="20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The </a:t>
            </a:r>
            <a:r>
              <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new ownership team responded decisively, infusing an additional 200 million ETB, with 70% allocated to capital goods, such as Rebuilding the damaged section, improving safety measures and rejuvenating and upgraded machinery for the finishing process, and 30% dedicated to working capital to stabilize immediate production needs</a:t>
            </a:r>
            <a:endParaRPr lang="en-US" sz="3200" dirty="0">
              <a:solidFill>
                <a:prstClr val="black"/>
              </a:solidFill>
              <a:ea typeface="Calibri" panose="020F0502020204030204" pitchFamily="34" charset="0"/>
              <a:cs typeface="Times New Roman" panose="02020603050405020304" pitchFamily="18" charset="0"/>
            </a:endParaRPr>
          </a:p>
        </p:txBody>
      </p:sp>
      <p:pic>
        <p:nvPicPr>
          <p:cNvPr id="79"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12789459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7F6AB2A6-CC62-C94D-A9C8-1ECF6974BFC0}"/>
              </a:ext>
            </a:extLst>
          </p:cNvPr>
          <p:cNvGrpSpPr/>
          <p:nvPr/>
        </p:nvGrpSpPr>
        <p:grpSpPr>
          <a:xfrm>
            <a:off x="1092946" y="1708893"/>
            <a:ext cx="1986934" cy="1986807"/>
            <a:chOff x="17279018" y="3417786"/>
            <a:chExt cx="3973867" cy="3973614"/>
          </a:xfrm>
        </p:grpSpPr>
        <p:sp>
          <p:nvSpPr>
            <p:cNvPr id="42" name="Shape 56013">
              <a:extLst>
                <a:ext uri="{FF2B5EF4-FFF2-40B4-BE49-F238E27FC236}">
                  <a16:creationId xmlns:a16="http://schemas.microsoft.com/office/drawing/2014/main" xmlns="" id="{2CBF04B1-D38C-534C-80BD-EB651369C601}"/>
                </a:ext>
              </a:extLst>
            </p:cNvPr>
            <p:cNvSpPr/>
            <p:nvPr/>
          </p:nvSpPr>
          <p:spPr>
            <a:xfrm>
              <a:off x="17279018" y="3417786"/>
              <a:ext cx="3973867" cy="3973614"/>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4"/>
                    <a:pt x="2882" y="3015"/>
                  </a:cubicBezTo>
                  <a:cubicBezTo>
                    <a:pt x="-961" y="7037"/>
                    <a:pt x="-961" y="13557"/>
                    <a:pt x="2882" y="17578"/>
                  </a:cubicBezTo>
                  <a:cubicBezTo>
                    <a:pt x="6724" y="21600"/>
                    <a:pt x="12954" y="21600"/>
                    <a:pt x="16796" y="17578"/>
                  </a:cubicBezTo>
                  <a:cubicBezTo>
                    <a:pt x="20639" y="13557"/>
                    <a:pt x="20639" y="7037"/>
                    <a:pt x="16796" y="3015"/>
                  </a:cubicBezTo>
                  <a:cubicBezTo>
                    <a:pt x="14875" y="1004"/>
                    <a:pt x="12357" y="0"/>
                    <a:pt x="9839" y="0"/>
                  </a:cubicBezTo>
                  <a:close/>
                  <a:moveTo>
                    <a:pt x="9839" y="2310"/>
                  </a:moveTo>
                  <a:lnTo>
                    <a:pt x="16447" y="6305"/>
                  </a:lnTo>
                  <a:lnTo>
                    <a:pt x="16447" y="14288"/>
                  </a:lnTo>
                  <a:lnTo>
                    <a:pt x="9839" y="18279"/>
                  </a:lnTo>
                  <a:lnTo>
                    <a:pt x="3231" y="14288"/>
                  </a:lnTo>
                  <a:lnTo>
                    <a:pt x="3231" y="6305"/>
                  </a:lnTo>
                  <a:lnTo>
                    <a:pt x="9839" y="2310"/>
                  </a:lnTo>
                  <a:close/>
                </a:path>
              </a:pathLst>
            </a:custGeom>
            <a:solidFill>
              <a:schemeClr val="bg1">
                <a:lumMod val="8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46" name="Rectangle 45">
              <a:extLst>
                <a:ext uri="{FF2B5EF4-FFF2-40B4-BE49-F238E27FC236}">
                  <a16:creationId xmlns:a16="http://schemas.microsoft.com/office/drawing/2014/main" xmlns="" id="{656AD6DA-24CE-D247-8E84-E7F2F15FB0C4}"/>
                </a:ext>
              </a:extLst>
            </p:cNvPr>
            <p:cNvSpPr/>
            <p:nvPr/>
          </p:nvSpPr>
          <p:spPr>
            <a:xfrm>
              <a:off x="17279018" y="4114800"/>
              <a:ext cx="3973715" cy="327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47" name="Freeform 46">
              <a:extLst>
                <a:ext uri="{FF2B5EF4-FFF2-40B4-BE49-F238E27FC236}">
                  <a16:creationId xmlns:a16="http://schemas.microsoft.com/office/drawing/2014/main" xmlns="" id="{0811EA3A-CA52-F54F-88F7-6E88146F0806}"/>
                </a:ext>
              </a:extLst>
            </p:cNvPr>
            <p:cNvSpPr/>
            <p:nvPr/>
          </p:nvSpPr>
          <p:spPr>
            <a:xfrm>
              <a:off x="17279018" y="3417786"/>
              <a:ext cx="3973715" cy="3973614"/>
            </a:xfrm>
            <a:custGeom>
              <a:avLst/>
              <a:gdLst>
                <a:gd name="connsiteX0" fmla="*/ 0 w 3973715"/>
                <a:gd name="connsiteY0" fmla="*/ 1987861 h 3973614"/>
                <a:gd name="connsiteX1" fmla="*/ 9043 w 3973715"/>
                <a:gd name="connsiteY1" fmla="*/ 2177223 h 3973614"/>
                <a:gd name="connsiteX2" fmla="*/ 581974 w 3973715"/>
                <a:gd name="connsiteY2" fmla="*/ 3391608 h 3973614"/>
                <a:gd name="connsiteX3" fmla="*/ 1796390 w 3973715"/>
                <a:gd name="connsiteY3" fmla="*/ 3964520 h 3973614"/>
                <a:gd name="connsiteX4" fmla="*/ 1986830 w 3973715"/>
                <a:gd name="connsiteY4" fmla="*/ 3973614 h 3973614"/>
                <a:gd name="connsiteX5" fmla="*/ 0 w 3973715"/>
                <a:gd name="connsiteY5" fmla="*/ 3973614 h 3973614"/>
                <a:gd name="connsiteX6" fmla="*/ 1986832 w 3973715"/>
                <a:gd name="connsiteY6" fmla="*/ 445789 h 3973614"/>
                <a:gd name="connsiteX7" fmla="*/ 3321214 w 3973715"/>
                <a:gd name="connsiteY7" fmla="*/ 1216587 h 3973614"/>
                <a:gd name="connsiteX8" fmla="*/ 3321214 w 3973715"/>
                <a:gd name="connsiteY8" fmla="*/ 2756833 h 3973614"/>
                <a:gd name="connsiteX9" fmla="*/ 1986832 w 3973715"/>
                <a:gd name="connsiteY9" fmla="*/ 3526859 h 3973614"/>
                <a:gd name="connsiteX10" fmla="*/ 652449 w 3973715"/>
                <a:gd name="connsiteY10" fmla="*/ 2756833 h 3973614"/>
                <a:gd name="connsiteX11" fmla="*/ 652449 w 3973715"/>
                <a:gd name="connsiteY11" fmla="*/ 1216587 h 3973614"/>
                <a:gd name="connsiteX12" fmla="*/ 0 w 3973715"/>
                <a:gd name="connsiteY12" fmla="*/ 0 h 3973614"/>
                <a:gd name="connsiteX13" fmla="*/ 3973715 w 3973715"/>
                <a:gd name="connsiteY13" fmla="*/ 0 h 3973614"/>
                <a:gd name="connsiteX14" fmla="*/ 3973715 w 3973715"/>
                <a:gd name="connsiteY14" fmla="*/ 3973614 h 3973614"/>
                <a:gd name="connsiteX15" fmla="*/ 1986833 w 3973715"/>
                <a:gd name="connsiteY15" fmla="*/ 3973614 h 3973614"/>
                <a:gd name="connsiteX16" fmla="*/ 2177273 w 3973715"/>
                <a:gd name="connsiteY16" fmla="*/ 3964520 h 3973614"/>
                <a:gd name="connsiteX17" fmla="*/ 3391689 w 3973715"/>
                <a:gd name="connsiteY17" fmla="*/ 3391608 h 3973614"/>
                <a:gd name="connsiteX18" fmla="*/ 3391689 w 3973715"/>
                <a:gd name="connsiteY18" fmla="*/ 581812 h 3973614"/>
                <a:gd name="connsiteX19" fmla="*/ 1986832 w 3973715"/>
                <a:gd name="connsiteY19" fmla="*/ 96 h 3973614"/>
                <a:gd name="connsiteX20" fmla="*/ 581974 w 3973715"/>
                <a:gd name="connsiteY20" fmla="*/ 581812 h 3973614"/>
                <a:gd name="connsiteX21" fmla="*/ 9043 w 3973715"/>
                <a:gd name="connsiteY21" fmla="*/ 1796340 h 3973614"/>
                <a:gd name="connsiteX22" fmla="*/ 0 w 3973715"/>
                <a:gd name="connsiteY22" fmla="*/ 1985704 h 397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73715" h="3973614">
                  <a:moveTo>
                    <a:pt x="0" y="1987861"/>
                  </a:moveTo>
                  <a:lnTo>
                    <a:pt x="9043" y="2177223"/>
                  </a:lnTo>
                  <a:cubicBezTo>
                    <a:pt x="51482" y="2620482"/>
                    <a:pt x="242459" y="3052189"/>
                    <a:pt x="581974" y="3391608"/>
                  </a:cubicBezTo>
                  <a:cubicBezTo>
                    <a:pt x="921401" y="3731112"/>
                    <a:pt x="1353127" y="3922082"/>
                    <a:pt x="1796390" y="3964520"/>
                  </a:cubicBezTo>
                  <a:lnTo>
                    <a:pt x="1986830" y="3973614"/>
                  </a:lnTo>
                  <a:lnTo>
                    <a:pt x="0" y="3973614"/>
                  </a:lnTo>
                  <a:close/>
                  <a:moveTo>
                    <a:pt x="1986832" y="445789"/>
                  </a:moveTo>
                  <a:lnTo>
                    <a:pt x="3321214" y="1216587"/>
                  </a:lnTo>
                  <a:lnTo>
                    <a:pt x="3321214" y="2756833"/>
                  </a:lnTo>
                  <a:lnTo>
                    <a:pt x="1986832" y="3526859"/>
                  </a:lnTo>
                  <a:lnTo>
                    <a:pt x="652449" y="2756833"/>
                  </a:lnTo>
                  <a:lnTo>
                    <a:pt x="652449" y="1216587"/>
                  </a:lnTo>
                  <a:close/>
                  <a:moveTo>
                    <a:pt x="0" y="0"/>
                  </a:moveTo>
                  <a:lnTo>
                    <a:pt x="3973715" y="0"/>
                  </a:lnTo>
                  <a:lnTo>
                    <a:pt x="3973715" y="3973614"/>
                  </a:lnTo>
                  <a:lnTo>
                    <a:pt x="1986833" y="3973614"/>
                  </a:lnTo>
                  <a:lnTo>
                    <a:pt x="2177273" y="3964520"/>
                  </a:lnTo>
                  <a:cubicBezTo>
                    <a:pt x="2620536" y="3922082"/>
                    <a:pt x="3052262" y="3731112"/>
                    <a:pt x="3391689" y="3391608"/>
                  </a:cubicBezTo>
                  <a:cubicBezTo>
                    <a:pt x="4167723" y="2615793"/>
                    <a:pt x="4167723" y="1357820"/>
                    <a:pt x="3391689" y="581812"/>
                  </a:cubicBezTo>
                  <a:cubicBezTo>
                    <a:pt x="3003773" y="193809"/>
                    <a:pt x="2495302" y="96"/>
                    <a:pt x="1986832" y="96"/>
                  </a:cubicBezTo>
                  <a:cubicBezTo>
                    <a:pt x="1478361" y="96"/>
                    <a:pt x="969890" y="193809"/>
                    <a:pt x="581974" y="581812"/>
                  </a:cubicBezTo>
                  <a:cubicBezTo>
                    <a:pt x="242459" y="921316"/>
                    <a:pt x="51482" y="1353070"/>
                    <a:pt x="9043" y="1796340"/>
                  </a:cubicBezTo>
                  <a:lnTo>
                    <a:pt x="0" y="19857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grpSp>
      <p:grpSp>
        <p:nvGrpSpPr>
          <p:cNvPr id="49" name="Group 48">
            <a:extLst>
              <a:ext uri="{FF2B5EF4-FFF2-40B4-BE49-F238E27FC236}">
                <a16:creationId xmlns:a16="http://schemas.microsoft.com/office/drawing/2014/main" xmlns="" id="{20F6DFFB-21E7-4444-8C9D-7144AA008B3D}"/>
              </a:ext>
            </a:extLst>
          </p:cNvPr>
          <p:cNvGrpSpPr/>
          <p:nvPr/>
        </p:nvGrpSpPr>
        <p:grpSpPr>
          <a:xfrm>
            <a:off x="3766080" y="1708893"/>
            <a:ext cx="1986934" cy="1986807"/>
            <a:chOff x="17279018" y="3417786"/>
            <a:chExt cx="3973867" cy="3973614"/>
          </a:xfrm>
        </p:grpSpPr>
        <p:sp>
          <p:nvSpPr>
            <p:cNvPr id="50" name="Shape 56013">
              <a:extLst>
                <a:ext uri="{FF2B5EF4-FFF2-40B4-BE49-F238E27FC236}">
                  <a16:creationId xmlns:a16="http://schemas.microsoft.com/office/drawing/2014/main" xmlns="" id="{9EBC9F9E-A8D5-2441-B63B-CFA3CC165572}"/>
                </a:ext>
              </a:extLst>
            </p:cNvPr>
            <p:cNvSpPr/>
            <p:nvPr/>
          </p:nvSpPr>
          <p:spPr>
            <a:xfrm>
              <a:off x="17279018" y="3417786"/>
              <a:ext cx="3973867" cy="3973614"/>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4"/>
                    <a:pt x="2882" y="3015"/>
                  </a:cubicBezTo>
                  <a:cubicBezTo>
                    <a:pt x="-961" y="7037"/>
                    <a:pt x="-961" y="13557"/>
                    <a:pt x="2882" y="17578"/>
                  </a:cubicBezTo>
                  <a:cubicBezTo>
                    <a:pt x="6724" y="21600"/>
                    <a:pt x="12954" y="21600"/>
                    <a:pt x="16796" y="17578"/>
                  </a:cubicBezTo>
                  <a:cubicBezTo>
                    <a:pt x="20639" y="13557"/>
                    <a:pt x="20639" y="7037"/>
                    <a:pt x="16796" y="3015"/>
                  </a:cubicBezTo>
                  <a:cubicBezTo>
                    <a:pt x="14875" y="1004"/>
                    <a:pt x="12357" y="0"/>
                    <a:pt x="9839" y="0"/>
                  </a:cubicBezTo>
                  <a:close/>
                  <a:moveTo>
                    <a:pt x="9839" y="2310"/>
                  </a:moveTo>
                  <a:lnTo>
                    <a:pt x="16447" y="6305"/>
                  </a:lnTo>
                  <a:lnTo>
                    <a:pt x="16447" y="14288"/>
                  </a:lnTo>
                  <a:lnTo>
                    <a:pt x="9839" y="18279"/>
                  </a:lnTo>
                  <a:lnTo>
                    <a:pt x="3231" y="14288"/>
                  </a:lnTo>
                  <a:lnTo>
                    <a:pt x="3231" y="6305"/>
                  </a:lnTo>
                  <a:lnTo>
                    <a:pt x="9839" y="2310"/>
                  </a:lnTo>
                  <a:close/>
                </a:path>
              </a:pathLst>
            </a:custGeom>
            <a:solidFill>
              <a:schemeClr val="bg1">
                <a:lumMod val="8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51" name="Rectangle 50">
              <a:extLst>
                <a:ext uri="{FF2B5EF4-FFF2-40B4-BE49-F238E27FC236}">
                  <a16:creationId xmlns:a16="http://schemas.microsoft.com/office/drawing/2014/main" xmlns="" id="{C115AA8B-C1D8-244A-9334-681AEC06D2E1}"/>
                </a:ext>
              </a:extLst>
            </p:cNvPr>
            <p:cNvSpPr/>
            <p:nvPr/>
          </p:nvSpPr>
          <p:spPr>
            <a:xfrm>
              <a:off x="17279018" y="5405718"/>
              <a:ext cx="3973715" cy="19856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2" name="Freeform 51">
              <a:extLst>
                <a:ext uri="{FF2B5EF4-FFF2-40B4-BE49-F238E27FC236}">
                  <a16:creationId xmlns:a16="http://schemas.microsoft.com/office/drawing/2014/main" xmlns="" id="{05B43F50-A7AE-DB49-9986-3C974BFB8534}"/>
                </a:ext>
              </a:extLst>
            </p:cNvPr>
            <p:cNvSpPr/>
            <p:nvPr/>
          </p:nvSpPr>
          <p:spPr>
            <a:xfrm>
              <a:off x="17279018" y="3417786"/>
              <a:ext cx="3973715" cy="3973614"/>
            </a:xfrm>
            <a:custGeom>
              <a:avLst/>
              <a:gdLst>
                <a:gd name="connsiteX0" fmla="*/ 0 w 3973715"/>
                <a:gd name="connsiteY0" fmla="*/ 1987861 h 3973614"/>
                <a:gd name="connsiteX1" fmla="*/ 9043 w 3973715"/>
                <a:gd name="connsiteY1" fmla="*/ 2177223 h 3973614"/>
                <a:gd name="connsiteX2" fmla="*/ 581974 w 3973715"/>
                <a:gd name="connsiteY2" fmla="*/ 3391608 h 3973614"/>
                <a:gd name="connsiteX3" fmla="*/ 1796390 w 3973715"/>
                <a:gd name="connsiteY3" fmla="*/ 3964520 h 3973614"/>
                <a:gd name="connsiteX4" fmla="*/ 1986830 w 3973715"/>
                <a:gd name="connsiteY4" fmla="*/ 3973614 h 3973614"/>
                <a:gd name="connsiteX5" fmla="*/ 0 w 3973715"/>
                <a:gd name="connsiteY5" fmla="*/ 3973614 h 3973614"/>
                <a:gd name="connsiteX6" fmla="*/ 1986832 w 3973715"/>
                <a:gd name="connsiteY6" fmla="*/ 445789 h 3973614"/>
                <a:gd name="connsiteX7" fmla="*/ 3321214 w 3973715"/>
                <a:gd name="connsiteY7" fmla="*/ 1216587 h 3973614"/>
                <a:gd name="connsiteX8" fmla="*/ 3321214 w 3973715"/>
                <a:gd name="connsiteY8" fmla="*/ 2756833 h 3973614"/>
                <a:gd name="connsiteX9" fmla="*/ 1986832 w 3973715"/>
                <a:gd name="connsiteY9" fmla="*/ 3526859 h 3973614"/>
                <a:gd name="connsiteX10" fmla="*/ 652449 w 3973715"/>
                <a:gd name="connsiteY10" fmla="*/ 2756833 h 3973614"/>
                <a:gd name="connsiteX11" fmla="*/ 652449 w 3973715"/>
                <a:gd name="connsiteY11" fmla="*/ 1216587 h 3973614"/>
                <a:gd name="connsiteX12" fmla="*/ 0 w 3973715"/>
                <a:gd name="connsiteY12" fmla="*/ 0 h 3973614"/>
                <a:gd name="connsiteX13" fmla="*/ 3973715 w 3973715"/>
                <a:gd name="connsiteY13" fmla="*/ 0 h 3973614"/>
                <a:gd name="connsiteX14" fmla="*/ 3973715 w 3973715"/>
                <a:gd name="connsiteY14" fmla="*/ 3973614 h 3973614"/>
                <a:gd name="connsiteX15" fmla="*/ 1986833 w 3973715"/>
                <a:gd name="connsiteY15" fmla="*/ 3973614 h 3973614"/>
                <a:gd name="connsiteX16" fmla="*/ 2177273 w 3973715"/>
                <a:gd name="connsiteY16" fmla="*/ 3964520 h 3973614"/>
                <a:gd name="connsiteX17" fmla="*/ 3391689 w 3973715"/>
                <a:gd name="connsiteY17" fmla="*/ 3391608 h 3973614"/>
                <a:gd name="connsiteX18" fmla="*/ 3391689 w 3973715"/>
                <a:gd name="connsiteY18" fmla="*/ 581812 h 3973614"/>
                <a:gd name="connsiteX19" fmla="*/ 1986832 w 3973715"/>
                <a:gd name="connsiteY19" fmla="*/ 96 h 3973614"/>
                <a:gd name="connsiteX20" fmla="*/ 581974 w 3973715"/>
                <a:gd name="connsiteY20" fmla="*/ 581812 h 3973614"/>
                <a:gd name="connsiteX21" fmla="*/ 9043 w 3973715"/>
                <a:gd name="connsiteY21" fmla="*/ 1796340 h 3973614"/>
                <a:gd name="connsiteX22" fmla="*/ 0 w 3973715"/>
                <a:gd name="connsiteY22" fmla="*/ 1985704 h 397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73715" h="3973614">
                  <a:moveTo>
                    <a:pt x="0" y="1987861"/>
                  </a:moveTo>
                  <a:lnTo>
                    <a:pt x="9043" y="2177223"/>
                  </a:lnTo>
                  <a:cubicBezTo>
                    <a:pt x="51482" y="2620482"/>
                    <a:pt x="242459" y="3052189"/>
                    <a:pt x="581974" y="3391608"/>
                  </a:cubicBezTo>
                  <a:cubicBezTo>
                    <a:pt x="921401" y="3731112"/>
                    <a:pt x="1353127" y="3922082"/>
                    <a:pt x="1796390" y="3964520"/>
                  </a:cubicBezTo>
                  <a:lnTo>
                    <a:pt x="1986830" y="3973614"/>
                  </a:lnTo>
                  <a:lnTo>
                    <a:pt x="0" y="3973614"/>
                  </a:lnTo>
                  <a:close/>
                  <a:moveTo>
                    <a:pt x="1986832" y="445789"/>
                  </a:moveTo>
                  <a:lnTo>
                    <a:pt x="3321214" y="1216587"/>
                  </a:lnTo>
                  <a:lnTo>
                    <a:pt x="3321214" y="2756833"/>
                  </a:lnTo>
                  <a:lnTo>
                    <a:pt x="1986832" y="3526859"/>
                  </a:lnTo>
                  <a:lnTo>
                    <a:pt x="652449" y="2756833"/>
                  </a:lnTo>
                  <a:lnTo>
                    <a:pt x="652449" y="1216587"/>
                  </a:lnTo>
                  <a:close/>
                  <a:moveTo>
                    <a:pt x="0" y="0"/>
                  </a:moveTo>
                  <a:lnTo>
                    <a:pt x="3973715" y="0"/>
                  </a:lnTo>
                  <a:lnTo>
                    <a:pt x="3973715" y="3973614"/>
                  </a:lnTo>
                  <a:lnTo>
                    <a:pt x="1986833" y="3973614"/>
                  </a:lnTo>
                  <a:lnTo>
                    <a:pt x="2177273" y="3964520"/>
                  </a:lnTo>
                  <a:cubicBezTo>
                    <a:pt x="2620536" y="3922082"/>
                    <a:pt x="3052262" y="3731112"/>
                    <a:pt x="3391689" y="3391608"/>
                  </a:cubicBezTo>
                  <a:cubicBezTo>
                    <a:pt x="4167723" y="2615793"/>
                    <a:pt x="4167723" y="1357820"/>
                    <a:pt x="3391689" y="581812"/>
                  </a:cubicBezTo>
                  <a:cubicBezTo>
                    <a:pt x="3003773" y="193809"/>
                    <a:pt x="2495302" y="96"/>
                    <a:pt x="1986832" y="96"/>
                  </a:cubicBezTo>
                  <a:cubicBezTo>
                    <a:pt x="1478361" y="96"/>
                    <a:pt x="969890" y="193809"/>
                    <a:pt x="581974" y="581812"/>
                  </a:cubicBezTo>
                  <a:cubicBezTo>
                    <a:pt x="242459" y="921316"/>
                    <a:pt x="51482" y="1353070"/>
                    <a:pt x="9043" y="1796340"/>
                  </a:cubicBezTo>
                  <a:lnTo>
                    <a:pt x="0" y="19857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grpSp>
      <p:grpSp>
        <p:nvGrpSpPr>
          <p:cNvPr id="53" name="Group 52">
            <a:extLst>
              <a:ext uri="{FF2B5EF4-FFF2-40B4-BE49-F238E27FC236}">
                <a16:creationId xmlns:a16="http://schemas.microsoft.com/office/drawing/2014/main" xmlns="" id="{12F37B62-04F1-034D-902C-541170C34567}"/>
              </a:ext>
            </a:extLst>
          </p:cNvPr>
          <p:cNvGrpSpPr/>
          <p:nvPr/>
        </p:nvGrpSpPr>
        <p:grpSpPr>
          <a:xfrm>
            <a:off x="6439138" y="1708893"/>
            <a:ext cx="1986934" cy="1986807"/>
            <a:chOff x="17279018" y="3417786"/>
            <a:chExt cx="3973867" cy="3973614"/>
          </a:xfrm>
        </p:grpSpPr>
        <p:sp>
          <p:nvSpPr>
            <p:cNvPr id="54" name="Shape 56013">
              <a:extLst>
                <a:ext uri="{FF2B5EF4-FFF2-40B4-BE49-F238E27FC236}">
                  <a16:creationId xmlns:a16="http://schemas.microsoft.com/office/drawing/2014/main" xmlns="" id="{C4C6CC9E-4A30-2449-AF95-00FE8CCBF1E5}"/>
                </a:ext>
              </a:extLst>
            </p:cNvPr>
            <p:cNvSpPr/>
            <p:nvPr/>
          </p:nvSpPr>
          <p:spPr>
            <a:xfrm>
              <a:off x="17279018" y="3417786"/>
              <a:ext cx="3973867" cy="3973614"/>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4"/>
                    <a:pt x="2882" y="3015"/>
                  </a:cubicBezTo>
                  <a:cubicBezTo>
                    <a:pt x="-961" y="7037"/>
                    <a:pt x="-961" y="13557"/>
                    <a:pt x="2882" y="17578"/>
                  </a:cubicBezTo>
                  <a:cubicBezTo>
                    <a:pt x="6724" y="21600"/>
                    <a:pt x="12954" y="21600"/>
                    <a:pt x="16796" y="17578"/>
                  </a:cubicBezTo>
                  <a:cubicBezTo>
                    <a:pt x="20639" y="13557"/>
                    <a:pt x="20639" y="7037"/>
                    <a:pt x="16796" y="3015"/>
                  </a:cubicBezTo>
                  <a:cubicBezTo>
                    <a:pt x="14875" y="1004"/>
                    <a:pt x="12357" y="0"/>
                    <a:pt x="9839" y="0"/>
                  </a:cubicBezTo>
                  <a:close/>
                  <a:moveTo>
                    <a:pt x="9839" y="2310"/>
                  </a:moveTo>
                  <a:lnTo>
                    <a:pt x="16447" y="6305"/>
                  </a:lnTo>
                  <a:lnTo>
                    <a:pt x="16447" y="14288"/>
                  </a:lnTo>
                  <a:lnTo>
                    <a:pt x="9839" y="18279"/>
                  </a:lnTo>
                  <a:lnTo>
                    <a:pt x="3231" y="14288"/>
                  </a:lnTo>
                  <a:lnTo>
                    <a:pt x="3231" y="6305"/>
                  </a:lnTo>
                  <a:lnTo>
                    <a:pt x="9839" y="2310"/>
                  </a:lnTo>
                  <a:close/>
                </a:path>
              </a:pathLst>
            </a:custGeom>
            <a:solidFill>
              <a:schemeClr val="bg1">
                <a:lumMod val="8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55" name="Rectangle 54">
              <a:extLst>
                <a:ext uri="{FF2B5EF4-FFF2-40B4-BE49-F238E27FC236}">
                  <a16:creationId xmlns:a16="http://schemas.microsoft.com/office/drawing/2014/main" xmlns="" id="{088EA865-D033-7844-B30A-A2AEC294A235}"/>
                </a:ext>
              </a:extLst>
            </p:cNvPr>
            <p:cNvSpPr/>
            <p:nvPr/>
          </p:nvSpPr>
          <p:spPr>
            <a:xfrm>
              <a:off x="17279018" y="6508376"/>
              <a:ext cx="3973715" cy="883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6" name="Freeform 55">
              <a:extLst>
                <a:ext uri="{FF2B5EF4-FFF2-40B4-BE49-F238E27FC236}">
                  <a16:creationId xmlns:a16="http://schemas.microsoft.com/office/drawing/2014/main" xmlns="" id="{460552FE-D2F5-214A-9BAE-C4BDED29DD6F}"/>
                </a:ext>
              </a:extLst>
            </p:cNvPr>
            <p:cNvSpPr/>
            <p:nvPr/>
          </p:nvSpPr>
          <p:spPr>
            <a:xfrm>
              <a:off x="17279018" y="3417786"/>
              <a:ext cx="3973715" cy="3973614"/>
            </a:xfrm>
            <a:custGeom>
              <a:avLst/>
              <a:gdLst>
                <a:gd name="connsiteX0" fmla="*/ 0 w 3973715"/>
                <a:gd name="connsiteY0" fmla="*/ 1987861 h 3973614"/>
                <a:gd name="connsiteX1" fmla="*/ 9043 w 3973715"/>
                <a:gd name="connsiteY1" fmla="*/ 2177223 h 3973614"/>
                <a:gd name="connsiteX2" fmla="*/ 581974 w 3973715"/>
                <a:gd name="connsiteY2" fmla="*/ 3391608 h 3973614"/>
                <a:gd name="connsiteX3" fmla="*/ 1796390 w 3973715"/>
                <a:gd name="connsiteY3" fmla="*/ 3964520 h 3973614"/>
                <a:gd name="connsiteX4" fmla="*/ 1986830 w 3973715"/>
                <a:gd name="connsiteY4" fmla="*/ 3973614 h 3973614"/>
                <a:gd name="connsiteX5" fmla="*/ 0 w 3973715"/>
                <a:gd name="connsiteY5" fmla="*/ 3973614 h 3973614"/>
                <a:gd name="connsiteX6" fmla="*/ 1986832 w 3973715"/>
                <a:gd name="connsiteY6" fmla="*/ 445789 h 3973614"/>
                <a:gd name="connsiteX7" fmla="*/ 3321214 w 3973715"/>
                <a:gd name="connsiteY7" fmla="*/ 1216587 h 3973614"/>
                <a:gd name="connsiteX8" fmla="*/ 3321214 w 3973715"/>
                <a:gd name="connsiteY8" fmla="*/ 2756833 h 3973614"/>
                <a:gd name="connsiteX9" fmla="*/ 1986832 w 3973715"/>
                <a:gd name="connsiteY9" fmla="*/ 3526859 h 3973614"/>
                <a:gd name="connsiteX10" fmla="*/ 652449 w 3973715"/>
                <a:gd name="connsiteY10" fmla="*/ 2756833 h 3973614"/>
                <a:gd name="connsiteX11" fmla="*/ 652449 w 3973715"/>
                <a:gd name="connsiteY11" fmla="*/ 1216587 h 3973614"/>
                <a:gd name="connsiteX12" fmla="*/ 0 w 3973715"/>
                <a:gd name="connsiteY12" fmla="*/ 0 h 3973614"/>
                <a:gd name="connsiteX13" fmla="*/ 3973715 w 3973715"/>
                <a:gd name="connsiteY13" fmla="*/ 0 h 3973614"/>
                <a:gd name="connsiteX14" fmla="*/ 3973715 w 3973715"/>
                <a:gd name="connsiteY14" fmla="*/ 3973614 h 3973614"/>
                <a:gd name="connsiteX15" fmla="*/ 1986833 w 3973715"/>
                <a:gd name="connsiteY15" fmla="*/ 3973614 h 3973614"/>
                <a:gd name="connsiteX16" fmla="*/ 2177273 w 3973715"/>
                <a:gd name="connsiteY16" fmla="*/ 3964520 h 3973614"/>
                <a:gd name="connsiteX17" fmla="*/ 3391689 w 3973715"/>
                <a:gd name="connsiteY17" fmla="*/ 3391608 h 3973614"/>
                <a:gd name="connsiteX18" fmla="*/ 3391689 w 3973715"/>
                <a:gd name="connsiteY18" fmla="*/ 581812 h 3973614"/>
                <a:gd name="connsiteX19" fmla="*/ 1986832 w 3973715"/>
                <a:gd name="connsiteY19" fmla="*/ 96 h 3973614"/>
                <a:gd name="connsiteX20" fmla="*/ 581974 w 3973715"/>
                <a:gd name="connsiteY20" fmla="*/ 581812 h 3973614"/>
                <a:gd name="connsiteX21" fmla="*/ 9043 w 3973715"/>
                <a:gd name="connsiteY21" fmla="*/ 1796340 h 3973614"/>
                <a:gd name="connsiteX22" fmla="*/ 0 w 3973715"/>
                <a:gd name="connsiteY22" fmla="*/ 1985704 h 397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73715" h="3973614">
                  <a:moveTo>
                    <a:pt x="0" y="1987861"/>
                  </a:moveTo>
                  <a:lnTo>
                    <a:pt x="9043" y="2177223"/>
                  </a:lnTo>
                  <a:cubicBezTo>
                    <a:pt x="51482" y="2620482"/>
                    <a:pt x="242459" y="3052189"/>
                    <a:pt x="581974" y="3391608"/>
                  </a:cubicBezTo>
                  <a:cubicBezTo>
                    <a:pt x="921401" y="3731112"/>
                    <a:pt x="1353127" y="3922082"/>
                    <a:pt x="1796390" y="3964520"/>
                  </a:cubicBezTo>
                  <a:lnTo>
                    <a:pt x="1986830" y="3973614"/>
                  </a:lnTo>
                  <a:lnTo>
                    <a:pt x="0" y="3973614"/>
                  </a:lnTo>
                  <a:close/>
                  <a:moveTo>
                    <a:pt x="1986832" y="445789"/>
                  </a:moveTo>
                  <a:lnTo>
                    <a:pt x="3321214" y="1216587"/>
                  </a:lnTo>
                  <a:lnTo>
                    <a:pt x="3321214" y="2756833"/>
                  </a:lnTo>
                  <a:lnTo>
                    <a:pt x="1986832" y="3526859"/>
                  </a:lnTo>
                  <a:lnTo>
                    <a:pt x="652449" y="2756833"/>
                  </a:lnTo>
                  <a:lnTo>
                    <a:pt x="652449" y="1216587"/>
                  </a:lnTo>
                  <a:close/>
                  <a:moveTo>
                    <a:pt x="0" y="0"/>
                  </a:moveTo>
                  <a:lnTo>
                    <a:pt x="3973715" y="0"/>
                  </a:lnTo>
                  <a:lnTo>
                    <a:pt x="3973715" y="3973614"/>
                  </a:lnTo>
                  <a:lnTo>
                    <a:pt x="1986833" y="3973614"/>
                  </a:lnTo>
                  <a:lnTo>
                    <a:pt x="2177273" y="3964520"/>
                  </a:lnTo>
                  <a:cubicBezTo>
                    <a:pt x="2620536" y="3922082"/>
                    <a:pt x="3052262" y="3731112"/>
                    <a:pt x="3391689" y="3391608"/>
                  </a:cubicBezTo>
                  <a:cubicBezTo>
                    <a:pt x="4167723" y="2615793"/>
                    <a:pt x="4167723" y="1357820"/>
                    <a:pt x="3391689" y="581812"/>
                  </a:cubicBezTo>
                  <a:cubicBezTo>
                    <a:pt x="3003773" y="193809"/>
                    <a:pt x="2495302" y="96"/>
                    <a:pt x="1986832" y="96"/>
                  </a:cubicBezTo>
                  <a:cubicBezTo>
                    <a:pt x="1478361" y="96"/>
                    <a:pt x="969890" y="193809"/>
                    <a:pt x="581974" y="581812"/>
                  </a:cubicBezTo>
                  <a:cubicBezTo>
                    <a:pt x="242459" y="921316"/>
                    <a:pt x="51482" y="1353070"/>
                    <a:pt x="9043" y="1796340"/>
                  </a:cubicBezTo>
                  <a:lnTo>
                    <a:pt x="0" y="19857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grpSp>
      <p:grpSp>
        <p:nvGrpSpPr>
          <p:cNvPr id="57" name="Group 56">
            <a:extLst>
              <a:ext uri="{FF2B5EF4-FFF2-40B4-BE49-F238E27FC236}">
                <a16:creationId xmlns:a16="http://schemas.microsoft.com/office/drawing/2014/main" xmlns="" id="{485BFAF4-4A04-1347-A35C-894959A5A382}"/>
              </a:ext>
            </a:extLst>
          </p:cNvPr>
          <p:cNvGrpSpPr/>
          <p:nvPr/>
        </p:nvGrpSpPr>
        <p:grpSpPr>
          <a:xfrm>
            <a:off x="9112120" y="1708893"/>
            <a:ext cx="1986934" cy="1986807"/>
            <a:chOff x="17279018" y="3417786"/>
            <a:chExt cx="3973867" cy="3973614"/>
          </a:xfrm>
        </p:grpSpPr>
        <p:sp>
          <p:nvSpPr>
            <p:cNvPr id="58" name="Shape 56013">
              <a:extLst>
                <a:ext uri="{FF2B5EF4-FFF2-40B4-BE49-F238E27FC236}">
                  <a16:creationId xmlns:a16="http://schemas.microsoft.com/office/drawing/2014/main" xmlns="" id="{192FA8DC-6C25-EE48-A64C-E6324CC4089A}"/>
                </a:ext>
              </a:extLst>
            </p:cNvPr>
            <p:cNvSpPr/>
            <p:nvPr/>
          </p:nvSpPr>
          <p:spPr>
            <a:xfrm>
              <a:off x="17279018" y="3417786"/>
              <a:ext cx="3973867" cy="3973614"/>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4"/>
                    <a:pt x="2882" y="3015"/>
                  </a:cubicBezTo>
                  <a:cubicBezTo>
                    <a:pt x="-961" y="7037"/>
                    <a:pt x="-961" y="13557"/>
                    <a:pt x="2882" y="17578"/>
                  </a:cubicBezTo>
                  <a:cubicBezTo>
                    <a:pt x="6724" y="21600"/>
                    <a:pt x="12954" y="21600"/>
                    <a:pt x="16796" y="17578"/>
                  </a:cubicBezTo>
                  <a:cubicBezTo>
                    <a:pt x="20639" y="13557"/>
                    <a:pt x="20639" y="7037"/>
                    <a:pt x="16796" y="3015"/>
                  </a:cubicBezTo>
                  <a:cubicBezTo>
                    <a:pt x="14875" y="1004"/>
                    <a:pt x="12357" y="0"/>
                    <a:pt x="9839" y="0"/>
                  </a:cubicBezTo>
                  <a:close/>
                  <a:moveTo>
                    <a:pt x="9839" y="2310"/>
                  </a:moveTo>
                  <a:lnTo>
                    <a:pt x="16447" y="6305"/>
                  </a:lnTo>
                  <a:lnTo>
                    <a:pt x="16447" y="14288"/>
                  </a:lnTo>
                  <a:lnTo>
                    <a:pt x="9839" y="18279"/>
                  </a:lnTo>
                  <a:lnTo>
                    <a:pt x="3231" y="14288"/>
                  </a:lnTo>
                  <a:lnTo>
                    <a:pt x="3231" y="6305"/>
                  </a:lnTo>
                  <a:lnTo>
                    <a:pt x="9839" y="2310"/>
                  </a:lnTo>
                  <a:close/>
                </a:path>
              </a:pathLst>
            </a:custGeom>
            <a:solidFill>
              <a:schemeClr val="bg1">
                <a:lumMod val="8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59" name="Rectangle 58">
              <a:extLst>
                <a:ext uri="{FF2B5EF4-FFF2-40B4-BE49-F238E27FC236}">
                  <a16:creationId xmlns:a16="http://schemas.microsoft.com/office/drawing/2014/main" xmlns="" id="{71B71174-8E0A-F744-8445-E7203C467153}"/>
                </a:ext>
              </a:extLst>
            </p:cNvPr>
            <p:cNvSpPr/>
            <p:nvPr/>
          </p:nvSpPr>
          <p:spPr>
            <a:xfrm>
              <a:off x="17279018" y="4733364"/>
              <a:ext cx="3973715" cy="265803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60" name="Freeform 59">
              <a:extLst>
                <a:ext uri="{FF2B5EF4-FFF2-40B4-BE49-F238E27FC236}">
                  <a16:creationId xmlns:a16="http://schemas.microsoft.com/office/drawing/2014/main" xmlns="" id="{9BFF7ED9-D23B-884B-8377-17510DFE5545}"/>
                </a:ext>
              </a:extLst>
            </p:cNvPr>
            <p:cNvSpPr/>
            <p:nvPr/>
          </p:nvSpPr>
          <p:spPr>
            <a:xfrm>
              <a:off x="17279018" y="3417786"/>
              <a:ext cx="3973715" cy="3973614"/>
            </a:xfrm>
            <a:custGeom>
              <a:avLst/>
              <a:gdLst>
                <a:gd name="connsiteX0" fmla="*/ 0 w 3973715"/>
                <a:gd name="connsiteY0" fmla="*/ 1987861 h 3973614"/>
                <a:gd name="connsiteX1" fmla="*/ 9043 w 3973715"/>
                <a:gd name="connsiteY1" fmla="*/ 2177223 h 3973614"/>
                <a:gd name="connsiteX2" fmla="*/ 581974 w 3973715"/>
                <a:gd name="connsiteY2" fmla="*/ 3391608 h 3973614"/>
                <a:gd name="connsiteX3" fmla="*/ 1796390 w 3973715"/>
                <a:gd name="connsiteY3" fmla="*/ 3964520 h 3973614"/>
                <a:gd name="connsiteX4" fmla="*/ 1986830 w 3973715"/>
                <a:gd name="connsiteY4" fmla="*/ 3973614 h 3973614"/>
                <a:gd name="connsiteX5" fmla="*/ 0 w 3973715"/>
                <a:gd name="connsiteY5" fmla="*/ 3973614 h 3973614"/>
                <a:gd name="connsiteX6" fmla="*/ 1986832 w 3973715"/>
                <a:gd name="connsiteY6" fmla="*/ 445789 h 3973614"/>
                <a:gd name="connsiteX7" fmla="*/ 3321214 w 3973715"/>
                <a:gd name="connsiteY7" fmla="*/ 1216587 h 3973614"/>
                <a:gd name="connsiteX8" fmla="*/ 3321214 w 3973715"/>
                <a:gd name="connsiteY8" fmla="*/ 2756833 h 3973614"/>
                <a:gd name="connsiteX9" fmla="*/ 1986832 w 3973715"/>
                <a:gd name="connsiteY9" fmla="*/ 3526859 h 3973614"/>
                <a:gd name="connsiteX10" fmla="*/ 652449 w 3973715"/>
                <a:gd name="connsiteY10" fmla="*/ 2756833 h 3973614"/>
                <a:gd name="connsiteX11" fmla="*/ 652449 w 3973715"/>
                <a:gd name="connsiteY11" fmla="*/ 1216587 h 3973614"/>
                <a:gd name="connsiteX12" fmla="*/ 0 w 3973715"/>
                <a:gd name="connsiteY12" fmla="*/ 0 h 3973614"/>
                <a:gd name="connsiteX13" fmla="*/ 3973715 w 3973715"/>
                <a:gd name="connsiteY13" fmla="*/ 0 h 3973614"/>
                <a:gd name="connsiteX14" fmla="*/ 3973715 w 3973715"/>
                <a:gd name="connsiteY14" fmla="*/ 3973614 h 3973614"/>
                <a:gd name="connsiteX15" fmla="*/ 1986833 w 3973715"/>
                <a:gd name="connsiteY15" fmla="*/ 3973614 h 3973614"/>
                <a:gd name="connsiteX16" fmla="*/ 2177273 w 3973715"/>
                <a:gd name="connsiteY16" fmla="*/ 3964520 h 3973614"/>
                <a:gd name="connsiteX17" fmla="*/ 3391689 w 3973715"/>
                <a:gd name="connsiteY17" fmla="*/ 3391608 h 3973614"/>
                <a:gd name="connsiteX18" fmla="*/ 3391689 w 3973715"/>
                <a:gd name="connsiteY18" fmla="*/ 581812 h 3973614"/>
                <a:gd name="connsiteX19" fmla="*/ 1986832 w 3973715"/>
                <a:gd name="connsiteY19" fmla="*/ 96 h 3973614"/>
                <a:gd name="connsiteX20" fmla="*/ 581974 w 3973715"/>
                <a:gd name="connsiteY20" fmla="*/ 581812 h 3973614"/>
                <a:gd name="connsiteX21" fmla="*/ 9043 w 3973715"/>
                <a:gd name="connsiteY21" fmla="*/ 1796340 h 3973614"/>
                <a:gd name="connsiteX22" fmla="*/ 0 w 3973715"/>
                <a:gd name="connsiteY22" fmla="*/ 1985704 h 397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73715" h="3973614">
                  <a:moveTo>
                    <a:pt x="0" y="1987861"/>
                  </a:moveTo>
                  <a:lnTo>
                    <a:pt x="9043" y="2177223"/>
                  </a:lnTo>
                  <a:cubicBezTo>
                    <a:pt x="51482" y="2620482"/>
                    <a:pt x="242459" y="3052189"/>
                    <a:pt x="581974" y="3391608"/>
                  </a:cubicBezTo>
                  <a:cubicBezTo>
                    <a:pt x="921401" y="3731112"/>
                    <a:pt x="1353127" y="3922082"/>
                    <a:pt x="1796390" y="3964520"/>
                  </a:cubicBezTo>
                  <a:lnTo>
                    <a:pt x="1986830" y="3973614"/>
                  </a:lnTo>
                  <a:lnTo>
                    <a:pt x="0" y="3973614"/>
                  </a:lnTo>
                  <a:close/>
                  <a:moveTo>
                    <a:pt x="1986832" y="445789"/>
                  </a:moveTo>
                  <a:lnTo>
                    <a:pt x="3321214" y="1216587"/>
                  </a:lnTo>
                  <a:lnTo>
                    <a:pt x="3321214" y="2756833"/>
                  </a:lnTo>
                  <a:lnTo>
                    <a:pt x="1986832" y="3526859"/>
                  </a:lnTo>
                  <a:lnTo>
                    <a:pt x="652449" y="2756833"/>
                  </a:lnTo>
                  <a:lnTo>
                    <a:pt x="652449" y="1216587"/>
                  </a:lnTo>
                  <a:close/>
                  <a:moveTo>
                    <a:pt x="0" y="0"/>
                  </a:moveTo>
                  <a:lnTo>
                    <a:pt x="3973715" y="0"/>
                  </a:lnTo>
                  <a:lnTo>
                    <a:pt x="3973715" y="3973614"/>
                  </a:lnTo>
                  <a:lnTo>
                    <a:pt x="1986833" y="3973614"/>
                  </a:lnTo>
                  <a:lnTo>
                    <a:pt x="2177273" y="3964520"/>
                  </a:lnTo>
                  <a:cubicBezTo>
                    <a:pt x="2620536" y="3922082"/>
                    <a:pt x="3052262" y="3731112"/>
                    <a:pt x="3391689" y="3391608"/>
                  </a:cubicBezTo>
                  <a:cubicBezTo>
                    <a:pt x="4167723" y="2615793"/>
                    <a:pt x="4167723" y="1357820"/>
                    <a:pt x="3391689" y="581812"/>
                  </a:cubicBezTo>
                  <a:cubicBezTo>
                    <a:pt x="3003773" y="193809"/>
                    <a:pt x="2495302" y="96"/>
                    <a:pt x="1986832" y="96"/>
                  </a:cubicBezTo>
                  <a:cubicBezTo>
                    <a:pt x="1478361" y="96"/>
                    <a:pt x="969890" y="193809"/>
                    <a:pt x="581974" y="581812"/>
                  </a:cubicBezTo>
                  <a:cubicBezTo>
                    <a:pt x="242459" y="921316"/>
                    <a:pt x="51482" y="1353070"/>
                    <a:pt x="9043" y="1796340"/>
                  </a:cubicBezTo>
                  <a:lnTo>
                    <a:pt x="0" y="19857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grpSp>
      <p:sp>
        <p:nvSpPr>
          <p:cNvPr id="62" name="TextBox 61">
            <a:extLst>
              <a:ext uri="{FF2B5EF4-FFF2-40B4-BE49-F238E27FC236}">
                <a16:creationId xmlns:a16="http://schemas.microsoft.com/office/drawing/2014/main" xmlns="" id="{C0489107-5C5E-F443-9B69-B93FC3C24601}"/>
              </a:ext>
            </a:extLst>
          </p:cNvPr>
          <p:cNvSpPr txBox="1"/>
          <p:nvPr/>
        </p:nvSpPr>
        <p:spPr>
          <a:xfrm>
            <a:off x="2994847" y="306186"/>
            <a:ext cx="6202339"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Factory Production Capacity/Day </a:t>
            </a:r>
            <a:endParaRPr lang="en-US" sz="3000" b="1" dirty="0">
              <a:solidFill>
                <a:schemeClr val="tx2"/>
              </a:solidFill>
              <a:latin typeface="Poppins" pitchFamily="2" charset="77"/>
              <a:cs typeface="Poppins" pitchFamily="2" charset="77"/>
            </a:endParaRPr>
          </a:p>
        </p:txBody>
      </p:sp>
      <p:sp>
        <p:nvSpPr>
          <p:cNvPr id="66" name="TextBox 65">
            <a:extLst>
              <a:ext uri="{FF2B5EF4-FFF2-40B4-BE49-F238E27FC236}">
                <a16:creationId xmlns:a16="http://schemas.microsoft.com/office/drawing/2014/main" xmlns="" id="{81509815-A30A-C84D-9FD1-504CDEB68233}"/>
              </a:ext>
            </a:extLst>
          </p:cNvPr>
          <p:cNvSpPr txBox="1"/>
          <p:nvPr/>
        </p:nvSpPr>
        <p:spPr>
          <a:xfrm>
            <a:off x="1110791" y="4747661"/>
            <a:ext cx="1951175" cy="338554"/>
          </a:xfrm>
          <a:prstGeom prst="rect">
            <a:avLst/>
          </a:prstGeom>
          <a:noFill/>
        </p:spPr>
        <p:txBody>
          <a:bodyPr wrap="none" rtlCol="0" anchor="ctr" anchorCtr="0">
            <a:spAutoFit/>
          </a:bodyPr>
          <a:lstStyle/>
          <a:p>
            <a:pPr algn="ctr"/>
            <a:r>
              <a:rPr lang="en-US" sz="1600" b="1" dirty="0" smtClean="0">
                <a:solidFill>
                  <a:schemeClr val="tx2"/>
                </a:solidFill>
                <a:latin typeface="Poppins" pitchFamily="2" charset="77"/>
                <a:ea typeface="League Spartan" charset="0"/>
                <a:cs typeface="Poppins" pitchFamily="2" charset="77"/>
              </a:rPr>
              <a:t>Regenerated Fiber</a:t>
            </a:r>
            <a:endParaRPr lang="en-US" sz="1600" b="1" dirty="0">
              <a:solidFill>
                <a:schemeClr val="tx2"/>
              </a:solidFill>
              <a:latin typeface="Poppins" pitchFamily="2" charset="77"/>
              <a:ea typeface="League Spartan" charset="0"/>
              <a:cs typeface="Poppins" pitchFamily="2" charset="77"/>
            </a:endParaRPr>
          </a:p>
        </p:txBody>
      </p:sp>
      <p:sp>
        <p:nvSpPr>
          <p:cNvPr id="67" name="Subtitle 2">
            <a:extLst>
              <a:ext uri="{FF2B5EF4-FFF2-40B4-BE49-F238E27FC236}">
                <a16:creationId xmlns:a16="http://schemas.microsoft.com/office/drawing/2014/main" xmlns="" id="{BD27B600-7969-C248-B3BD-1AFFAFEE3923}"/>
              </a:ext>
            </a:extLst>
          </p:cNvPr>
          <p:cNvSpPr txBox="1">
            <a:spLocks/>
          </p:cNvSpPr>
          <p:nvPr/>
        </p:nvSpPr>
        <p:spPr>
          <a:xfrm>
            <a:off x="849737" y="5116237"/>
            <a:ext cx="2473275" cy="224292"/>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500"/>
              </a:lnSpc>
            </a:pPr>
            <a:r>
              <a:rPr lang="en-US" sz="1000" dirty="0" smtClean="0">
                <a:solidFill>
                  <a:schemeClr val="tx1"/>
                </a:solidFill>
                <a:latin typeface="Lato Light" panose="020F0502020204030203" pitchFamily="34" charset="0"/>
                <a:ea typeface="Lato Light" panose="020F0502020204030203" pitchFamily="34" charset="0"/>
                <a:cs typeface="Mukta ExtraLight" panose="020B0000000000000000" pitchFamily="34" charset="77"/>
              </a:rPr>
              <a:t>.</a:t>
            </a:r>
            <a:endParaRPr lang="en-US" sz="1000" dirty="0">
              <a:solidFill>
                <a:schemeClr val="tx1"/>
              </a:solidFill>
              <a:latin typeface="Lato Light" panose="020F0502020204030203" pitchFamily="34" charset="0"/>
              <a:ea typeface="Lato Light" panose="020F0502020204030203" pitchFamily="34" charset="0"/>
              <a:cs typeface="Mukta ExtraLight" panose="020B0000000000000000" pitchFamily="34" charset="77"/>
            </a:endParaRPr>
          </a:p>
        </p:txBody>
      </p:sp>
      <p:sp>
        <p:nvSpPr>
          <p:cNvPr id="68" name="TextBox 67">
            <a:extLst>
              <a:ext uri="{FF2B5EF4-FFF2-40B4-BE49-F238E27FC236}">
                <a16:creationId xmlns:a16="http://schemas.microsoft.com/office/drawing/2014/main" xmlns="" id="{EF7CD638-1591-564E-B31D-A843A0290E6D}"/>
              </a:ext>
            </a:extLst>
          </p:cNvPr>
          <p:cNvSpPr txBox="1"/>
          <p:nvPr/>
        </p:nvSpPr>
        <p:spPr>
          <a:xfrm>
            <a:off x="1126817" y="4087326"/>
            <a:ext cx="1919115" cy="646331"/>
          </a:xfrm>
          <a:prstGeom prst="rect">
            <a:avLst/>
          </a:prstGeom>
          <a:noFill/>
        </p:spPr>
        <p:txBody>
          <a:bodyPr wrap="none" rtlCol="0" anchor="ctr">
            <a:spAutoFit/>
          </a:bodyPr>
          <a:lstStyle/>
          <a:p>
            <a:pPr algn="ctr"/>
            <a:r>
              <a:rPr lang="en-US" sz="3600" b="1" dirty="0" smtClean="0">
                <a:solidFill>
                  <a:schemeClr val="accent1"/>
                </a:solidFill>
                <a:latin typeface="Poppins" pitchFamily="2" charset="77"/>
                <a:cs typeface="Poppins" pitchFamily="2" charset="77"/>
              </a:rPr>
              <a:t>6000 kg</a:t>
            </a:r>
            <a:endParaRPr lang="en-US" sz="3600" b="1" dirty="0">
              <a:solidFill>
                <a:schemeClr val="accent1"/>
              </a:solidFill>
              <a:latin typeface="Poppins" pitchFamily="2" charset="77"/>
              <a:cs typeface="Poppins" pitchFamily="2" charset="77"/>
            </a:endParaRPr>
          </a:p>
        </p:txBody>
      </p:sp>
      <p:sp>
        <p:nvSpPr>
          <p:cNvPr id="71" name="TextBox 70">
            <a:extLst>
              <a:ext uri="{FF2B5EF4-FFF2-40B4-BE49-F238E27FC236}">
                <a16:creationId xmlns:a16="http://schemas.microsoft.com/office/drawing/2014/main" xmlns="" id="{9CB74912-3F7D-474D-BADE-2D68DF7CB136}"/>
              </a:ext>
            </a:extLst>
          </p:cNvPr>
          <p:cNvSpPr txBox="1"/>
          <p:nvPr/>
        </p:nvSpPr>
        <p:spPr>
          <a:xfrm>
            <a:off x="4446763" y="4747661"/>
            <a:ext cx="625492" cy="338554"/>
          </a:xfrm>
          <a:prstGeom prst="rect">
            <a:avLst/>
          </a:prstGeom>
          <a:noFill/>
        </p:spPr>
        <p:txBody>
          <a:bodyPr wrap="none" rtlCol="0" anchor="ctr" anchorCtr="0">
            <a:spAutoFit/>
          </a:bodyPr>
          <a:lstStyle/>
          <a:p>
            <a:pPr algn="ctr"/>
            <a:r>
              <a:rPr lang="en-US" sz="1600" b="1" dirty="0" smtClean="0">
                <a:solidFill>
                  <a:schemeClr val="tx2"/>
                </a:solidFill>
                <a:latin typeface="Poppins" pitchFamily="2" charset="77"/>
                <a:ea typeface="League Spartan" charset="0"/>
                <a:cs typeface="Poppins" pitchFamily="2" charset="77"/>
              </a:rPr>
              <a:t>Yarn</a:t>
            </a:r>
            <a:endParaRPr lang="en-US" sz="1600" b="1" dirty="0">
              <a:solidFill>
                <a:schemeClr val="tx2"/>
              </a:solidFill>
              <a:latin typeface="Poppins" pitchFamily="2" charset="77"/>
              <a:ea typeface="League Spartan" charset="0"/>
              <a:cs typeface="Poppins" pitchFamily="2" charset="77"/>
            </a:endParaRPr>
          </a:p>
        </p:txBody>
      </p:sp>
      <p:sp>
        <p:nvSpPr>
          <p:cNvPr id="73" name="TextBox 72">
            <a:extLst>
              <a:ext uri="{FF2B5EF4-FFF2-40B4-BE49-F238E27FC236}">
                <a16:creationId xmlns:a16="http://schemas.microsoft.com/office/drawing/2014/main" xmlns="" id="{F09F2FB0-26A2-934D-BCBF-318EA1EEFEBC}"/>
              </a:ext>
            </a:extLst>
          </p:cNvPr>
          <p:cNvSpPr txBox="1"/>
          <p:nvPr/>
        </p:nvSpPr>
        <p:spPr>
          <a:xfrm>
            <a:off x="3863268" y="4087326"/>
            <a:ext cx="1792478" cy="646331"/>
          </a:xfrm>
          <a:prstGeom prst="rect">
            <a:avLst/>
          </a:prstGeom>
          <a:noFill/>
        </p:spPr>
        <p:txBody>
          <a:bodyPr wrap="none" rtlCol="0" anchor="ctr">
            <a:spAutoFit/>
          </a:bodyPr>
          <a:lstStyle/>
          <a:p>
            <a:pPr algn="ctr"/>
            <a:r>
              <a:rPr lang="en-US" sz="3600" b="1" dirty="0" smtClean="0">
                <a:solidFill>
                  <a:schemeClr val="accent2"/>
                </a:solidFill>
                <a:latin typeface="Poppins" pitchFamily="2" charset="77"/>
                <a:cs typeface="Poppins" pitchFamily="2" charset="77"/>
              </a:rPr>
              <a:t>5000kg</a:t>
            </a:r>
            <a:endParaRPr lang="en-US" sz="3600" b="1" dirty="0">
              <a:solidFill>
                <a:schemeClr val="accent2"/>
              </a:solidFill>
              <a:latin typeface="Poppins" pitchFamily="2" charset="77"/>
              <a:cs typeface="Poppins" pitchFamily="2" charset="77"/>
            </a:endParaRPr>
          </a:p>
        </p:txBody>
      </p:sp>
      <p:sp>
        <p:nvSpPr>
          <p:cNvPr id="75" name="TextBox 74">
            <a:extLst>
              <a:ext uri="{FF2B5EF4-FFF2-40B4-BE49-F238E27FC236}">
                <a16:creationId xmlns:a16="http://schemas.microsoft.com/office/drawing/2014/main" xmlns="" id="{8DCBB929-4BDF-464F-A8A2-87D7B2C8E2ED}"/>
              </a:ext>
            </a:extLst>
          </p:cNvPr>
          <p:cNvSpPr txBox="1"/>
          <p:nvPr/>
        </p:nvSpPr>
        <p:spPr>
          <a:xfrm>
            <a:off x="6665371" y="4747661"/>
            <a:ext cx="1534394" cy="338554"/>
          </a:xfrm>
          <a:prstGeom prst="rect">
            <a:avLst/>
          </a:prstGeom>
          <a:noFill/>
        </p:spPr>
        <p:txBody>
          <a:bodyPr wrap="none" rtlCol="0" anchor="ctr" anchorCtr="0">
            <a:spAutoFit/>
          </a:bodyPr>
          <a:lstStyle/>
          <a:p>
            <a:pPr algn="ctr"/>
            <a:r>
              <a:rPr lang="en-US" sz="1600" b="1" dirty="0" smtClean="0">
                <a:solidFill>
                  <a:schemeClr val="tx2"/>
                </a:solidFill>
                <a:latin typeface="Poppins" pitchFamily="2" charset="77"/>
                <a:ea typeface="League Spartan" charset="0"/>
                <a:cs typeface="Poppins" pitchFamily="2" charset="77"/>
              </a:rPr>
              <a:t>Knitted Fabric</a:t>
            </a:r>
            <a:endParaRPr lang="en-US" sz="1600" b="1" dirty="0">
              <a:solidFill>
                <a:schemeClr val="tx2"/>
              </a:solidFill>
              <a:latin typeface="Poppins" pitchFamily="2" charset="77"/>
              <a:ea typeface="League Spartan" charset="0"/>
              <a:cs typeface="Poppins" pitchFamily="2" charset="77"/>
            </a:endParaRPr>
          </a:p>
        </p:txBody>
      </p:sp>
      <p:sp>
        <p:nvSpPr>
          <p:cNvPr id="77" name="TextBox 76">
            <a:extLst>
              <a:ext uri="{FF2B5EF4-FFF2-40B4-BE49-F238E27FC236}">
                <a16:creationId xmlns:a16="http://schemas.microsoft.com/office/drawing/2014/main" xmlns="" id="{97A1EE07-9858-994C-863D-4F23507B4EA3}"/>
              </a:ext>
            </a:extLst>
          </p:cNvPr>
          <p:cNvSpPr txBox="1"/>
          <p:nvPr/>
        </p:nvSpPr>
        <p:spPr>
          <a:xfrm>
            <a:off x="6536326" y="4087326"/>
            <a:ext cx="1792478" cy="646331"/>
          </a:xfrm>
          <a:prstGeom prst="rect">
            <a:avLst/>
          </a:prstGeom>
          <a:noFill/>
        </p:spPr>
        <p:txBody>
          <a:bodyPr wrap="none" rtlCol="0" anchor="ctr">
            <a:spAutoFit/>
          </a:bodyPr>
          <a:lstStyle/>
          <a:p>
            <a:pPr algn="ctr"/>
            <a:r>
              <a:rPr lang="en-US" sz="3600" b="1" dirty="0" smtClean="0">
                <a:solidFill>
                  <a:schemeClr val="accent3"/>
                </a:solidFill>
                <a:latin typeface="Poppins" pitchFamily="2" charset="77"/>
                <a:cs typeface="Poppins" pitchFamily="2" charset="77"/>
              </a:rPr>
              <a:t>4500kg</a:t>
            </a:r>
            <a:endParaRPr lang="en-US" sz="3600" b="1" dirty="0">
              <a:solidFill>
                <a:schemeClr val="accent3"/>
              </a:solidFill>
              <a:latin typeface="Poppins" pitchFamily="2" charset="77"/>
              <a:cs typeface="Poppins" pitchFamily="2" charset="77"/>
            </a:endParaRPr>
          </a:p>
        </p:txBody>
      </p:sp>
      <p:sp>
        <p:nvSpPr>
          <p:cNvPr id="79" name="TextBox 78">
            <a:extLst>
              <a:ext uri="{FF2B5EF4-FFF2-40B4-BE49-F238E27FC236}">
                <a16:creationId xmlns:a16="http://schemas.microsoft.com/office/drawing/2014/main" xmlns="" id="{A4A2758A-5EA0-DA4D-AA5C-EE076AC7EAAE}"/>
              </a:ext>
            </a:extLst>
          </p:cNvPr>
          <p:cNvSpPr txBox="1"/>
          <p:nvPr/>
        </p:nvSpPr>
        <p:spPr>
          <a:xfrm>
            <a:off x="9111529" y="4747661"/>
            <a:ext cx="1988045" cy="338554"/>
          </a:xfrm>
          <a:prstGeom prst="rect">
            <a:avLst/>
          </a:prstGeom>
          <a:noFill/>
        </p:spPr>
        <p:txBody>
          <a:bodyPr wrap="none" rtlCol="0" anchor="ctr" anchorCtr="0">
            <a:spAutoFit/>
          </a:bodyPr>
          <a:lstStyle/>
          <a:p>
            <a:pPr algn="ctr"/>
            <a:r>
              <a:rPr lang="en-US" sz="1600" b="1" dirty="0" smtClean="0">
                <a:solidFill>
                  <a:schemeClr val="tx2"/>
                </a:solidFill>
                <a:latin typeface="Poppins" pitchFamily="2" charset="77"/>
                <a:ea typeface="League Spartan" charset="0"/>
                <a:cs typeface="Poppins" pitchFamily="2" charset="77"/>
              </a:rPr>
              <a:t>Garment Products </a:t>
            </a:r>
            <a:endParaRPr lang="en-US" sz="1600" b="1" dirty="0">
              <a:solidFill>
                <a:schemeClr val="tx2"/>
              </a:solidFill>
              <a:latin typeface="Poppins" pitchFamily="2" charset="77"/>
              <a:ea typeface="League Spartan" charset="0"/>
              <a:cs typeface="Poppins" pitchFamily="2" charset="77"/>
            </a:endParaRPr>
          </a:p>
        </p:txBody>
      </p:sp>
      <p:sp>
        <p:nvSpPr>
          <p:cNvPr id="81" name="TextBox 80">
            <a:extLst>
              <a:ext uri="{FF2B5EF4-FFF2-40B4-BE49-F238E27FC236}">
                <a16:creationId xmlns:a16="http://schemas.microsoft.com/office/drawing/2014/main" xmlns="" id="{B35A77D6-AC20-6343-81D2-340380D3F7CC}"/>
              </a:ext>
            </a:extLst>
          </p:cNvPr>
          <p:cNvSpPr txBox="1"/>
          <p:nvPr/>
        </p:nvSpPr>
        <p:spPr>
          <a:xfrm>
            <a:off x="9126754" y="4087326"/>
            <a:ext cx="1957587" cy="646331"/>
          </a:xfrm>
          <a:prstGeom prst="rect">
            <a:avLst/>
          </a:prstGeom>
          <a:noFill/>
        </p:spPr>
        <p:txBody>
          <a:bodyPr wrap="none" rtlCol="0" anchor="ctr">
            <a:spAutoFit/>
          </a:bodyPr>
          <a:lstStyle/>
          <a:p>
            <a:pPr algn="ctr"/>
            <a:r>
              <a:rPr lang="en-US" sz="3600" b="1" dirty="0" smtClean="0">
                <a:solidFill>
                  <a:schemeClr val="accent4"/>
                </a:solidFill>
                <a:latin typeface="Poppins" pitchFamily="2" charset="77"/>
                <a:cs typeface="Poppins" pitchFamily="2" charset="77"/>
              </a:rPr>
              <a:t>5200Pcs</a:t>
            </a:r>
            <a:endParaRPr lang="en-US" sz="3600" b="1" dirty="0">
              <a:solidFill>
                <a:schemeClr val="accent4"/>
              </a:solidFill>
              <a:latin typeface="Poppins" pitchFamily="2" charset="77"/>
              <a:cs typeface="Poppins" pitchFamily="2" charset="77"/>
            </a:endParaRPr>
          </a:p>
        </p:txBody>
      </p:sp>
      <p:pic>
        <p:nvPicPr>
          <p:cNvPr id="32" name="Content Placeholder 4"/>
          <p:cNvPicPr>
            <a:picLocks noChangeAspect="1"/>
          </p:cNvPicPr>
          <p:nvPr/>
        </p:nvPicPr>
        <p:blipFill>
          <a:blip r:embed="rId2"/>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1091015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solidFill>
                  <a:srgbClr val="92D050"/>
                </a:solidFill>
              </a:rPr>
              <a:t>Product list</a:t>
            </a:r>
            <a:r>
              <a:rPr lang="en-US" dirty="0" smtClean="0"/>
              <a:t> </a:t>
            </a:r>
            <a:br>
              <a:rPr lang="en-US" dirty="0" smtClean="0"/>
            </a:br>
            <a:r>
              <a:rPr lang="en-US" sz="1600" dirty="0" smtClean="0"/>
              <a:t>Four types of Products are Produced by ERCO</a:t>
            </a:r>
            <a:endParaRPr lang="en-US" dirty="0"/>
          </a:p>
        </p:txBody>
      </p:sp>
      <p:pic>
        <p:nvPicPr>
          <p:cNvPr id="2" name="Content Placeholder 4"/>
          <p:cNvPicPr>
            <a:picLocks noChangeAspect="1"/>
          </p:cNvPicPr>
          <p:nvPr/>
        </p:nvPicPr>
        <p:blipFill>
          <a:blip r:embed="rId2"/>
          <a:stretch>
            <a:fillRect/>
          </a:stretch>
        </p:blipFill>
        <p:spPr>
          <a:xfrm>
            <a:off x="9558051" y="128082"/>
            <a:ext cx="2095150" cy="877635"/>
          </a:xfrm>
          <a:prstGeom prst="rect">
            <a:avLst/>
          </a:prstGeom>
        </p:spPr>
      </p:pic>
      <p:graphicFrame>
        <p:nvGraphicFramePr>
          <p:cNvPr id="10" name="Content Placeholder 9"/>
          <p:cNvGraphicFramePr>
            <a:graphicFrameLocks noGrp="1"/>
          </p:cNvGraphicFramePr>
          <p:nvPr>
            <p:ph idx="1"/>
            <p:extLst>
              <p:ext uri="{D42A27DB-BD31-4B8C-83A1-F6EECF244321}">
                <p14:modId xmlns:p14="http://schemas.microsoft.com/office/powerpoint/2010/main" val="1088031468"/>
              </p:ext>
            </p:extLst>
          </p:nvPr>
        </p:nvGraphicFramePr>
        <p:xfrm>
          <a:off x="1036319" y="1689697"/>
          <a:ext cx="9344299" cy="4563536"/>
        </p:xfrm>
        <a:graphic>
          <a:graphicData uri="http://schemas.openxmlformats.org/drawingml/2006/table">
            <a:tbl>
              <a:tblPr firstRow="1" firstCol="1" bandRow="1">
                <a:tableStyleId>{5C22544A-7EE6-4342-B048-85BDC9FD1C3A}</a:tableStyleId>
              </a:tblPr>
              <a:tblGrid>
                <a:gridCol w="3592807">
                  <a:extLst>
                    <a:ext uri="{9D8B030D-6E8A-4147-A177-3AD203B41FA5}">
                      <a16:colId xmlns:a16="http://schemas.microsoft.com/office/drawing/2014/main" xmlns="" val="3943139870"/>
                    </a:ext>
                  </a:extLst>
                </a:gridCol>
                <a:gridCol w="1439123">
                  <a:extLst>
                    <a:ext uri="{9D8B030D-6E8A-4147-A177-3AD203B41FA5}">
                      <a16:colId xmlns:a16="http://schemas.microsoft.com/office/drawing/2014/main" xmlns="" val="1084813675"/>
                    </a:ext>
                  </a:extLst>
                </a:gridCol>
                <a:gridCol w="1439123">
                  <a:extLst>
                    <a:ext uri="{9D8B030D-6E8A-4147-A177-3AD203B41FA5}">
                      <a16:colId xmlns:a16="http://schemas.microsoft.com/office/drawing/2014/main" xmlns="" val="241071941"/>
                    </a:ext>
                  </a:extLst>
                </a:gridCol>
                <a:gridCol w="2873246">
                  <a:extLst>
                    <a:ext uri="{9D8B030D-6E8A-4147-A177-3AD203B41FA5}">
                      <a16:colId xmlns:a16="http://schemas.microsoft.com/office/drawing/2014/main" xmlns="" val="16535258"/>
                    </a:ext>
                  </a:extLst>
                </a:gridCol>
              </a:tblGrid>
              <a:tr h="631493">
                <a:tc>
                  <a:txBody>
                    <a:bodyPr/>
                    <a:lstStyle/>
                    <a:p>
                      <a:pPr marL="0" marR="0">
                        <a:lnSpc>
                          <a:spcPct val="107000"/>
                        </a:lnSpc>
                        <a:spcBef>
                          <a:spcPts val="0"/>
                        </a:spcBef>
                        <a:spcAft>
                          <a:spcPts val="0"/>
                        </a:spcAft>
                      </a:pPr>
                      <a:r>
                        <a:rPr lang="en-US" sz="1300" dirty="0">
                          <a:effectLst/>
                        </a:rPr>
                        <a:t>Recycled Fiber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Yarn NE count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Fabric</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Garment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65553110"/>
                  </a:ext>
                </a:extLst>
              </a:tr>
              <a:tr h="420995">
                <a:tc>
                  <a:txBody>
                    <a:bodyPr/>
                    <a:lstStyle/>
                    <a:p>
                      <a:pPr marL="0" marR="0">
                        <a:lnSpc>
                          <a:spcPct val="107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20/1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Single Jersey</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44450" marR="0">
                        <a:lnSpc>
                          <a:spcPct val="90000"/>
                        </a:lnSpc>
                        <a:spcBef>
                          <a:spcPts val="0"/>
                        </a:spcBef>
                        <a:spcAft>
                          <a:spcPts val="0"/>
                        </a:spcAft>
                      </a:pPr>
                      <a:r>
                        <a:rPr lang="en-US" sz="1300" kern="1200">
                          <a:effectLst/>
                        </a:rPr>
                        <a:t>T-Shirts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17656830"/>
                  </a:ext>
                </a:extLst>
              </a:tr>
              <a:tr h="356799">
                <a:tc>
                  <a:txBody>
                    <a:bodyPr/>
                    <a:lstStyle/>
                    <a:p>
                      <a:pPr marL="0" marR="0">
                        <a:lnSpc>
                          <a:spcPct val="107000"/>
                        </a:lnSpc>
                        <a:spcBef>
                          <a:spcPts val="0"/>
                        </a:spcBef>
                        <a:spcAft>
                          <a:spcPts val="0"/>
                        </a:spcAft>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10/1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dirty="0">
                          <a:effectLst/>
                        </a:rPr>
                        <a:t>Rib</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44450" marR="0">
                        <a:lnSpc>
                          <a:spcPct val="90000"/>
                        </a:lnSpc>
                        <a:spcBef>
                          <a:spcPts val="0"/>
                        </a:spcBef>
                        <a:spcAft>
                          <a:spcPts val="0"/>
                        </a:spcAft>
                      </a:pPr>
                      <a:r>
                        <a:rPr lang="en-US" sz="1300" kern="1200">
                          <a:effectLst/>
                        </a:rPr>
                        <a:t>Sweat Pants and Pajamas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1451558671"/>
                  </a:ext>
                </a:extLst>
              </a:tr>
              <a:tr h="631493">
                <a:tc>
                  <a:txBody>
                    <a:bodyPr/>
                    <a:lstStyle/>
                    <a:p>
                      <a:pPr marL="0" marR="0">
                        <a:lnSpc>
                          <a:spcPct val="107000"/>
                        </a:lnSpc>
                        <a:spcBef>
                          <a:spcPts val="0"/>
                        </a:spcBef>
                        <a:spcAft>
                          <a:spcPts val="0"/>
                        </a:spcAft>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9/1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dirty="0">
                          <a:effectLst/>
                        </a:rPr>
                        <a:t>2 end Fleeced</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44450" marR="0">
                        <a:lnSpc>
                          <a:spcPct val="90000"/>
                        </a:lnSpc>
                        <a:spcBef>
                          <a:spcPts val="0"/>
                        </a:spcBef>
                        <a:spcAft>
                          <a:spcPts val="0"/>
                        </a:spcAft>
                      </a:pPr>
                      <a:r>
                        <a:rPr lang="en-US" sz="1300" kern="1200">
                          <a:effectLst/>
                        </a:rPr>
                        <a:t>Tights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2681924504"/>
                  </a:ext>
                </a:extLst>
              </a:tr>
              <a:tr h="631493">
                <a:tc>
                  <a:txBody>
                    <a:bodyPr/>
                    <a:lstStyle/>
                    <a:p>
                      <a:pPr marL="0" marR="0">
                        <a:lnSpc>
                          <a:spcPct val="107000"/>
                        </a:lnSpc>
                        <a:spcBef>
                          <a:spcPts val="0"/>
                        </a:spcBef>
                        <a:spcAft>
                          <a:spcPts val="0"/>
                        </a:spcAft>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6/1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3 end Fleeced</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44450" marR="0">
                        <a:lnSpc>
                          <a:spcPct val="90000"/>
                        </a:lnSpc>
                        <a:spcBef>
                          <a:spcPts val="0"/>
                        </a:spcBef>
                        <a:spcAft>
                          <a:spcPts val="0"/>
                        </a:spcAft>
                      </a:pPr>
                      <a:r>
                        <a:rPr lang="en-US" sz="1300" kern="1200">
                          <a:effectLst/>
                        </a:rPr>
                        <a:t>Polo Shirts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930661035"/>
                  </a:ext>
                </a:extLst>
              </a:tr>
              <a:tr h="631493">
                <a:tc>
                  <a:txBody>
                    <a:bodyPr/>
                    <a:lstStyle/>
                    <a:p>
                      <a:pPr marL="0" marR="0">
                        <a:lnSpc>
                          <a:spcPct val="107000"/>
                        </a:lnSpc>
                        <a:spcBef>
                          <a:spcPts val="0"/>
                        </a:spcBef>
                        <a:spcAft>
                          <a:spcPts val="0"/>
                        </a:spcAft>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5/1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Pique</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44450" marR="0">
                        <a:lnSpc>
                          <a:spcPct val="90000"/>
                        </a:lnSpc>
                        <a:spcBef>
                          <a:spcPts val="0"/>
                        </a:spcBef>
                        <a:spcAft>
                          <a:spcPts val="0"/>
                        </a:spcAft>
                      </a:pPr>
                      <a:r>
                        <a:rPr lang="en-US" sz="1300" kern="1200">
                          <a:effectLst/>
                        </a:rPr>
                        <a:t>Hoodies and others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1579822621"/>
                  </a:ext>
                </a:extLst>
              </a:tr>
              <a:tr h="626812">
                <a:tc>
                  <a:txBody>
                    <a:bodyPr/>
                    <a:lstStyle/>
                    <a:p>
                      <a:pPr marL="0" marR="0">
                        <a:lnSpc>
                          <a:spcPct val="107000"/>
                        </a:lnSpc>
                        <a:spcBef>
                          <a:spcPts val="0"/>
                        </a:spcBef>
                        <a:spcAft>
                          <a:spcPts val="0"/>
                        </a:spcAft>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4/1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Camisole</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44450" marR="0">
                        <a:lnSpc>
                          <a:spcPct val="90000"/>
                        </a:lnSpc>
                        <a:spcBef>
                          <a:spcPts val="0"/>
                        </a:spcBef>
                        <a:spcAft>
                          <a:spcPts val="0"/>
                        </a:spcAft>
                      </a:pPr>
                      <a:r>
                        <a:rPr lang="en-US" sz="1300" kern="1200">
                          <a:effectLst/>
                        </a:rPr>
                        <a:t>T-Shirts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3813122486"/>
                  </a:ext>
                </a:extLst>
              </a:tr>
              <a:tr h="420995">
                <a:tc>
                  <a:txBody>
                    <a:bodyPr/>
                    <a:lstStyle/>
                    <a:p>
                      <a:pPr marL="0" marR="0">
                        <a:lnSpc>
                          <a:spcPct val="107000"/>
                        </a:lnSpc>
                        <a:spcBef>
                          <a:spcPts val="0"/>
                        </a:spcBef>
                        <a:spcAft>
                          <a:spcPts val="0"/>
                        </a:spcAft>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0.14/1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0" marR="0">
                        <a:lnSpc>
                          <a:spcPct val="107000"/>
                        </a:lnSpc>
                        <a:spcBef>
                          <a:spcPts val="0"/>
                        </a:spcBef>
                        <a:spcAft>
                          <a:spcPts val="0"/>
                        </a:spcAft>
                      </a:pPr>
                      <a:r>
                        <a:rPr lang="en-US" sz="1300">
                          <a:effectLst/>
                        </a:rPr>
                        <a:t>Double Jersey</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a:txBody>
                    <a:bodyPr/>
                    <a:lstStyle/>
                    <a:p>
                      <a:pPr marL="44450" marR="0">
                        <a:lnSpc>
                          <a:spcPct val="90000"/>
                        </a:lnSpc>
                        <a:spcBef>
                          <a:spcPts val="0"/>
                        </a:spcBef>
                        <a:spcAft>
                          <a:spcPts val="0"/>
                        </a:spcAft>
                      </a:pPr>
                      <a:r>
                        <a:rPr lang="en-US" sz="1300" kern="12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extLst>
                  <a:ext uri="{0D108BD9-81ED-4DB2-BD59-A6C34878D82A}">
                    <a16:rowId xmlns:a16="http://schemas.microsoft.com/office/drawing/2014/main" xmlns="" val="334726587"/>
                  </a:ext>
                </a:extLst>
              </a:tr>
              <a:tr h="211484">
                <a:tc gridSpan="4">
                  <a:txBody>
                    <a:bodyPr/>
                    <a:lstStyle/>
                    <a:p>
                      <a:pPr marL="0" marR="0">
                        <a:lnSpc>
                          <a:spcPct val="107000"/>
                        </a:lnSpc>
                        <a:spcBef>
                          <a:spcPts val="0"/>
                        </a:spcBef>
                        <a:spcAft>
                          <a:spcPts val="0"/>
                        </a:spcAft>
                      </a:pPr>
                      <a:r>
                        <a:rPr lang="en-US" sz="1300" dirty="0">
                          <a:effectLst/>
                        </a:rPr>
                        <a:t>And also any other orders required by customers.</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241" marR="44241"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2853155782"/>
                  </a:ext>
                </a:extLst>
              </a:tr>
            </a:tbl>
          </a:graphicData>
        </a:graphic>
      </p:graphicFrame>
    </p:spTree>
    <p:extLst>
      <p:ext uri="{BB962C8B-B14F-4D97-AF65-F5344CB8AC3E}">
        <p14:creationId xmlns:p14="http://schemas.microsoft.com/office/powerpoint/2010/main" val="1301096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7744">
            <a:extLst>
              <a:ext uri="{FF2B5EF4-FFF2-40B4-BE49-F238E27FC236}">
                <a16:creationId xmlns:a16="http://schemas.microsoft.com/office/drawing/2014/main" xmlns="" id="{F5CB03BA-B054-3540-BDB4-6B9649EB8EAE}"/>
              </a:ext>
            </a:extLst>
          </p:cNvPr>
          <p:cNvSpPr/>
          <p:nvPr/>
        </p:nvSpPr>
        <p:spPr>
          <a:xfrm>
            <a:off x="6454289" y="1151255"/>
            <a:ext cx="3534687" cy="734857"/>
          </a:xfrm>
          <a:prstGeom prst="rightArrow">
            <a:avLst>
              <a:gd name="adj1" fmla="val 42953"/>
              <a:gd name="adj2" fmla="val 64000"/>
            </a:avLst>
          </a:pr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5" name="Shape 7745">
            <a:extLst>
              <a:ext uri="{FF2B5EF4-FFF2-40B4-BE49-F238E27FC236}">
                <a16:creationId xmlns:a16="http://schemas.microsoft.com/office/drawing/2014/main" xmlns="" id="{861C8C5D-F209-1D44-A7D2-D1B06ADD0E8C}"/>
              </a:ext>
            </a:extLst>
          </p:cNvPr>
          <p:cNvSpPr/>
          <p:nvPr/>
        </p:nvSpPr>
        <p:spPr>
          <a:xfrm>
            <a:off x="4444800" y="1361737"/>
            <a:ext cx="2222535" cy="1435701"/>
          </a:xfrm>
          <a:custGeom>
            <a:avLst/>
            <a:gdLst/>
            <a:ahLst/>
            <a:cxnLst>
              <a:cxn ang="0">
                <a:pos x="wd2" y="hd2"/>
              </a:cxn>
              <a:cxn ang="5400000">
                <a:pos x="wd2" y="hd2"/>
              </a:cxn>
              <a:cxn ang="10800000">
                <a:pos x="wd2" y="hd2"/>
              </a:cxn>
              <a:cxn ang="16200000">
                <a:pos x="wd2" y="hd2"/>
              </a:cxn>
            </a:cxnLst>
            <a:rect l="0" t="0" r="r" b="b"/>
            <a:pathLst>
              <a:path w="21600" h="21600" extrusionOk="0">
                <a:moveTo>
                  <a:pt x="3994" y="0"/>
                </a:moveTo>
                <a:cubicBezTo>
                  <a:pt x="2891" y="0"/>
                  <a:pt x="1893" y="692"/>
                  <a:pt x="1170" y="1811"/>
                </a:cubicBezTo>
                <a:cubicBezTo>
                  <a:pt x="447" y="2930"/>
                  <a:pt x="0" y="4476"/>
                  <a:pt x="0" y="6183"/>
                </a:cubicBezTo>
                <a:lnTo>
                  <a:pt x="0" y="15417"/>
                </a:lnTo>
                <a:cubicBezTo>
                  <a:pt x="0" y="17124"/>
                  <a:pt x="447" y="18670"/>
                  <a:pt x="1170" y="19789"/>
                </a:cubicBezTo>
                <a:cubicBezTo>
                  <a:pt x="1893" y="20908"/>
                  <a:pt x="2891" y="21600"/>
                  <a:pt x="3994" y="21600"/>
                </a:cubicBezTo>
                <a:lnTo>
                  <a:pt x="21600" y="21600"/>
                </a:lnTo>
                <a:lnTo>
                  <a:pt x="21600" y="16872"/>
                </a:lnTo>
                <a:lnTo>
                  <a:pt x="3843" y="16872"/>
                </a:lnTo>
                <a:cubicBezTo>
                  <a:pt x="3757" y="16872"/>
                  <a:pt x="3679" y="16818"/>
                  <a:pt x="3623" y="16730"/>
                </a:cubicBezTo>
                <a:cubicBezTo>
                  <a:pt x="3568" y="16643"/>
                  <a:pt x="3533" y="16522"/>
                  <a:pt x="3533" y="16388"/>
                </a:cubicBezTo>
                <a:lnTo>
                  <a:pt x="3533" y="5216"/>
                </a:lnTo>
                <a:cubicBezTo>
                  <a:pt x="3533" y="5082"/>
                  <a:pt x="3568" y="4961"/>
                  <a:pt x="3623" y="4874"/>
                </a:cubicBezTo>
                <a:cubicBezTo>
                  <a:pt x="3679" y="4786"/>
                  <a:pt x="3757" y="4732"/>
                  <a:pt x="3843" y="4732"/>
                </a:cubicBezTo>
                <a:lnTo>
                  <a:pt x="20850" y="4732"/>
                </a:lnTo>
                <a:lnTo>
                  <a:pt x="20850" y="0"/>
                </a:lnTo>
                <a:lnTo>
                  <a:pt x="3994" y="0"/>
                </a:lnTo>
                <a:close/>
              </a:path>
            </a:pathLst>
          </a:custGeom>
          <a:solidFill>
            <a:schemeClr val="accent1"/>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2" name="Shape 7747">
            <a:extLst>
              <a:ext uri="{FF2B5EF4-FFF2-40B4-BE49-F238E27FC236}">
                <a16:creationId xmlns:a16="http://schemas.microsoft.com/office/drawing/2014/main" xmlns="" id="{E92AA927-7EC1-294E-8D69-78AB8F23680B}"/>
              </a:ext>
            </a:extLst>
          </p:cNvPr>
          <p:cNvSpPr/>
          <p:nvPr/>
        </p:nvSpPr>
        <p:spPr>
          <a:xfrm flipH="1">
            <a:off x="5676164" y="2477826"/>
            <a:ext cx="2994294" cy="1435702"/>
          </a:xfrm>
          <a:custGeom>
            <a:avLst/>
            <a:gdLst/>
            <a:ahLst/>
            <a:cxnLst>
              <a:cxn ang="0">
                <a:pos x="wd2" y="hd2"/>
              </a:cxn>
              <a:cxn ang="5400000">
                <a:pos x="wd2" y="hd2"/>
              </a:cxn>
              <a:cxn ang="10800000">
                <a:pos x="wd2" y="hd2"/>
              </a:cxn>
              <a:cxn ang="16200000">
                <a:pos x="wd2" y="hd2"/>
              </a:cxn>
            </a:cxnLst>
            <a:rect l="0" t="0" r="r" b="b"/>
            <a:pathLst>
              <a:path w="21600" h="21600" extrusionOk="0">
                <a:moveTo>
                  <a:pt x="3479" y="0"/>
                </a:moveTo>
                <a:cubicBezTo>
                  <a:pt x="2518" y="0"/>
                  <a:pt x="1648" y="692"/>
                  <a:pt x="1019" y="1811"/>
                </a:cubicBezTo>
                <a:cubicBezTo>
                  <a:pt x="389" y="2930"/>
                  <a:pt x="0" y="4476"/>
                  <a:pt x="0" y="6183"/>
                </a:cubicBezTo>
                <a:lnTo>
                  <a:pt x="0" y="15417"/>
                </a:lnTo>
                <a:cubicBezTo>
                  <a:pt x="0" y="17124"/>
                  <a:pt x="389" y="18670"/>
                  <a:pt x="1019" y="19789"/>
                </a:cubicBezTo>
                <a:cubicBezTo>
                  <a:pt x="1648" y="20908"/>
                  <a:pt x="2518" y="21600"/>
                  <a:pt x="3479" y="21600"/>
                </a:cubicBezTo>
                <a:lnTo>
                  <a:pt x="21600" y="21600"/>
                </a:lnTo>
                <a:lnTo>
                  <a:pt x="21600" y="16872"/>
                </a:lnTo>
                <a:lnTo>
                  <a:pt x="3347" y="16872"/>
                </a:lnTo>
                <a:cubicBezTo>
                  <a:pt x="3272" y="16872"/>
                  <a:pt x="3205" y="16818"/>
                  <a:pt x="3156" y="16730"/>
                </a:cubicBezTo>
                <a:cubicBezTo>
                  <a:pt x="3107" y="16643"/>
                  <a:pt x="3077" y="16522"/>
                  <a:pt x="3077" y="16388"/>
                </a:cubicBezTo>
                <a:lnTo>
                  <a:pt x="3077" y="5216"/>
                </a:lnTo>
                <a:cubicBezTo>
                  <a:pt x="3077" y="5082"/>
                  <a:pt x="3107" y="4961"/>
                  <a:pt x="3156" y="4874"/>
                </a:cubicBezTo>
                <a:cubicBezTo>
                  <a:pt x="3205" y="4786"/>
                  <a:pt x="3272" y="4732"/>
                  <a:pt x="3347" y="4732"/>
                </a:cubicBezTo>
                <a:lnTo>
                  <a:pt x="12859" y="4732"/>
                </a:lnTo>
                <a:lnTo>
                  <a:pt x="12859" y="0"/>
                </a:lnTo>
                <a:lnTo>
                  <a:pt x="3479" y="0"/>
                </a:lnTo>
                <a:close/>
              </a:path>
            </a:pathLst>
          </a:cu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3" name="Shape 7748">
            <a:extLst>
              <a:ext uri="{FF2B5EF4-FFF2-40B4-BE49-F238E27FC236}">
                <a16:creationId xmlns:a16="http://schemas.microsoft.com/office/drawing/2014/main" xmlns="" id="{56A50A9C-9B15-CC4C-8937-45FFFBC9CD5D}"/>
              </a:ext>
            </a:extLst>
          </p:cNvPr>
          <p:cNvSpPr/>
          <p:nvPr/>
        </p:nvSpPr>
        <p:spPr>
          <a:xfrm rot="10800000">
            <a:off x="6411423" y="2270915"/>
            <a:ext cx="1458935" cy="734858"/>
          </a:xfrm>
          <a:prstGeom prst="rightArrow">
            <a:avLst>
              <a:gd name="adj1" fmla="val 42953"/>
              <a:gd name="adj2" fmla="val 64000"/>
            </a:avLst>
          </a:prstGeom>
          <a:solidFill>
            <a:schemeClr val="accent2"/>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0" name="Shape 7750">
            <a:extLst>
              <a:ext uri="{FF2B5EF4-FFF2-40B4-BE49-F238E27FC236}">
                <a16:creationId xmlns:a16="http://schemas.microsoft.com/office/drawing/2014/main" xmlns="" id="{99B6ED3E-9B1E-F94E-A005-B87D84CFB3ED}"/>
              </a:ext>
            </a:extLst>
          </p:cNvPr>
          <p:cNvSpPr/>
          <p:nvPr/>
        </p:nvSpPr>
        <p:spPr>
          <a:xfrm>
            <a:off x="3996687" y="3597487"/>
            <a:ext cx="2994294" cy="1435702"/>
          </a:xfrm>
          <a:custGeom>
            <a:avLst/>
            <a:gdLst/>
            <a:ahLst/>
            <a:cxnLst>
              <a:cxn ang="0">
                <a:pos x="wd2" y="hd2"/>
              </a:cxn>
              <a:cxn ang="5400000">
                <a:pos x="wd2" y="hd2"/>
              </a:cxn>
              <a:cxn ang="10800000">
                <a:pos x="wd2" y="hd2"/>
              </a:cxn>
              <a:cxn ang="16200000">
                <a:pos x="wd2" y="hd2"/>
              </a:cxn>
            </a:cxnLst>
            <a:rect l="0" t="0" r="r" b="b"/>
            <a:pathLst>
              <a:path w="21600" h="21600" extrusionOk="0">
                <a:moveTo>
                  <a:pt x="3479" y="0"/>
                </a:moveTo>
                <a:cubicBezTo>
                  <a:pt x="2518" y="0"/>
                  <a:pt x="1648" y="692"/>
                  <a:pt x="1019" y="1811"/>
                </a:cubicBezTo>
                <a:cubicBezTo>
                  <a:pt x="389" y="2930"/>
                  <a:pt x="0" y="4476"/>
                  <a:pt x="0" y="6183"/>
                </a:cubicBezTo>
                <a:lnTo>
                  <a:pt x="0" y="15417"/>
                </a:lnTo>
                <a:cubicBezTo>
                  <a:pt x="0" y="17124"/>
                  <a:pt x="389" y="18670"/>
                  <a:pt x="1019" y="19789"/>
                </a:cubicBezTo>
                <a:cubicBezTo>
                  <a:pt x="1648" y="20908"/>
                  <a:pt x="2518" y="21600"/>
                  <a:pt x="3479" y="21600"/>
                </a:cubicBezTo>
                <a:lnTo>
                  <a:pt x="21600" y="21600"/>
                </a:lnTo>
                <a:lnTo>
                  <a:pt x="21600" y="16872"/>
                </a:lnTo>
                <a:lnTo>
                  <a:pt x="3347" y="16872"/>
                </a:lnTo>
                <a:cubicBezTo>
                  <a:pt x="3272" y="16872"/>
                  <a:pt x="3205" y="16818"/>
                  <a:pt x="3156" y="16730"/>
                </a:cubicBezTo>
                <a:cubicBezTo>
                  <a:pt x="3107" y="16643"/>
                  <a:pt x="3077" y="16522"/>
                  <a:pt x="3077" y="16388"/>
                </a:cubicBezTo>
                <a:lnTo>
                  <a:pt x="3077" y="5216"/>
                </a:lnTo>
                <a:cubicBezTo>
                  <a:pt x="3077" y="5082"/>
                  <a:pt x="3107" y="4961"/>
                  <a:pt x="3156" y="4874"/>
                </a:cubicBezTo>
                <a:cubicBezTo>
                  <a:pt x="3205" y="4786"/>
                  <a:pt x="3272" y="4732"/>
                  <a:pt x="3347" y="4732"/>
                </a:cubicBezTo>
                <a:lnTo>
                  <a:pt x="9749" y="4732"/>
                </a:lnTo>
                <a:lnTo>
                  <a:pt x="9749" y="0"/>
                </a:lnTo>
                <a:lnTo>
                  <a:pt x="3479" y="0"/>
                </a:lnTo>
                <a:close/>
              </a:path>
            </a:pathLst>
          </a:cu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21" name="Shape 7751">
            <a:extLst>
              <a:ext uri="{FF2B5EF4-FFF2-40B4-BE49-F238E27FC236}">
                <a16:creationId xmlns:a16="http://schemas.microsoft.com/office/drawing/2014/main" xmlns="" id="{8C859D98-2F00-DD45-A816-9782582E7661}"/>
              </a:ext>
            </a:extLst>
          </p:cNvPr>
          <p:cNvSpPr/>
          <p:nvPr/>
        </p:nvSpPr>
        <p:spPr>
          <a:xfrm rot="10800000" flipH="1">
            <a:off x="4796787" y="3390576"/>
            <a:ext cx="1457401" cy="734857"/>
          </a:xfrm>
          <a:prstGeom prst="rightArrow">
            <a:avLst>
              <a:gd name="adj1" fmla="val 42953"/>
              <a:gd name="adj2" fmla="val 64000"/>
            </a:avLst>
          </a:prstGeom>
          <a:solidFill>
            <a:schemeClr val="accent3"/>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8" name="Shape 7753">
            <a:extLst>
              <a:ext uri="{FF2B5EF4-FFF2-40B4-BE49-F238E27FC236}">
                <a16:creationId xmlns:a16="http://schemas.microsoft.com/office/drawing/2014/main" xmlns="" id="{087CF5C9-DA28-A747-9BF3-D2E3D576F7AB}"/>
              </a:ext>
            </a:extLst>
          </p:cNvPr>
          <p:cNvSpPr/>
          <p:nvPr/>
        </p:nvSpPr>
        <p:spPr>
          <a:xfrm flipH="1">
            <a:off x="5676164" y="4714896"/>
            <a:ext cx="2551718" cy="1435702"/>
          </a:xfrm>
          <a:custGeom>
            <a:avLst/>
            <a:gdLst/>
            <a:ahLst/>
            <a:cxnLst>
              <a:cxn ang="0">
                <a:pos x="wd2" y="hd2"/>
              </a:cxn>
              <a:cxn ang="5400000">
                <a:pos x="wd2" y="hd2"/>
              </a:cxn>
              <a:cxn ang="10800000">
                <a:pos x="wd2" y="hd2"/>
              </a:cxn>
              <a:cxn ang="16200000">
                <a:pos x="wd2" y="hd2"/>
              </a:cxn>
            </a:cxnLst>
            <a:rect l="0" t="0" r="r" b="b"/>
            <a:pathLst>
              <a:path w="21600" h="21600" extrusionOk="0">
                <a:moveTo>
                  <a:pt x="3479" y="0"/>
                </a:moveTo>
                <a:cubicBezTo>
                  <a:pt x="2518" y="0"/>
                  <a:pt x="1648" y="692"/>
                  <a:pt x="1019" y="1811"/>
                </a:cubicBezTo>
                <a:cubicBezTo>
                  <a:pt x="389" y="2930"/>
                  <a:pt x="0" y="4476"/>
                  <a:pt x="0" y="6183"/>
                </a:cubicBezTo>
                <a:lnTo>
                  <a:pt x="0" y="15417"/>
                </a:lnTo>
                <a:cubicBezTo>
                  <a:pt x="0" y="17124"/>
                  <a:pt x="389" y="18670"/>
                  <a:pt x="1019" y="19789"/>
                </a:cubicBezTo>
                <a:cubicBezTo>
                  <a:pt x="1648" y="20908"/>
                  <a:pt x="2518" y="21600"/>
                  <a:pt x="3479" y="21600"/>
                </a:cubicBezTo>
                <a:lnTo>
                  <a:pt x="21600" y="21600"/>
                </a:lnTo>
                <a:lnTo>
                  <a:pt x="21600" y="16872"/>
                </a:lnTo>
                <a:lnTo>
                  <a:pt x="3347" y="16872"/>
                </a:lnTo>
                <a:cubicBezTo>
                  <a:pt x="3272" y="16872"/>
                  <a:pt x="3205" y="16818"/>
                  <a:pt x="3156" y="16730"/>
                </a:cubicBezTo>
                <a:cubicBezTo>
                  <a:pt x="3107" y="16643"/>
                  <a:pt x="3077" y="16522"/>
                  <a:pt x="3077" y="16388"/>
                </a:cubicBezTo>
                <a:lnTo>
                  <a:pt x="3077" y="5216"/>
                </a:lnTo>
                <a:cubicBezTo>
                  <a:pt x="3077" y="5082"/>
                  <a:pt x="3107" y="4961"/>
                  <a:pt x="3156" y="4874"/>
                </a:cubicBezTo>
                <a:cubicBezTo>
                  <a:pt x="3205" y="4786"/>
                  <a:pt x="3272" y="4732"/>
                  <a:pt x="3347" y="4732"/>
                </a:cubicBezTo>
                <a:lnTo>
                  <a:pt x="13149" y="4732"/>
                </a:lnTo>
                <a:lnTo>
                  <a:pt x="13149" y="0"/>
                </a:lnTo>
                <a:lnTo>
                  <a:pt x="3479" y="0"/>
                </a:lnTo>
                <a:close/>
              </a:path>
            </a:pathLst>
          </a:cu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9" name="Shape 7754">
            <a:extLst>
              <a:ext uri="{FF2B5EF4-FFF2-40B4-BE49-F238E27FC236}">
                <a16:creationId xmlns:a16="http://schemas.microsoft.com/office/drawing/2014/main" xmlns="" id="{1E535826-96D9-8A41-9D70-2E4B150725DE}"/>
              </a:ext>
            </a:extLst>
          </p:cNvPr>
          <p:cNvSpPr/>
          <p:nvPr/>
        </p:nvSpPr>
        <p:spPr>
          <a:xfrm rot="10800000">
            <a:off x="6412957" y="4507985"/>
            <a:ext cx="1457401" cy="734857"/>
          </a:xfrm>
          <a:prstGeom prst="rightArrow">
            <a:avLst>
              <a:gd name="adj1" fmla="val 42953"/>
              <a:gd name="adj2" fmla="val 64000"/>
            </a:avLst>
          </a:prstGeom>
          <a:solidFill>
            <a:schemeClr val="accent4"/>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17" name="Shape 7756">
            <a:extLst>
              <a:ext uri="{FF2B5EF4-FFF2-40B4-BE49-F238E27FC236}">
                <a16:creationId xmlns:a16="http://schemas.microsoft.com/office/drawing/2014/main" xmlns="" id="{BD9AD42B-7644-904B-BA2E-85B999A48031}"/>
              </a:ext>
            </a:extLst>
          </p:cNvPr>
          <p:cNvSpPr/>
          <p:nvPr/>
        </p:nvSpPr>
        <p:spPr>
          <a:xfrm>
            <a:off x="1943644" y="5627647"/>
            <a:ext cx="4300777" cy="734857"/>
          </a:xfrm>
          <a:prstGeom prst="rightArrow">
            <a:avLst>
              <a:gd name="adj1" fmla="val 42953"/>
              <a:gd name="adj2" fmla="val 64000"/>
            </a:avLst>
          </a:prstGeom>
          <a:solidFill>
            <a:schemeClr val="accent5"/>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38" name="TextBox 37">
            <a:extLst>
              <a:ext uri="{FF2B5EF4-FFF2-40B4-BE49-F238E27FC236}">
                <a16:creationId xmlns:a16="http://schemas.microsoft.com/office/drawing/2014/main" xmlns="" id="{8F759ADB-E136-AC47-9E48-61C251047F8F}"/>
              </a:ext>
            </a:extLst>
          </p:cNvPr>
          <p:cNvSpPr txBox="1"/>
          <p:nvPr/>
        </p:nvSpPr>
        <p:spPr>
          <a:xfrm>
            <a:off x="3924585" y="306186"/>
            <a:ext cx="4342857" cy="553998"/>
          </a:xfrm>
          <a:prstGeom prst="rect">
            <a:avLst/>
          </a:prstGeom>
          <a:noFill/>
        </p:spPr>
        <p:txBody>
          <a:bodyPr wrap="none" rtlCol="0">
            <a:spAutoFit/>
          </a:bodyPr>
          <a:lstStyle/>
          <a:p>
            <a:pPr algn="ctr"/>
            <a:r>
              <a:rPr lang="en-US" sz="3000" b="1" dirty="0" smtClean="0">
                <a:solidFill>
                  <a:schemeClr val="tx2"/>
                </a:solidFill>
                <a:latin typeface="Poppins" pitchFamily="2" charset="77"/>
                <a:cs typeface="Poppins" pitchFamily="2" charset="77"/>
              </a:rPr>
              <a:t>Manufacturing Process</a:t>
            </a:r>
            <a:endParaRPr lang="en-US" sz="3000" b="1" dirty="0">
              <a:solidFill>
                <a:schemeClr val="tx2"/>
              </a:solidFill>
              <a:latin typeface="Poppins" pitchFamily="2" charset="77"/>
              <a:cs typeface="Poppins" pitchFamily="2" charset="77"/>
            </a:endParaRPr>
          </a:p>
        </p:txBody>
      </p:sp>
      <p:sp>
        <p:nvSpPr>
          <p:cNvPr id="40" name="TextBox 39">
            <a:extLst>
              <a:ext uri="{FF2B5EF4-FFF2-40B4-BE49-F238E27FC236}">
                <a16:creationId xmlns:a16="http://schemas.microsoft.com/office/drawing/2014/main" xmlns="" id="{726BCD4A-77BE-9943-8332-E9196ADBC5A8}"/>
              </a:ext>
            </a:extLst>
          </p:cNvPr>
          <p:cNvSpPr txBox="1"/>
          <p:nvPr/>
        </p:nvSpPr>
        <p:spPr>
          <a:xfrm>
            <a:off x="4629360" y="5825798"/>
            <a:ext cx="1138453" cy="338554"/>
          </a:xfrm>
          <a:prstGeom prst="rect">
            <a:avLst/>
          </a:prstGeom>
          <a:noFill/>
        </p:spPr>
        <p:txBody>
          <a:bodyPr wrap="none" rtlCol="0" anchor="ctr" anchorCtr="0">
            <a:spAutoFit/>
          </a:bodyPr>
          <a:lstStyle/>
          <a:p>
            <a:pPr algn="r"/>
            <a:r>
              <a:rPr lang="en-US" sz="1600" b="1" dirty="0">
                <a:solidFill>
                  <a:schemeClr val="bg1"/>
                </a:solidFill>
                <a:latin typeface="Poppins" pitchFamily="2" charset="77"/>
                <a:ea typeface="League Spartan" charset="0"/>
                <a:cs typeface="Poppins" pitchFamily="2" charset="77"/>
              </a:rPr>
              <a:t>STEP ONE</a:t>
            </a:r>
          </a:p>
        </p:txBody>
      </p:sp>
      <p:sp>
        <p:nvSpPr>
          <p:cNvPr id="41" name="TextBox 40">
            <a:extLst>
              <a:ext uri="{FF2B5EF4-FFF2-40B4-BE49-F238E27FC236}">
                <a16:creationId xmlns:a16="http://schemas.microsoft.com/office/drawing/2014/main" xmlns="" id="{64846965-429A-984B-9F39-F11346FEED04}"/>
              </a:ext>
            </a:extLst>
          </p:cNvPr>
          <p:cNvSpPr txBox="1"/>
          <p:nvPr/>
        </p:nvSpPr>
        <p:spPr>
          <a:xfrm>
            <a:off x="4425778" y="3588728"/>
            <a:ext cx="1342035" cy="338554"/>
          </a:xfrm>
          <a:prstGeom prst="rect">
            <a:avLst/>
          </a:prstGeom>
          <a:noFill/>
        </p:spPr>
        <p:txBody>
          <a:bodyPr wrap="none" rtlCol="0" anchor="ctr" anchorCtr="0">
            <a:spAutoFit/>
          </a:bodyPr>
          <a:lstStyle/>
          <a:p>
            <a:pPr algn="r"/>
            <a:r>
              <a:rPr lang="en-US" sz="1600" b="1" dirty="0">
                <a:solidFill>
                  <a:schemeClr val="bg1"/>
                </a:solidFill>
                <a:latin typeface="Poppins" pitchFamily="2" charset="77"/>
                <a:ea typeface="League Spartan" charset="0"/>
                <a:cs typeface="Poppins" pitchFamily="2" charset="77"/>
              </a:rPr>
              <a:t>STEP THREE</a:t>
            </a:r>
          </a:p>
        </p:txBody>
      </p:sp>
      <p:sp>
        <p:nvSpPr>
          <p:cNvPr id="42" name="TextBox 41">
            <a:extLst>
              <a:ext uri="{FF2B5EF4-FFF2-40B4-BE49-F238E27FC236}">
                <a16:creationId xmlns:a16="http://schemas.microsoft.com/office/drawing/2014/main" xmlns="" id="{3BA19D81-A7FC-9546-A6F8-A72E37707BDB}"/>
              </a:ext>
            </a:extLst>
          </p:cNvPr>
          <p:cNvSpPr txBox="1"/>
          <p:nvPr/>
        </p:nvSpPr>
        <p:spPr>
          <a:xfrm>
            <a:off x="6884008" y="4710791"/>
            <a:ext cx="1194558" cy="338554"/>
          </a:xfrm>
          <a:prstGeom prst="rect">
            <a:avLst/>
          </a:prstGeom>
          <a:noFill/>
        </p:spPr>
        <p:txBody>
          <a:bodyPr wrap="none" rtlCol="0" anchor="ctr" anchorCtr="0">
            <a:spAutoFit/>
          </a:bodyPr>
          <a:lstStyle/>
          <a:p>
            <a:r>
              <a:rPr lang="en-US" sz="1600" b="1" dirty="0">
                <a:solidFill>
                  <a:schemeClr val="bg1"/>
                </a:solidFill>
                <a:latin typeface="Poppins" pitchFamily="2" charset="77"/>
                <a:ea typeface="League Spartan" charset="0"/>
                <a:cs typeface="Poppins" pitchFamily="2" charset="77"/>
              </a:rPr>
              <a:t>STEP TWO</a:t>
            </a:r>
          </a:p>
        </p:txBody>
      </p:sp>
      <p:sp>
        <p:nvSpPr>
          <p:cNvPr id="43" name="TextBox 42">
            <a:extLst>
              <a:ext uri="{FF2B5EF4-FFF2-40B4-BE49-F238E27FC236}">
                <a16:creationId xmlns:a16="http://schemas.microsoft.com/office/drawing/2014/main" xmlns="" id="{74B1FF08-0EEF-1648-BB34-A26399C0C5A4}"/>
              </a:ext>
            </a:extLst>
          </p:cNvPr>
          <p:cNvSpPr txBox="1"/>
          <p:nvPr/>
        </p:nvSpPr>
        <p:spPr>
          <a:xfrm>
            <a:off x="6884008" y="2473720"/>
            <a:ext cx="1258678" cy="338554"/>
          </a:xfrm>
          <a:prstGeom prst="rect">
            <a:avLst/>
          </a:prstGeom>
          <a:noFill/>
        </p:spPr>
        <p:txBody>
          <a:bodyPr wrap="none" rtlCol="0" anchor="ctr" anchorCtr="0">
            <a:spAutoFit/>
          </a:bodyPr>
          <a:lstStyle/>
          <a:p>
            <a:r>
              <a:rPr lang="en-US" sz="1600" b="1" dirty="0">
                <a:solidFill>
                  <a:schemeClr val="bg1"/>
                </a:solidFill>
                <a:latin typeface="Poppins" pitchFamily="2" charset="77"/>
                <a:ea typeface="League Spartan" charset="0"/>
                <a:cs typeface="Poppins" pitchFamily="2" charset="77"/>
              </a:rPr>
              <a:t>STEP FOUR</a:t>
            </a:r>
          </a:p>
        </p:txBody>
      </p:sp>
      <p:sp>
        <p:nvSpPr>
          <p:cNvPr id="44" name="TextBox 43">
            <a:extLst>
              <a:ext uri="{FF2B5EF4-FFF2-40B4-BE49-F238E27FC236}">
                <a16:creationId xmlns:a16="http://schemas.microsoft.com/office/drawing/2014/main" xmlns="" id="{F890049E-CEA9-124D-974D-F8EDBADFB47F}"/>
              </a:ext>
            </a:extLst>
          </p:cNvPr>
          <p:cNvSpPr txBox="1"/>
          <p:nvPr/>
        </p:nvSpPr>
        <p:spPr>
          <a:xfrm>
            <a:off x="8391956" y="1338271"/>
            <a:ext cx="1130438" cy="338554"/>
          </a:xfrm>
          <a:prstGeom prst="rect">
            <a:avLst/>
          </a:prstGeom>
          <a:noFill/>
        </p:spPr>
        <p:txBody>
          <a:bodyPr wrap="none" rtlCol="0" anchor="ctr" anchorCtr="0">
            <a:spAutoFit/>
          </a:bodyPr>
          <a:lstStyle/>
          <a:p>
            <a:pPr algn="r"/>
            <a:r>
              <a:rPr lang="en-US" sz="1600" b="1" dirty="0">
                <a:solidFill>
                  <a:schemeClr val="bg1"/>
                </a:solidFill>
                <a:latin typeface="Poppins" pitchFamily="2" charset="77"/>
                <a:ea typeface="League Spartan" charset="0"/>
                <a:cs typeface="Poppins" pitchFamily="2" charset="77"/>
              </a:rPr>
              <a:t>STEP FIVE</a:t>
            </a:r>
          </a:p>
        </p:txBody>
      </p:sp>
      <p:sp>
        <p:nvSpPr>
          <p:cNvPr id="45" name="TextBox 44">
            <a:extLst>
              <a:ext uri="{FF2B5EF4-FFF2-40B4-BE49-F238E27FC236}">
                <a16:creationId xmlns:a16="http://schemas.microsoft.com/office/drawing/2014/main" xmlns="" id="{14975C0C-0A34-A041-9F93-2FFC7D585107}"/>
              </a:ext>
            </a:extLst>
          </p:cNvPr>
          <p:cNvSpPr txBox="1"/>
          <p:nvPr/>
        </p:nvSpPr>
        <p:spPr>
          <a:xfrm>
            <a:off x="8440224" y="4769515"/>
            <a:ext cx="1879041"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Recycling Process</a:t>
            </a:r>
            <a:endParaRPr lang="en-US" sz="1600" b="1" dirty="0">
              <a:solidFill>
                <a:schemeClr val="tx2"/>
              </a:solidFill>
              <a:latin typeface="Poppins" pitchFamily="2" charset="77"/>
              <a:ea typeface="League Spartan" charset="0"/>
              <a:cs typeface="Poppins" pitchFamily="2" charset="77"/>
            </a:endParaRPr>
          </a:p>
        </p:txBody>
      </p:sp>
      <p:sp>
        <p:nvSpPr>
          <p:cNvPr id="46" name="Subtitle 2">
            <a:extLst>
              <a:ext uri="{FF2B5EF4-FFF2-40B4-BE49-F238E27FC236}">
                <a16:creationId xmlns:a16="http://schemas.microsoft.com/office/drawing/2014/main" xmlns="" id="{F617266D-6A9F-2F4F-9680-10763EAE6F8D}"/>
              </a:ext>
            </a:extLst>
          </p:cNvPr>
          <p:cNvSpPr txBox="1">
            <a:spLocks/>
          </p:cNvSpPr>
          <p:nvPr/>
        </p:nvSpPr>
        <p:spPr>
          <a:xfrm>
            <a:off x="8440224" y="5135348"/>
            <a:ext cx="2741836" cy="507831"/>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By recycling post industrial cotton waste produce fiber </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47" name="TextBox 46">
            <a:extLst>
              <a:ext uri="{FF2B5EF4-FFF2-40B4-BE49-F238E27FC236}">
                <a16:creationId xmlns:a16="http://schemas.microsoft.com/office/drawing/2014/main" xmlns="" id="{38C045BA-11B0-BB46-8B4D-DEA94D86210B}"/>
              </a:ext>
            </a:extLst>
          </p:cNvPr>
          <p:cNvSpPr txBox="1"/>
          <p:nvPr/>
        </p:nvSpPr>
        <p:spPr>
          <a:xfrm>
            <a:off x="8832110" y="2540760"/>
            <a:ext cx="1590500"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Knitted Fabric </a:t>
            </a:r>
            <a:endParaRPr lang="en-US" sz="1600" b="1" dirty="0">
              <a:solidFill>
                <a:schemeClr val="tx2"/>
              </a:solidFill>
              <a:latin typeface="Poppins" pitchFamily="2" charset="77"/>
              <a:ea typeface="League Spartan" charset="0"/>
              <a:cs typeface="Poppins" pitchFamily="2" charset="77"/>
            </a:endParaRPr>
          </a:p>
        </p:txBody>
      </p:sp>
      <p:sp>
        <p:nvSpPr>
          <p:cNvPr id="48" name="Subtitle 2">
            <a:extLst>
              <a:ext uri="{FF2B5EF4-FFF2-40B4-BE49-F238E27FC236}">
                <a16:creationId xmlns:a16="http://schemas.microsoft.com/office/drawing/2014/main" xmlns="" id="{3DFC2EA2-3664-DE49-BABB-9EF8F405D107}"/>
              </a:ext>
            </a:extLst>
          </p:cNvPr>
          <p:cNvSpPr txBox="1">
            <a:spLocks/>
          </p:cNvSpPr>
          <p:nvPr/>
        </p:nvSpPr>
        <p:spPr>
          <a:xfrm>
            <a:off x="8832110" y="2906592"/>
            <a:ext cx="2741836" cy="507831"/>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Manufacture knitted fabric products form yarn.</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49" name="TextBox 48">
            <a:extLst>
              <a:ext uri="{FF2B5EF4-FFF2-40B4-BE49-F238E27FC236}">
                <a16:creationId xmlns:a16="http://schemas.microsoft.com/office/drawing/2014/main" xmlns="" id="{46F9C515-D368-3341-A23C-7AB2866242D5}"/>
              </a:ext>
            </a:extLst>
          </p:cNvPr>
          <p:cNvSpPr txBox="1"/>
          <p:nvPr/>
        </p:nvSpPr>
        <p:spPr>
          <a:xfrm>
            <a:off x="2594482" y="3618339"/>
            <a:ext cx="806631"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YARN </a:t>
            </a:r>
            <a:endParaRPr lang="en-US" sz="1600" b="1" dirty="0">
              <a:solidFill>
                <a:schemeClr val="tx2"/>
              </a:solidFill>
              <a:latin typeface="Poppins" pitchFamily="2" charset="77"/>
              <a:ea typeface="League Spartan" charset="0"/>
              <a:cs typeface="Poppins" pitchFamily="2" charset="77"/>
            </a:endParaRPr>
          </a:p>
        </p:txBody>
      </p:sp>
      <p:sp>
        <p:nvSpPr>
          <p:cNvPr id="50" name="Subtitle 2">
            <a:extLst>
              <a:ext uri="{FF2B5EF4-FFF2-40B4-BE49-F238E27FC236}">
                <a16:creationId xmlns:a16="http://schemas.microsoft.com/office/drawing/2014/main" xmlns="" id="{049F9D78-0FF0-2E45-94B3-E1FC28A6A27D}"/>
              </a:ext>
            </a:extLst>
          </p:cNvPr>
          <p:cNvSpPr txBox="1">
            <a:spLocks/>
          </p:cNvSpPr>
          <p:nvPr/>
        </p:nvSpPr>
        <p:spPr>
          <a:xfrm>
            <a:off x="1076699" y="3984171"/>
            <a:ext cx="2741836" cy="490775"/>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Utilizing the recycled fiber as majority input produce yarn.</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sp>
        <p:nvSpPr>
          <p:cNvPr id="51" name="TextBox 50">
            <a:extLst>
              <a:ext uri="{FF2B5EF4-FFF2-40B4-BE49-F238E27FC236}">
                <a16:creationId xmlns:a16="http://schemas.microsoft.com/office/drawing/2014/main" xmlns="" id="{7285E4BD-903A-C24C-B50C-70B682CD963F}"/>
              </a:ext>
            </a:extLst>
          </p:cNvPr>
          <p:cNvSpPr txBox="1"/>
          <p:nvPr/>
        </p:nvSpPr>
        <p:spPr>
          <a:xfrm>
            <a:off x="2446033" y="1350179"/>
            <a:ext cx="1988045" cy="338554"/>
          </a:xfrm>
          <a:prstGeom prst="rect">
            <a:avLst/>
          </a:prstGeom>
          <a:noFill/>
        </p:spPr>
        <p:txBody>
          <a:bodyPr wrap="none" rtlCol="0" anchor="ctr" anchorCtr="0">
            <a:spAutoFit/>
          </a:bodyPr>
          <a:lstStyle/>
          <a:p>
            <a:r>
              <a:rPr lang="en-US" sz="1600" b="1" dirty="0" smtClean="0">
                <a:solidFill>
                  <a:schemeClr val="tx2"/>
                </a:solidFill>
                <a:latin typeface="Poppins" pitchFamily="2" charset="77"/>
                <a:ea typeface="League Spartan" charset="0"/>
                <a:cs typeface="Poppins" pitchFamily="2" charset="77"/>
              </a:rPr>
              <a:t>Garment Products </a:t>
            </a:r>
            <a:endParaRPr lang="en-US" sz="1600" b="1" dirty="0">
              <a:solidFill>
                <a:schemeClr val="tx2"/>
              </a:solidFill>
              <a:latin typeface="Poppins" pitchFamily="2" charset="77"/>
              <a:ea typeface="League Spartan" charset="0"/>
              <a:cs typeface="Poppins" pitchFamily="2" charset="77"/>
            </a:endParaRPr>
          </a:p>
        </p:txBody>
      </p:sp>
      <p:sp>
        <p:nvSpPr>
          <p:cNvPr id="52" name="Subtitle 2">
            <a:extLst>
              <a:ext uri="{FF2B5EF4-FFF2-40B4-BE49-F238E27FC236}">
                <a16:creationId xmlns:a16="http://schemas.microsoft.com/office/drawing/2014/main" xmlns="" id="{BB48705D-3C6D-6E46-B7B2-91329537BFA3}"/>
              </a:ext>
            </a:extLst>
          </p:cNvPr>
          <p:cNvSpPr txBox="1">
            <a:spLocks/>
          </p:cNvSpPr>
          <p:nvPr/>
        </p:nvSpPr>
        <p:spPr>
          <a:xfrm>
            <a:off x="1541311" y="1733438"/>
            <a:ext cx="2741836" cy="507831"/>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750"/>
              </a:lnSpc>
            </a:pPr>
            <a:r>
              <a:rPr lang="en-US" sz="1200" dirty="0" smtClean="0">
                <a:solidFill>
                  <a:schemeClr val="tx1"/>
                </a:solidFill>
                <a:latin typeface="Lato Light" panose="020F0502020204030203" pitchFamily="34" charset="0"/>
                <a:ea typeface="Open Sans Light" panose="020B0306030504020204" pitchFamily="34" charset="0"/>
                <a:cs typeface="Open Sans Light" panose="020B0306030504020204" pitchFamily="34" charset="0"/>
              </a:rPr>
              <a:t>Production of different garment commodities utilizing knitted fabric .</a:t>
            </a:r>
            <a:endParaRPr lang="en-US" sz="1200" dirty="0">
              <a:solidFill>
                <a:schemeClr val="tx1"/>
              </a:solidFill>
              <a:latin typeface="Lato Light" panose="020F0502020204030203" pitchFamily="34" charset="0"/>
              <a:ea typeface="Open Sans Light" panose="020B0306030504020204" pitchFamily="34" charset="0"/>
              <a:cs typeface="Open Sans Light" panose="020B0306030504020204" pitchFamily="34" charset="0"/>
            </a:endParaRPr>
          </a:p>
        </p:txBody>
      </p:sp>
      <p:pic>
        <p:nvPicPr>
          <p:cNvPr id="26" name="Content Placeholder 4"/>
          <p:cNvPicPr>
            <a:picLocks noChangeAspect="1"/>
          </p:cNvPicPr>
          <p:nvPr/>
        </p:nvPicPr>
        <p:blipFill>
          <a:blip r:embed="rId2"/>
          <a:stretch>
            <a:fillRect/>
          </a:stretch>
        </p:blipFill>
        <p:spPr>
          <a:xfrm>
            <a:off x="9558051" y="128082"/>
            <a:ext cx="2095150" cy="877635"/>
          </a:xfrm>
          <a:prstGeom prst="rect">
            <a:avLst/>
          </a:prstGeom>
        </p:spPr>
      </p:pic>
      <p:sp>
        <p:nvSpPr>
          <p:cNvPr id="29" name="TextBox 28">
            <a:extLst>
              <a:ext uri="{FF2B5EF4-FFF2-40B4-BE49-F238E27FC236}">
                <a16:creationId xmlns:a16="http://schemas.microsoft.com/office/drawing/2014/main" xmlns="" id="{726BCD4A-77BE-9943-8332-E9196ADBC5A8}"/>
              </a:ext>
            </a:extLst>
          </p:cNvPr>
          <p:cNvSpPr txBox="1"/>
          <p:nvPr/>
        </p:nvSpPr>
        <p:spPr>
          <a:xfrm>
            <a:off x="1893950" y="5812044"/>
            <a:ext cx="1188147" cy="338554"/>
          </a:xfrm>
          <a:prstGeom prst="rect">
            <a:avLst/>
          </a:prstGeom>
          <a:noFill/>
        </p:spPr>
        <p:txBody>
          <a:bodyPr wrap="none" rtlCol="0" anchor="ctr" anchorCtr="0">
            <a:spAutoFit/>
          </a:bodyPr>
          <a:lstStyle/>
          <a:p>
            <a:pPr algn="r"/>
            <a:r>
              <a:rPr lang="en-US" sz="1600" b="1" dirty="0" smtClean="0">
                <a:solidFill>
                  <a:schemeClr val="bg1"/>
                </a:solidFill>
                <a:latin typeface="Poppins" pitchFamily="2" charset="77"/>
                <a:ea typeface="League Spartan" charset="0"/>
                <a:cs typeface="Poppins" pitchFamily="2" charset="77"/>
              </a:rPr>
              <a:t>Rag Input </a:t>
            </a:r>
            <a:endParaRPr lang="en-US" sz="1600" b="1" dirty="0">
              <a:solidFill>
                <a:schemeClr val="bg1"/>
              </a:solidFill>
              <a:latin typeface="Poppins" pitchFamily="2" charset="77"/>
              <a:ea typeface="League Spartan" charset="0"/>
              <a:cs typeface="Poppins" pitchFamily="2" charset="77"/>
            </a:endParaRPr>
          </a:p>
        </p:txBody>
      </p:sp>
    </p:spTree>
    <p:extLst>
      <p:ext uri="{BB962C8B-B14F-4D97-AF65-F5344CB8AC3E}">
        <p14:creationId xmlns:p14="http://schemas.microsoft.com/office/powerpoint/2010/main" val="122593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669" y="1087837"/>
            <a:ext cx="10820400" cy="590552"/>
          </a:xfrm>
        </p:spPr>
        <p:txBody>
          <a:bodyPr>
            <a:normAutofit/>
          </a:bodyPr>
          <a:lstStyle/>
          <a:p>
            <a:pPr marL="0" indent="0">
              <a:buNone/>
            </a:pPr>
            <a:r>
              <a:rPr lang="en-US" sz="2400" dirty="0"/>
              <a:t>Rags (clips , cuttings) procured from local as well as international market.</a:t>
            </a:r>
          </a:p>
          <a:p>
            <a:pPr>
              <a:buNone/>
            </a:pPr>
            <a:endParaRPr lang="en-US" sz="2400" dirty="0"/>
          </a:p>
        </p:txBody>
      </p:sp>
      <p:sp>
        <p:nvSpPr>
          <p:cNvPr id="4" name="Footer Placeholder 3"/>
          <p:cNvSpPr>
            <a:spLocks noGrp="1"/>
          </p:cNvSpPr>
          <p:nvPr>
            <p:ph type="ftr" sz="quarter" idx="11"/>
          </p:nvPr>
        </p:nvSpPr>
        <p:spPr/>
        <p:txBody>
          <a:bodyPr/>
          <a:lstStyle/>
          <a:p>
            <a:r>
              <a:rPr lang="en-US" dirty="0"/>
              <a:t>www.eturtextile.com</a:t>
            </a: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669" y="1877077"/>
            <a:ext cx="9714411" cy="4330196"/>
          </a:xfrm>
          <a:prstGeom prst="rect">
            <a:avLst/>
          </a:prstGeom>
        </p:spPr>
      </p:pic>
      <p:sp>
        <p:nvSpPr>
          <p:cNvPr id="7" name="Title 1"/>
          <p:cNvSpPr>
            <a:spLocks noGrp="1"/>
          </p:cNvSpPr>
          <p:nvPr>
            <p:ph type="title"/>
          </p:nvPr>
        </p:nvSpPr>
        <p:spPr>
          <a:xfrm>
            <a:off x="831669" y="230778"/>
            <a:ext cx="10523537" cy="685800"/>
          </a:xfrm>
        </p:spPr>
        <p:txBody>
          <a:bodyPr>
            <a:normAutofit/>
          </a:bodyPr>
          <a:lstStyle/>
          <a:p>
            <a:pPr algn="l"/>
            <a:r>
              <a:rPr lang="en-US" sz="2700" b="1" dirty="0" smtClean="0">
                <a:solidFill>
                  <a:srgbClr val="92D050"/>
                </a:solidFill>
                <a:latin typeface="Bookman Old Style" pitchFamily="18" charset="0"/>
              </a:rPr>
              <a:t>Post Industrial Cotton waste Recycling Process</a:t>
            </a:r>
            <a:endParaRPr lang="en-US" sz="4000" cap="none" dirty="0">
              <a:solidFill>
                <a:srgbClr val="92D050"/>
              </a:solidFill>
              <a:latin typeface="Bookman Old Style" pitchFamily="18" charset="0"/>
            </a:endParaRPr>
          </a:p>
        </p:txBody>
      </p:sp>
      <p:pic>
        <p:nvPicPr>
          <p:cNvPr id="8"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1134314086"/>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066800"/>
            <a:ext cx="10134600" cy="838200"/>
          </a:xfrm>
        </p:spPr>
        <p:txBody>
          <a:bodyPr>
            <a:noAutofit/>
          </a:bodyPr>
          <a:lstStyle/>
          <a:p>
            <a:pPr algn="l"/>
            <a:r>
              <a:rPr lang="en-US" sz="2000" dirty="0" smtClean="0">
                <a:solidFill>
                  <a:schemeClr val="tx1"/>
                </a:solidFill>
              </a:rPr>
              <a:t>Sorting Process</a:t>
            </a:r>
            <a:r>
              <a:rPr lang="en-US" sz="3600" dirty="0" smtClean="0">
                <a:solidFill>
                  <a:schemeClr val="tx1"/>
                </a:solidFill>
              </a:rPr>
              <a:t> </a:t>
            </a:r>
            <a:endParaRPr lang="en-US" sz="3600" dirty="0">
              <a:solidFill>
                <a:schemeClr val="tx1"/>
              </a:solidFill>
            </a:endParaRPr>
          </a:p>
        </p:txBody>
      </p:sp>
      <p:sp>
        <p:nvSpPr>
          <p:cNvPr id="2" name="Title 1"/>
          <p:cNvSpPr>
            <a:spLocks noGrp="1"/>
          </p:cNvSpPr>
          <p:nvPr>
            <p:ph type="ctrTitle"/>
          </p:nvPr>
        </p:nvSpPr>
        <p:spPr>
          <a:xfrm>
            <a:off x="1295400" y="152400"/>
            <a:ext cx="8629650" cy="761999"/>
          </a:xfrm>
        </p:spPr>
        <p:txBody>
          <a:bodyPr>
            <a:normAutofit/>
          </a:bodyPr>
          <a:lstStyle/>
          <a:p>
            <a:pPr algn="l"/>
            <a:r>
              <a:rPr lang="en-US" sz="2700" b="1" dirty="0" smtClean="0">
                <a:solidFill>
                  <a:srgbClr val="92D050"/>
                </a:solidFill>
                <a:latin typeface="Bookman Old Style" pitchFamily="18" charset="0"/>
              </a:rPr>
              <a:t>Post Industrial Cotton waste Recycling Process</a:t>
            </a:r>
            <a:endParaRPr lang="en-US" sz="4000" cap="none" dirty="0">
              <a:solidFill>
                <a:srgbClr val="92D050"/>
              </a:solidFill>
              <a:latin typeface="Bookman Old Style" pitchFamily="18" charset="0"/>
            </a:endParaRPr>
          </a:p>
        </p:txBody>
      </p:sp>
      <p:sp>
        <p:nvSpPr>
          <p:cNvPr id="4" name="Footer Placeholder 3"/>
          <p:cNvSpPr>
            <a:spLocks noGrp="1"/>
          </p:cNvSpPr>
          <p:nvPr>
            <p:ph type="ftr" sz="quarter" idx="11"/>
          </p:nvPr>
        </p:nvSpPr>
        <p:spPr/>
        <p:txBody>
          <a:bodyPr/>
          <a:lstStyle/>
          <a:p>
            <a:r>
              <a:rPr lang="en-US"/>
              <a:t>www.eturtextile.com</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479" y="2340428"/>
            <a:ext cx="9670721" cy="3755571"/>
          </a:xfrm>
          <a:prstGeom prst="rect">
            <a:avLst/>
          </a:prstGeom>
        </p:spPr>
      </p:pic>
      <p:pic>
        <p:nvPicPr>
          <p:cNvPr id="6"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585944452"/>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4880" y="1425664"/>
            <a:ext cx="11201400" cy="518160"/>
          </a:xfrm>
        </p:spPr>
        <p:txBody>
          <a:bodyPr>
            <a:normAutofit/>
          </a:bodyPr>
          <a:lstStyle/>
          <a:p>
            <a:pPr marL="0" lvl="0" indent="0">
              <a:buClr>
                <a:srgbClr val="93A299"/>
              </a:buClr>
              <a:buNone/>
            </a:pPr>
            <a:r>
              <a:rPr lang="en-US" dirty="0">
                <a:solidFill>
                  <a:srgbClr val="292934"/>
                </a:solidFill>
              </a:rPr>
              <a:t>Cutting </a:t>
            </a:r>
            <a:r>
              <a:rPr lang="tr-TR" dirty="0">
                <a:solidFill>
                  <a:srgbClr val="292934"/>
                </a:solidFill>
              </a:rPr>
              <a:t>Process of</a:t>
            </a:r>
            <a:r>
              <a:rPr lang="en-US" dirty="0">
                <a:solidFill>
                  <a:srgbClr val="292934"/>
                </a:solidFill>
              </a:rPr>
              <a:t> sorted R</a:t>
            </a:r>
            <a:r>
              <a:rPr lang="en-US" dirty="0" smtClean="0">
                <a:solidFill>
                  <a:srgbClr val="292934"/>
                </a:solidFill>
              </a:rPr>
              <a:t>ags</a:t>
            </a:r>
            <a:endParaRPr lang="en-US" dirty="0">
              <a:solidFill>
                <a:srgbClr val="292934"/>
              </a:solidFill>
            </a:endParaRPr>
          </a:p>
        </p:txBody>
      </p:sp>
      <p:sp>
        <p:nvSpPr>
          <p:cNvPr id="4" name="Footer Placeholder 3"/>
          <p:cNvSpPr>
            <a:spLocks noGrp="1"/>
          </p:cNvSpPr>
          <p:nvPr>
            <p:ph type="ftr" sz="quarter" idx="11"/>
          </p:nvPr>
        </p:nvSpPr>
        <p:spPr/>
        <p:txBody>
          <a:bodyPr/>
          <a:lstStyle/>
          <a:p>
            <a:r>
              <a:rPr lang="en-US"/>
              <a:t>www.eturtextile.com</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 y="2103119"/>
            <a:ext cx="9732735" cy="4079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944880" y="312693"/>
            <a:ext cx="8629650" cy="7619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smtClean="0">
                <a:solidFill>
                  <a:srgbClr val="92D050"/>
                </a:solidFill>
                <a:latin typeface="Bookman Old Style" pitchFamily="18" charset="0"/>
              </a:rPr>
              <a:t>Post Industrial Cotton waste Recycling Process</a:t>
            </a:r>
            <a:endParaRPr lang="en-US" sz="4000" dirty="0">
              <a:solidFill>
                <a:srgbClr val="92D050"/>
              </a:solidFill>
              <a:latin typeface="Bookman Old Style" pitchFamily="18" charset="0"/>
            </a:endParaRPr>
          </a:p>
        </p:txBody>
      </p:sp>
      <p:pic>
        <p:nvPicPr>
          <p:cNvPr id="6"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98885318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www.eturtextile.com</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5291" y="2143428"/>
            <a:ext cx="8924109" cy="4257373"/>
          </a:xfrm>
          <a:prstGeom prst="rect">
            <a:avLst/>
          </a:prstGeom>
        </p:spPr>
      </p:pic>
      <p:sp>
        <p:nvSpPr>
          <p:cNvPr id="6" name="Title 1"/>
          <p:cNvSpPr txBox="1">
            <a:spLocks/>
          </p:cNvSpPr>
          <p:nvPr/>
        </p:nvSpPr>
        <p:spPr>
          <a:xfrm>
            <a:off x="870857" y="422366"/>
            <a:ext cx="9080319" cy="7619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smtClean="0">
                <a:solidFill>
                  <a:srgbClr val="92D050"/>
                </a:solidFill>
                <a:latin typeface="Bookman Old Style" pitchFamily="18" charset="0"/>
              </a:rPr>
              <a:t>Post Industrial Cotton waste Recycling Process</a:t>
            </a:r>
            <a:endParaRPr lang="en-US" sz="4000" dirty="0">
              <a:solidFill>
                <a:srgbClr val="92D050"/>
              </a:solidFill>
              <a:latin typeface="Bookman Old Style" pitchFamily="18" charset="0"/>
            </a:endParaRPr>
          </a:p>
        </p:txBody>
      </p:sp>
      <p:sp>
        <p:nvSpPr>
          <p:cNvPr id="3" name="Content Placeholder 2"/>
          <p:cNvSpPr>
            <a:spLocks noGrp="1"/>
          </p:cNvSpPr>
          <p:nvPr>
            <p:ph idx="4294967295"/>
          </p:nvPr>
        </p:nvSpPr>
        <p:spPr>
          <a:xfrm>
            <a:off x="1036320" y="1169685"/>
            <a:ext cx="11155680" cy="814251"/>
          </a:xfrm>
        </p:spPr>
        <p:txBody>
          <a:bodyPr>
            <a:normAutofit fontScale="32500" lnSpcReduction="20000"/>
          </a:bodyPr>
          <a:lstStyle/>
          <a:p>
            <a:pPr marL="0" lvl="0" indent="0">
              <a:buNone/>
            </a:pPr>
            <a:r>
              <a:rPr lang="en-US" sz="4300" b="1" dirty="0" smtClean="0">
                <a:solidFill>
                  <a:srgbClr val="92D050"/>
                </a:solidFill>
                <a:latin typeface="Bookman Old Style" pitchFamily="18" charset="0"/>
              </a:rPr>
              <a:t>B</a:t>
            </a:r>
            <a:r>
              <a:rPr lang="tr-TR" sz="4300" b="1" dirty="0" smtClean="0">
                <a:solidFill>
                  <a:srgbClr val="92D050"/>
                </a:solidFill>
                <a:latin typeface="Bookman Old Style" pitchFamily="18" charset="0"/>
              </a:rPr>
              <a:t> -</a:t>
            </a:r>
            <a:r>
              <a:rPr lang="en-US" sz="4300" b="1" dirty="0" smtClean="0">
                <a:solidFill>
                  <a:srgbClr val="92D050"/>
                </a:solidFill>
                <a:latin typeface="Bookman Old Style" pitchFamily="18" charset="0"/>
              </a:rPr>
              <a:t> Rags Re-Cycling</a:t>
            </a:r>
            <a:endParaRPr lang="en-US" sz="4300" dirty="0" smtClean="0">
              <a:solidFill>
                <a:srgbClr val="92D050"/>
              </a:solidFill>
              <a:latin typeface="Bookman Old Style" pitchFamily="18" charset="0"/>
            </a:endParaRPr>
          </a:p>
          <a:p>
            <a:pPr>
              <a:buNone/>
            </a:pPr>
            <a:r>
              <a:rPr lang="en-US" sz="6700" dirty="0" smtClean="0">
                <a:latin typeface="Bookman Old Style" pitchFamily="18" charset="0"/>
              </a:rPr>
              <a:t>  </a:t>
            </a:r>
            <a:r>
              <a:rPr lang="en-US" sz="3400" dirty="0" smtClean="0">
                <a:latin typeface="Bookman Old Style" pitchFamily="18" charset="0"/>
              </a:rPr>
              <a:t>ERCO has 5 Lines</a:t>
            </a:r>
            <a:r>
              <a:rPr lang="tr-TR" sz="3400" dirty="0" smtClean="0">
                <a:latin typeface="Bookman Old Style" pitchFamily="18" charset="0"/>
              </a:rPr>
              <a:t> </a:t>
            </a:r>
            <a:r>
              <a:rPr lang="en-US" sz="3400" dirty="0" smtClean="0">
                <a:latin typeface="Bookman Old Style" pitchFamily="18" charset="0"/>
              </a:rPr>
              <a:t>of Shoddy Machine (Recycle</a:t>
            </a:r>
            <a:r>
              <a:rPr lang="tr-TR" sz="3400" dirty="0" smtClean="0">
                <a:latin typeface="Bookman Old Style" pitchFamily="18" charset="0"/>
              </a:rPr>
              <a:t>ing Lines</a:t>
            </a:r>
            <a:r>
              <a:rPr lang="en-US" sz="3400" dirty="0" smtClean="0">
                <a:latin typeface="Bookman Old Style" pitchFamily="18" charset="0"/>
              </a:rPr>
              <a:t>) and 1 sliver opening line with 45 Tons per day production at average machine speed which</a:t>
            </a:r>
            <a:r>
              <a:rPr lang="tr-TR" sz="3400" dirty="0" smtClean="0">
                <a:latin typeface="Bookman Old Style" pitchFamily="18" charset="0"/>
              </a:rPr>
              <a:t> is </a:t>
            </a:r>
            <a:r>
              <a:rPr lang="en-US" sz="3400" dirty="0" smtClean="0">
                <a:latin typeface="Bookman Old Style" pitchFamily="18" charset="0"/>
              </a:rPr>
              <a:t>the</a:t>
            </a:r>
            <a:r>
              <a:rPr lang="tr-TR" sz="3400" dirty="0" smtClean="0">
                <a:latin typeface="Bookman Old Style" pitchFamily="18" charset="0"/>
              </a:rPr>
              <a:t> </a:t>
            </a:r>
            <a:r>
              <a:rPr lang="en-US" sz="3400" dirty="0" smtClean="0">
                <a:latin typeface="Bookman Old Style" pitchFamily="18" charset="0"/>
              </a:rPr>
              <a:t>final raw material of </a:t>
            </a:r>
            <a:r>
              <a:rPr lang="tr-TR" sz="3400" dirty="0" smtClean="0">
                <a:latin typeface="Bookman Old Style" pitchFamily="18" charset="0"/>
              </a:rPr>
              <a:t>  </a:t>
            </a:r>
            <a:r>
              <a:rPr lang="en-US" sz="3400" dirty="0" smtClean="0">
                <a:latin typeface="Bookman Old Style" pitchFamily="18" charset="0"/>
              </a:rPr>
              <a:t>Re-Cycled fiber</a:t>
            </a:r>
            <a:r>
              <a:rPr lang="tr-TR" sz="1400" dirty="0" smtClean="0">
                <a:latin typeface="Bookman Old Style" pitchFamily="18" charset="0"/>
              </a:rPr>
              <a:t>.</a:t>
            </a:r>
            <a:endParaRPr lang="en-US" sz="1400" dirty="0">
              <a:latin typeface="Bookman Old Style" pitchFamily="18" charset="0"/>
            </a:endParaRPr>
          </a:p>
        </p:txBody>
      </p:sp>
      <p:pic>
        <p:nvPicPr>
          <p:cNvPr id="7"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341511373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88274" y="512935"/>
            <a:ext cx="8458200" cy="871729"/>
          </a:xfrm>
        </p:spPr>
        <p:txBody>
          <a:bodyPr>
            <a:normAutofit/>
          </a:bodyPr>
          <a:lstStyle/>
          <a:p>
            <a:pPr marL="0" indent="0">
              <a:buNone/>
            </a:pPr>
            <a:r>
              <a:rPr lang="tr-TR" sz="2800" dirty="0">
                <a:solidFill>
                  <a:srgbClr val="92D050"/>
                </a:solidFill>
                <a:latin typeface="Bookman Old Style" panose="02050604050505020204" pitchFamily="18" charset="0"/>
              </a:rPr>
              <a:t>Shoddy (Re-Cycled Fibers) Ready for </a:t>
            </a:r>
            <a:r>
              <a:rPr lang="tr-TR" sz="2800" dirty="0" smtClean="0">
                <a:solidFill>
                  <a:srgbClr val="92D050"/>
                </a:solidFill>
                <a:latin typeface="Bookman Old Style" panose="02050604050505020204" pitchFamily="18" charset="0"/>
              </a:rPr>
              <a:t>Spinning</a:t>
            </a:r>
            <a:r>
              <a:rPr lang="en-US" sz="2800" dirty="0" smtClean="0">
                <a:solidFill>
                  <a:srgbClr val="92D050"/>
                </a:solidFill>
                <a:latin typeface="Bookman Old Style" panose="02050604050505020204" pitchFamily="18" charset="0"/>
              </a:rPr>
              <a:t> </a:t>
            </a:r>
            <a:endParaRPr lang="en-US" sz="3200" dirty="0">
              <a:solidFill>
                <a:srgbClr val="92D050"/>
              </a:solidFill>
              <a:latin typeface="Bookman Old Style" panose="02050604050505020204" pitchFamily="18" charset="0"/>
            </a:endParaRPr>
          </a:p>
        </p:txBody>
      </p:sp>
      <p:sp>
        <p:nvSpPr>
          <p:cNvPr id="4" name="Footer Placeholder 3"/>
          <p:cNvSpPr>
            <a:spLocks noGrp="1"/>
          </p:cNvSpPr>
          <p:nvPr>
            <p:ph type="ftr" sz="quarter" idx="11"/>
          </p:nvPr>
        </p:nvSpPr>
        <p:spPr/>
        <p:txBody>
          <a:bodyPr/>
          <a:lstStyle/>
          <a:p>
            <a:r>
              <a:rPr lang="en-US" dirty="0"/>
              <a:t>www.eturtextile.com</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227910"/>
            <a:ext cx="10363200" cy="5410199"/>
          </a:xfrm>
          <a:prstGeom prst="rect">
            <a:avLst/>
          </a:prstGeom>
        </p:spPr>
      </p:pic>
      <p:pic>
        <p:nvPicPr>
          <p:cNvPr id="7"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429244206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a:xfrm>
            <a:off x="1295400" y="476794"/>
            <a:ext cx="7239000" cy="594360"/>
          </a:xfrm>
        </p:spPr>
        <p:txBody>
          <a:bodyPr>
            <a:noAutofit/>
          </a:bodyPr>
          <a:lstStyle/>
          <a:p>
            <a:r>
              <a:rPr lang="en-US" sz="2400" b="1" dirty="0" smtClean="0">
                <a:solidFill>
                  <a:srgbClr val="92D050"/>
                </a:solidFill>
              </a:rPr>
              <a:t>YARN Production Process</a:t>
            </a:r>
            <a:endParaRPr lang="en-US" sz="2400" dirty="0">
              <a:solidFill>
                <a:srgbClr val="92D050"/>
              </a:solidFill>
            </a:endParaRPr>
          </a:p>
        </p:txBody>
      </p:sp>
      <p:sp>
        <p:nvSpPr>
          <p:cNvPr id="3" name="Content Placeholder 2"/>
          <p:cNvSpPr>
            <a:spLocks noGrp="1"/>
          </p:cNvSpPr>
          <p:nvPr>
            <p:ph idx="1"/>
          </p:nvPr>
        </p:nvSpPr>
        <p:spPr>
          <a:xfrm>
            <a:off x="981891" y="1314994"/>
            <a:ext cx="10591800" cy="955131"/>
          </a:xfrm>
        </p:spPr>
        <p:txBody>
          <a:bodyPr>
            <a:normAutofit lnSpcReduction="10000"/>
          </a:bodyPr>
          <a:lstStyle/>
          <a:p>
            <a:pPr>
              <a:buNone/>
            </a:pPr>
            <a:r>
              <a:rPr lang="tr-TR" sz="1800" b="1" dirty="0"/>
              <a:t> </a:t>
            </a:r>
            <a:r>
              <a:rPr lang="en-US" sz="1800" dirty="0" smtClean="0"/>
              <a:t>Fiber </a:t>
            </a:r>
            <a:r>
              <a:rPr lang="en-US" sz="1800" dirty="0" smtClean="0">
                <a:latin typeface="Bookman Old Style" panose="02050604050505020204" pitchFamily="18" charset="0"/>
              </a:rPr>
              <a:t>Preparation, Blending</a:t>
            </a:r>
            <a:r>
              <a:rPr lang="en-US" sz="1800" dirty="0" smtClean="0"/>
              <a:t> and Conditioning:</a:t>
            </a:r>
          </a:p>
          <a:p>
            <a:pPr>
              <a:buNone/>
            </a:pPr>
            <a:r>
              <a:rPr lang="tr-TR" sz="1800" b="1" dirty="0" smtClean="0"/>
              <a:t> </a:t>
            </a:r>
            <a:r>
              <a:rPr lang="en-US" sz="1800" dirty="0" smtClean="0">
                <a:latin typeface="Bookman Old Style" panose="02050604050505020204" pitchFamily="18" charset="0"/>
              </a:rPr>
              <a:t>ERCO </a:t>
            </a:r>
            <a:r>
              <a:rPr lang="en-US" sz="1800" dirty="0">
                <a:latin typeface="Bookman Old Style" panose="02050604050505020204" pitchFamily="18" charset="0"/>
              </a:rPr>
              <a:t>has 9 lines of Fiber preparation lines and conditioning metal boxes to reach </a:t>
            </a:r>
            <a:r>
              <a:rPr lang="en-US" sz="1800" dirty="0" smtClean="0">
                <a:latin typeface="Bookman Old Style" panose="02050604050505020204" pitchFamily="18" charset="0"/>
              </a:rPr>
              <a:t>optimum mixture </a:t>
            </a:r>
            <a:r>
              <a:rPr lang="en-US" sz="1800" dirty="0">
                <a:latin typeface="Bookman Old Style" panose="02050604050505020204" pitchFamily="18" charset="0"/>
              </a:rPr>
              <a:t>of different fibers in the blend for proper</a:t>
            </a:r>
            <a:r>
              <a:rPr lang="tr-TR" sz="1800" dirty="0">
                <a:latin typeface="Bookman Old Style" panose="02050604050505020204" pitchFamily="18" charset="0"/>
              </a:rPr>
              <a:t> </a:t>
            </a:r>
            <a:r>
              <a:rPr lang="tr-TR" sz="1800" dirty="0" err="1">
                <a:latin typeface="Bookman Old Style" panose="02050604050505020204" pitchFamily="18" charset="0"/>
              </a:rPr>
              <a:t>quality</a:t>
            </a:r>
            <a:r>
              <a:rPr lang="tr-TR" sz="1800" dirty="0">
                <a:latin typeface="Bookman Old Style" panose="02050604050505020204" pitchFamily="18" charset="0"/>
              </a:rPr>
              <a:t> of</a:t>
            </a:r>
            <a:r>
              <a:rPr lang="en-US" sz="1800" dirty="0">
                <a:latin typeface="Bookman Old Style" panose="02050604050505020204" pitchFamily="18" charset="0"/>
              </a:rPr>
              <a:t> Re-Cycled yarn spinning.</a:t>
            </a:r>
          </a:p>
          <a:p>
            <a:pPr>
              <a:buNone/>
            </a:pPr>
            <a:endParaRPr lang="en-US" sz="1800" dirty="0"/>
          </a:p>
        </p:txBody>
      </p:sp>
      <p:sp>
        <p:nvSpPr>
          <p:cNvPr id="4" name="Footer Placeholder 3"/>
          <p:cNvSpPr>
            <a:spLocks noGrp="1"/>
          </p:cNvSpPr>
          <p:nvPr>
            <p:ph type="ftr" sz="quarter" idx="11"/>
          </p:nvPr>
        </p:nvSpPr>
        <p:spPr/>
        <p:txBody>
          <a:bodyPr/>
          <a:lstStyle/>
          <a:p>
            <a:r>
              <a:rPr lang="en-US"/>
              <a:t>www.eturtextile.com</a:t>
            </a: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2362200"/>
            <a:ext cx="9372600" cy="4267200"/>
          </a:xfrm>
          <a:prstGeom prst="rect">
            <a:avLst/>
          </a:prstGeom>
        </p:spPr>
      </p:pic>
      <p:pic>
        <p:nvPicPr>
          <p:cNvPr id="7"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514778674"/>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51709" y="803366"/>
            <a:ext cx="6172200" cy="576072"/>
          </a:xfrm>
        </p:spPr>
        <p:txBody>
          <a:bodyPr/>
          <a:lstStyle/>
          <a:p>
            <a:pPr marL="0" indent="0">
              <a:buNone/>
            </a:pPr>
            <a:r>
              <a:rPr lang="tr-TR" sz="1800" dirty="0">
                <a:latin typeface="Bookman Old Style" panose="02050604050505020204" pitchFamily="18" charset="0"/>
              </a:rPr>
              <a:t>Fiber </a:t>
            </a:r>
            <a:r>
              <a:rPr lang="tr-TR" sz="1800" dirty="0" err="1">
                <a:latin typeface="Bookman Old Style" panose="02050604050505020204" pitchFamily="18" charset="0"/>
              </a:rPr>
              <a:t>Blending</a:t>
            </a:r>
            <a:r>
              <a:rPr lang="tr-TR" sz="1800" dirty="0">
                <a:latin typeface="Bookman Old Style" panose="02050604050505020204" pitchFamily="18" charset="0"/>
              </a:rPr>
              <a:t> </a:t>
            </a:r>
            <a:r>
              <a:rPr lang="tr-TR" sz="1800" dirty="0" err="1">
                <a:latin typeface="Bookman Old Style" panose="02050604050505020204" pitchFamily="18" charset="0"/>
              </a:rPr>
              <a:t>Lines</a:t>
            </a:r>
            <a:endParaRPr lang="tr-TR" sz="2800" dirty="0">
              <a:latin typeface="Bookman Old Style" panose="02050604050505020204" pitchFamily="18" charset="0"/>
            </a:endParaRPr>
          </a:p>
          <a:p>
            <a:endParaRPr lang="en-US" dirty="0"/>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1295400"/>
            <a:ext cx="9372600" cy="5105401"/>
          </a:xfrm>
          <a:prstGeom prst="rect">
            <a:avLst/>
          </a:prstGeom>
        </p:spPr>
      </p:pic>
      <p:sp>
        <p:nvSpPr>
          <p:cNvPr id="5" name="Unvan 4"/>
          <p:cNvSpPr txBox="1">
            <a:spLocks/>
          </p:cNvSpPr>
          <p:nvPr/>
        </p:nvSpPr>
        <p:spPr>
          <a:xfrm>
            <a:off x="1219200" y="180703"/>
            <a:ext cx="7239000" cy="594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solidFill>
                  <a:srgbClr val="92D050"/>
                </a:solidFill>
              </a:rPr>
              <a:t>YARN Production Line</a:t>
            </a:r>
            <a:endParaRPr lang="en-US" sz="2400" dirty="0">
              <a:solidFill>
                <a:srgbClr val="92D050"/>
              </a:solidFill>
            </a:endParaRPr>
          </a:p>
        </p:txBody>
      </p:sp>
      <p:pic>
        <p:nvPicPr>
          <p:cNvPr id="8"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239246476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idx="1"/>
          </p:nvPr>
        </p:nvSpPr>
        <p:spPr>
          <a:xfrm>
            <a:off x="1082040" y="1071154"/>
            <a:ext cx="7620000" cy="1288869"/>
          </a:xfrm>
        </p:spPr>
        <p:txBody>
          <a:bodyPr>
            <a:noAutofit/>
          </a:bodyPr>
          <a:lstStyle/>
          <a:p>
            <a:pPr lvl="0">
              <a:buNone/>
            </a:pPr>
            <a:r>
              <a:rPr lang="en-US" sz="1800" b="1" dirty="0" smtClean="0">
                <a:solidFill>
                  <a:srgbClr val="92D050"/>
                </a:solidFill>
              </a:rPr>
              <a:t>Carding </a:t>
            </a:r>
            <a:r>
              <a:rPr lang="en-US" sz="1800" b="1" dirty="0">
                <a:solidFill>
                  <a:srgbClr val="92D050"/>
                </a:solidFill>
              </a:rPr>
              <a:t>&amp;</a:t>
            </a:r>
            <a:r>
              <a:rPr lang="tr-TR" sz="1800" b="1" dirty="0">
                <a:solidFill>
                  <a:srgbClr val="92D050"/>
                </a:solidFill>
              </a:rPr>
              <a:t> </a:t>
            </a:r>
            <a:r>
              <a:rPr lang="en-US" sz="1800" b="1" dirty="0">
                <a:solidFill>
                  <a:srgbClr val="92D050"/>
                </a:solidFill>
              </a:rPr>
              <a:t>Drawing ;</a:t>
            </a:r>
          </a:p>
          <a:p>
            <a:pPr marL="0" indent="0">
              <a:lnSpc>
                <a:spcPct val="150000"/>
              </a:lnSpc>
              <a:buNone/>
            </a:pPr>
            <a:r>
              <a:rPr lang="en-US" sz="1800" dirty="0">
                <a:latin typeface="Bookman Old Style" panose="02050604050505020204" pitchFamily="18" charset="0"/>
              </a:rPr>
              <a:t>In the </a:t>
            </a:r>
            <a:r>
              <a:rPr lang="tr-TR" sz="1800" dirty="0">
                <a:latin typeface="Bookman Old Style" panose="02050604050505020204" pitchFamily="18" charset="0"/>
              </a:rPr>
              <a:t>C</a:t>
            </a:r>
            <a:r>
              <a:rPr lang="en-US" sz="1800" dirty="0">
                <a:latin typeface="Bookman Old Style" panose="02050604050505020204" pitchFamily="18" charset="0"/>
              </a:rPr>
              <a:t>arding</a:t>
            </a:r>
            <a:r>
              <a:rPr lang="tr-TR" sz="1800" dirty="0">
                <a:latin typeface="Bookman Old Style" panose="02050604050505020204" pitchFamily="18" charset="0"/>
              </a:rPr>
              <a:t> </a:t>
            </a:r>
            <a:r>
              <a:rPr lang="en-US" sz="1800" dirty="0">
                <a:latin typeface="Bookman Old Style" panose="02050604050505020204" pitchFamily="18" charset="0"/>
              </a:rPr>
              <a:t> </a:t>
            </a:r>
            <a:r>
              <a:rPr lang="tr-TR" sz="1800" dirty="0">
                <a:latin typeface="Bookman Old Style" panose="02050604050505020204" pitchFamily="18" charset="0"/>
              </a:rPr>
              <a:t>Section</a:t>
            </a:r>
            <a:r>
              <a:rPr lang="en-US" sz="1800" dirty="0">
                <a:latin typeface="Bookman Old Style" panose="02050604050505020204" pitchFamily="18" charset="0"/>
              </a:rPr>
              <a:t> there are 36 carding machines and 9 drawing frames.</a:t>
            </a:r>
          </a:p>
          <a:p>
            <a:pPr lvl="0">
              <a:buNone/>
            </a:pPr>
            <a:endParaRPr lang="en-US" sz="1800" b="1" dirty="0"/>
          </a:p>
        </p:txBody>
      </p:sp>
      <p:pic>
        <p:nvPicPr>
          <p:cNvPr id="12" name="Resim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286000"/>
            <a:ext cx="5486400" cy="4114801"/>
          </a:xfrm>
          <a:prstGeom prst="rect">
            <a:avLst/>
          </a:prstGeom>
        </p:spPr>
      </p:pic>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2286000"/>
            <a:ext cx="5486400" cy="4114801"/>
          </a:xfrm>
          <a:prstGeom prst="rect">
            <a:avLst/>
          </a:prstGeom>
        </p:spPr>
      </p:pic>
      <p:sp>
        <p:nvSpPr>
          <p:cNvPr id="7" name="Unvan 4"/>
          <p:cNvSpPr txBox="1">
            <a:spLocks/>
          </p:cNvSpPr>
          <p:nvPr/>
        </p:nvSpPr>
        <p:spPr>
          <a:xfrm>
            <a:off x="816426" y="476794"/>
            <a:ext cx="7239000" cy="594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solidFill>
                  <a:srgbClr val="92D050"/>
                </a:solidFill>
              </a:rPr>
              <a:t>YARN Production Line</a:t>
            </a:r>
            <a:endParaRPr lang="en-US" sz="2400" dirty="0">
              <a:solidFill>
                <a:srgbClr val="92D050"/>
              </a:solidFill>
            </a:endParaRPr>
          </a:p>
        </p:txBody>
      </p:sp>
      <p:pic>
        <p:nvPicPr>
          <p:cNvPr id="11" name="Content Placeholder 4"/>
          <p:cNvPicPr>
            <a:picLocks noChangeAspect="1"/>
          </p:cNvPicPr>
          <p:nvPr/>
        </p:nvPicPr>
        <p:blipFill>
          <a:blip r:embed="rId4"/>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55396318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990839"/>
            <a:ext cx="9372600" cy="2614510"/>
          </a:xfrm>
        </p:spPr>
        <p:txBody>
          <a:bodyPr>
            <a:normAutofit/>
          </a:bodyPr>
          <a:lstStyle/>
          <a:p>
            <a:pPr>
              <a:buNone/>
            </a:pPr>
            <a:r>
              <a:rPr lang="en-US" sz="1800" b="1" dirty="0" smtClean="0"/>
              <a:t>Re-Cycled </a:t>
            </a:r>
            <a:r>
              <a:rPr lang="en-US" sz="1800" b="1" dirty="0"/>
              <a:t>Open End Yarn production :</a:t>
            </a:r>
          </a:p>
          <a:p>
            <a:pPr algn="just">
              <a:buNone/>
            </a:pPr>
            <a:r>
              <a:rPr lang="en-US" sz="1800" b="1" dirty="0"/>
              <a:t>    </a:t>
            </a:r>
            <a:r>
              <a:rPr lang="en-US" sz="1800" b="1" dirty="0" smtClean="0"/>
              <a:t>ERCO </a:t>
            </a:r>
            <a:r>
              <a:rPr lang="tr-TR" sz="1800" b="1" dirty="0"/>
              <a:t>is </a:t>
            </a:r>
            <a:r>
              <a:rPr lang="tr-TR" sz="1800" b="1" dirty="0" smtClean="0"/>
              <a:t>manufa</a:t>
            </a:r>
            <a:r>
              <a:rPr lang="en-US" sz="1800" b="1" dirty="0" smtClean="0"/>
              <a:t>c</a:t>
            </a:r>
            <a:r>
              <a:rPr lang="tr-TR" sz="1800" b="1" dirty="0" smtClean="0"/>
              <a:t>turing </a:t>
            </a:r>
            <a:r>
              <a:rPr lang="tr-TR" sz="1800" b="1" dirty="0"/>
              <a:t>Re-Cycled yarns with</a:t>
            </a:r>
            <a:r>
              <a:rPr lang="en-US" sz="1800" b="1" dirty="0"/>
              <a:t> 3792 </a:t>
            </a:r>
            <a:r>
              <a:rPr lang="en-US" sz="1800" b="1" dirty="0" smtClean="0"/>
              <a:t>Rotors.</a:t>
            </a:r>
            <a:endParaRPr lang="en-US" sz="1800" dirty="0"/>
          </a:p>
        </p:txBody>
      </p:sp>
      <p:sp>
        <p:nvSpPr>
          <p:cNvPr id="4" name="Footer Placeholder 3"/>
          <p:cNvSpPr>
            <a:spLocks noGrp="1"/>
          </p:cNvSpPr>
          <p:nvPr>
            <p:ph type="ftr" sz="quarter" idx="11"/>
          </p:nvPr>
        </p:nvSpPr>
        <p:spPr/>
        <p:txBody>
          <a:bodyPr/>
          <a:lstStyle/>
          <a:p>
            <a:r>
              <a:rPr lang="en-US"/>
              <a:t>www.eturtextile.com</a:t>
            </a: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938530"/>
            <a:ext cx="10515600" cy="4614670"/>
          </a:xfrm>
          <a:prstGeom prst="rect">
            <a:avLst/>
          </a:prstGeom>
        </p:spPr>
      </p:pic>
      <p:sp>
        <p:nvSpPr>
          <p:cNvPr id="6" name="Unvan 4"/>
          <p:cNvSpPr txBox="1">
            <a:spLocks/>
          </p:cNvSpPr>
          <p:nvPr/>
        </p:nvSpPr>
        <p:spPr>
          <a:xfrm>
            <a:off x="1129934" y="372290"/>
            <a:ext cx="7239000" cy="594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smtClean="0">
                <a:solidFill>
                  <a:srgbClr val="92D050"/>
                </a:solidFill>
              </a:rPr>
              <a:t>YARN Production Line</a:t>
            </a:r>
            <a:endParaRPr lang="en-US" sz="2400" dirty="0">
              <a:solidFill>
                <a:srgbClr val="92D050"/>
              </a:solidFill>
            </a:endParaRPr>
          </a:p>
        </p:txBody>
      </p:sp>
      <p:pic>
        <p:nvPicPr>
          <p:cNvPr id="8"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86150405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92D050"/>
                </a:solidFill>
              </a:rPr>
              <a:t>YARN PRODUCTS</a:t>
            </a:r>
            <a:endParaRPr lang="en-US" dirty="0">
              <a:solidFill>
                <a:srgbClr val="92D050"/>
              </a:solidFill>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4127" y="1789727"/>
            <a:ext cx="4589416" cy="4589416"/>
          </a:xfrm>
        </p:spPr>
      </p:pic>
      <p:pic>
        <p:nvPicPr>
          <p:cNvPr id="4"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1957245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89314" y="1073331"/>
            <a:ext cx="8839200" cy="572589"/>
          </a:xfrm>
        </p:spPr>
        <p:txBody>
          <a:bodyPr>
            <a:normAutofit/>
          </a:bodyPr>
          <a:lstStyle/>
          <a:p>
            <a:pPr marL="0" indent="0">
              <a:buNone/>
            </a:pPr>
            <a:r>
              <a:rPr lang="tr-TR" sz="1800" dirty="0" err="1"/>
              <a:t>Circular</a:t>
            </a:r>
            <a:r>
              <a:rPr lang="tr-TR" sz="1800" dirty="0"/>
              <a:t> </a:t>
            </a:r>
            <a:r>
              <a:rPr lang="tr-TR" sz="1800" dirty="0" err="1"/>
              <a:t>Knitting</a:t>
            </a:r>
            <a:r>
              <a:rPr lang="tr-TR" sz="1800" dirty="0"/>
              <a:t> </a:t>
            </a:r>
            <a:r>
              <a:rPr lang="tr-TR" sz="1800" dirty="0" err="1"/>
              <a:t>Machines</a:t>
            </a:r>
            <a:endParaRPr lang="en-US" sz="1800"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9314" y="1545772"/>
            <a:ext cx="9243391" cy="4724400"/>
          </a:xfrm>
          <a:prstGeom prst="rect">
            <a:avLst/>
          </a:prstGeom>
        </p:spPr>
      </p:pic>
      <p:sp>
        <p:nvSpPr>
          <p:cNvPr id="4" name="Unvan 4"/>
          <p:cNvSpPr>
            <a:spLocks noGrp="1"/>
          </p:cNvSpPr>
          <p:nvPr>
            <p:ph type="title"/>
          </p:nvPr>
        </p:nvSpPr>
        <p:spPr>
          <a:xfrm>
            <a:off x="1589314" y="478971"/>
            <a:ext cx="7239000" cy="594360"/>
          </a:xfrm>
        </p:spPr>
        <p:txBody>
          <a:bodyPr>
            <a:noAutofit/>
          </a:bodyPr>
          <a:lstStyle/>
          <a:p>
            <a:r>
              <a:rPr lang="en-US" sz="2400" b="1" dirty="0" smtClean="0">
                <a:solidFill>
                  <a:srgbClr val="92D050"/>
                </a:solidFill>
              </a:rPr>
              <a:t>FABRIC Production Line</a:t>
            </a:r>
            <a:endParaRPr lang="en-US" sz="2400" dirty="0">
              <a:solidFill>
                <a:srgbClr val="92D050"/>
              </a:solidFill>
            </a:endParaRPr>
          </a:p>
        </p:txBody>
      </p:sp>
      <p:pic>
        <p:nvPicPr>
          <p:cNvPr id="5"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332095292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56068" y="953588"/>
            <a:ext cx="10439400" cy="685800"/>
          </a:xfrm>
        </p:spPr>
        <p:txBody>
          <a:bodyPr>
            <a:normAutofit/>
          </a:bodyPr>
          <a:lstStyle/>
          <a:p>
            <a:pPr marL="0" indent="0">
              <a:buNone/>
            </a:pPr>
            <a:r>
              <a:rPr lang="tr-TR" sz="1800" b="1" dirty="0" smtClean="0"/>
              <a:t>Collar </a:t>
            </a:r>
            <a:r>
              <a:rPr lang="tr-TR" sz="1800" b="1" dirty="0"/>
              <a:t>&amp; Cuff Machines</a:t>
            </a:r>
            <a:endParaRPr lang="en-US" sz="1800" b="1" dirty="0"/>
          </a:p>
        </p:txBody>
      </p:sp>
      <p:pic>
        <p:nvPicPr>
          <p:cNvPr id="7"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4960" y="1378130"/>
            <a:ext cx="8560526" cy="4755848"/>
          </a:xfrm>
          <a:prstGeom prst="rect">
            <a:avLst/>
          </a:prstGeom>
        </p:spPr>
      </p:pic>
      <p:sp>
        <p:nvSpPr>
          <p:cNvPr id="4" name="Unvan 4"/>
          <p:cNvSpPr>
            <a:spLocks noGrp="1"/>
          </p:cNvSpPr>
          <p:nvPr>
            <p:ph type="title"/>
          </p:nvPr>
        </p:nvSpPr>
        <p:spPr>
          <a:xfrm>
            <a:off x="1240969" y="381000"/>
            <a:ext cx="7239000" cy="594360"/>
          </a:xfrm>
        </p:spPr>
        <p:txBody>
          <a:bodyPr>
            <a:noAutofit/>
          </a:bodyPr>
          <a:lstStyle/>
          <a:p>
            <a:r>
              <a:rPr lang="en-US" sz="2400" b="1" dirty="0" smtClean="0">
                <a:solidFill>
                  <a:srgbClr val="92D050"/>
                </a:solidFill>
              </a:rPr>
              <a:t>FABRIC Production Line</a:t>
            </a:r>
            <a:endParaRPr lang="en-US" sz="2400" dirty="0">
              <a:solidFill>
                <a:srgbClr val="92D050"/>
              </a:solidFill>
            </a:endParaRPr>
          </a:p>
        </p:txBody>
      </p:sp>
      <p:pic>
        <p:nvPicPr>
          <p:cNvPr id="5"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333060372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5582" y="1000218"/>
            <a:ext cx="7696200" cy="533400"/>
          </a:xfrm>
        </p:spPr>
        <p:txBody>
          <a:bodyPr/>
          <a:lstStyle/>
          <a:p>
            <a:r>
              <a:rPr lang="tr-TR" b="1" dirty="0" err="1"/>
              <a:t>Brushing</a:t>
            </a:r>
            <a:r>
              <a:rPr lang="tr-TR" b="1" dirty="0"/>
              <a:t> / </a:t>
            </a:r>
            <a:r>
              <a:rPr lang="tr-TR" b="1" dirty="0" err="1"/>
              <a:t>Raising</a:t>
            </a:r>
            <a:r>
              <a:rPr lang="tr-TR" b="1" dirty="0"/>
              <a:t> / </a:t>
            </a:r>
            <a:r>
              <a:rPr lang="tr-TR" b="1" dirty="0" err="1"/>
              <a:t>Fleecing</a:t>
            </a:r>
            <a:endParaRPr lang="en-US" b="1"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1645921"/>
            <a:ext cx="9061015" cy="4598126"/>
          </a:xfrm>
          <a:prstGeom prst="rect">
            <a:avLst/>
          </a:prstGeom>
        </p:spPr>
      </p:pic>
      <p:sp>
        <p:nvSpPr>
          <p:cNvPr id="5" name="Unvan 4"/>
          <p:cNvSpPr>
            <a:spLocks noGrp="1"/>
          </p:cNvSpPr>
          <p:nvPr>
            <p:ph type="title"/>
          </p:nvPr>
        </p:nvSpPr>
        <p:spPr>
          <a:xfrm>
            <a:off x="1354182" y="405858"/>
            <a:ext cx="7239000" cy="594360"/>
          </a:xfrm>
        </p:spPr>
        <p:txBody>
          <a:bodyPr>
            <a:noAutofit/>
          </a:bodyPr>
          <a:lstStyle/>
          <a:p>
            <a:r>
              <a:rPr lang="en-US" sz="2400" b="1" dirty="0" smtClean="0">
                <a:solidFill>
                  <a:srgbClr val="92D050"/>
                </a:solidFill>
              </a:rPr>
              <a:t>FABRIC Production Line</a:t>
            </a:r>
            <a:endParaRPr lang="en-US" sz="2400" dirty="0">
              <a:solidFill>
                <a:srgbClr val="92D050"/>
              </a:solidFill>
            </a:endParaRPr>
          </a:p>
        </p:txBody>
      </p:sp>
      <p:pic>
        <p:nvPicPr>
          <p:cNvPr id="7"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401804576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84514" y="1026341"/>
            <a:ext cx="7543800" cy="685800"/>
          </a:xfrm>
        </p:spPr>
        <p:txBody>
          <a:bodyPr/>
          <a:lstStyle/>
          <a:p>
            <a:pPr marL="0" indent="0">
              <a:buNone/>
            </a:pPr>
            <a:r>
              <a:rPr lang="tr-TR" b="1" dirty="0" err="1"/>
              <a:t>Compacting</a:t>
            </a:r>
            <a:r>
              <a:rPr lang="tr-TR" b="1" dirty="0"/>
              <a:t> / </a:t>
            </a:r>
            <a:r>
              <a:rPr lang="tr-TR" b="1" dirty="0" err="1"/>
              <a:t>Sanforazing</a:t>
            </a:r>
            <a:r>
              <a:rPr lang="tr-TR" b="1" dirty="0"/>
              <a:t> Machine</a:t>
            </a:r>
          </a:p>
          <a:p>
            <a:endParaRPr lang="en-US" dirty="0"/>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6840" y="1678577"/>
            <a:ext cx="9066636" cy="4565469"/>
          </a:xfrm>
          <a:prstGeom prst="rect">
            <a:avLst/>
          </a:prstGeom>
        </p:spPr>
      </p:pic>
      <p:sp>
        <p:nvSpPr>
          <p:cNvPr id="5" name="Unvan 4"/>
          <p:cNvSpPr>
            <a:spLocks noGrp="1"/>
          </p:cNvSpPr>
          <p:nvPr>
            <p:ph type="title"/>
          </p:nvPr>
        </p:nvSpPr>
        <p:spPr>
          <a:xfrm>
            <a:off x="1284514" y="319677"/>
            <a:ext cx="7239000" cy="594360"/>
          </a:xfrm>
        </p:spPr>
        <p:txBody>
          <a:bodyPr>
            <a:noAutofit/>
          </a:bodyPr>
          <a:lstStyle/>
          <a:p>
            <a:r>
              <a:rPr lang="en-US" sz="2400" b="1" dirty="0" smtClean="0">
                <a:solidFill>
                  <a:srgbClr val="92D050"/>
                </a:solidFill>
              </a:rPr>
              <a:t>FABRIC Production Line</a:t>
            </a:r>
            <a:endParaRPr lang="en-US" sz="2400" dirty="0">
              <a:solidFill>
                <a:srgbClr val="92D050"/>
              </a:solidFill>
            </a:endParaRPr>
          </a:p>
        </p:txBody>
      </p:sp>
      <p:pic>
        <p:nvPicPr>
          <p:cNvPr id="6"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73807255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47800" y="1061993"/>
            <a:ext cx="9296400" cy="551053"/>
          </a:xfrm>
        </p:spPr>
        <p:txBody>
          <a:bodyPr>
            <a:normAutofit/>
          </a:bodyPr>
          <a:lstStyle/>
          <a:p>
            <a:pPr marL="0" indent="0">
              <a:buNone/>
            </a:pPr>
            <a:r>
              <a:rPr lang="tr-TR" sz="2000" dirty="0" err="1">
                <a:latin typeface="Bookman Old Style" panose="02050604050505020204" pitchFamily="18" charset="0"/>
              </a:rPr>
              <a:t>Wet</a:t>
            </a:r>
            <a:r>
              <a:rPr lang="tr-TR" sz="2000" dirty="0">
                <a:latin typeface="Bookman Old Style" panose="02050604050505020204" pitchFamily="18" charset="0"/>
              </a:rPr>
              <a:t> </a:t>
            </a:r>
            <a:r>
              <a:rPr lang="tr-TR" sz="2000" dirty="0" err="1">
                <a:latin typeface="Bookman Old Style" panose="02050604050505020204" pitchFamily="18" charset="0"/>
              </a:rPr>
              <a:t>Process</a:t>
            </a:r>
            <a:r>
              <a:rPr lang="tr-TR" sz="2000" dirty="0">
                <a:latin typeface="Bookman Old Style" panose="02050604050505020204" pitchFamily="18" charset="0"/>
              </a:rPr>
              <a:t> </a:t>
            </a:r>
            <a:r>
              <a:rPr lang="tr-TR" sz="2000" dirty="0" err="1">
                <a:latin typeface="Bookman Old Style" panose="02050604050505020204" pitchFamily="18" charset="0"/>
              </a:rPr>
              <a:t>Fabric</a:t>
            </a:r>
            <a:r>
              <a:rPr lang="tr-TR" sz="2000" dirty="0">
                <a:latin typeface="Bookman Old Style" panose="02050604050505020204" pitchFamily="18" charset="0"/>
              </a:rPr>
              <a:t> </a:t>
            </a:r>
            <a:r>
              <a:rPr lang="tr-TR" sz="2000" dirty="0" err="1">
                <a:latin typeface="Bookman Old Style" panose="02050604050505020204" pitchFamily="18" charset="0"/>
              </a:rPr>
              <a:t>Finishing</a:t>
            </a:r>
            <a:r>
              <a:rPr lang="tr-TR" sz="2000" dirty="0">
                <a:latin typeface="Bookman Old Style" panose="02050604050505020204" pitchFamily="18" charset="0"/>
              </a:rPr>
              <a:t> , 12 </a:t>
            </a:r>
            <a:r>
              <a:rPr lang="tr-TR" sz="2000" dirty="0" err="1">
                <a:latin typeface="Bookman Old Style" panose="02050604050505020204" pitchFamily="18" charset="0"/>
              </a:rPr>
              <a:t>tons</a:t>
            </a:r>
            <a:r>
              <a:rPr lang="tr-TR" sz="2000" dirty="0">
                <a:latin typeface="Bookman Old Style" panose="02050604050505020204" pitchFamily="18" charset="0"/>
              </a:rPr>
              <a:t> / </a:t>
            </a:r>
            <a:r>
              <a:rPr lang="tr-TR" sz="2000" dirty="0" err="1">
                <a:latin typeface="Bookman Old Style" panose="02050604050505020204" pitchFamily="18" charset="0"/>
              </a:rPr>
              <a:t>Day</a:t>
            </a:r>
            <a:endParaRPr lang="en-US" sz="2000" dirty="0">
              <a:latin typeface="Bookman Old Style" panose="02050604050505020204" pitchFamily="18" charset="0"/>
            </a:endParaRPr>
          </a:p>
        </p:txBody>
      </p:sp>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9240" y="1497420"/>
            <a:ext cx="8959328" cy="4580709"/>
          </a:xfrm>
          <a:prstGeom prst="rect">
            <a:avLst/>
          </a:prstGeom>
        </p:spPr>
      </p:pic>
      <p:sp>
        <p:nvSpPr>
          <p:cNvPr id="5" name="Unvan 4"/>
          <p:cNvSpPr>
            <a:spLocks noGrp="1"/>
          </p:cNvSpPr>
          <p:nvPr>
            <p:ph type="title"/>
          </p:nvPr>
        </p:nvSpPr>
        <p:spPr>
          <a:xfrm>
            <a:off x="1539240" y="370750"/>
            <a:ext cx="7239000" cy="594360"/>
          </a:xfrm>
        </p:spPr>
        <p:txBody>
          <a:bodyPr>
            <a:noAutofit/>
          </a:bodyPr>
          <a:lstStyle/>
          <a:p>
            <a:r>
              <a:rPr lang="en-US" sz="2400" b="1" dirty="0" smtClean="0">
                <a:solidFill>
                  <a:srgbClr val="92D050"/>
                </a:solidFill>
              </a:rPr>
              <a:t>FABRIC Production Line</a:t>
            </a:r>
            <a:endParaRPr lang="en-US" sz="2400" dirty="0">
              <a:solidFill>
                <a:srgbClr val="92D050"/>
              </a:solidFill>
            </a:endParaRPr>
          </a:p>
        </p:txBody>
      </p:sp>
      <p:pic>
        <p:nvPicPr>
          <p:cNvPr id="6"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146887855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7711" y="862148"/>
            <a:ext cx="6172200" cy="609600"/>
          </a:xfrm>
        </p:spPr>
        <p:txBody>
          <a:bodyPr>
            <a:normAutofit/>
          </a:bodyPr>
          <a:lstStyle/>
          <a:p>
            <a:r>
              <a:rPr lang="en-US" sz="2000" b="1" dirty="0"/>
              <a:t>Fabric Washing and finishing Continued….</a:t>
            </a:r>
            <a:endParaRPr lang="en-US" sz="2000" dirty="0"/>
          </a:p>
        </p:txBody>
      </p:sp>
      <p:pic>
        <p:nvPicPr>
          <p:cNvPr id="5" name="Resim 26" descr="C:\Users\ATILLA B\AppData\Local\Microsoft\Windows\INetCache\Content.Word\IMG_297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7711" y="1471748"/>
            <a:ext cx="8536577" cy="4685211"/>
          </a:xfrm>
          <a:prstGeom prst="rect">
            <a:avLst/>
          </a:prstGeom>
          <a:noFill/>
          <a:ln>
            <a:noFill/>
          </a:ln>
        </p:spPr>
      </p:pic>
      <p:sp>
        <p:nvSpPr>
          <p:cNvPr id="6" name="Unvan 4"/>
          <p:cNvSpPr txBox="1">
            <a:spLocks/>
          </p:cNvSpPr>
          <p:nvPr/>
        </p:nvSpPr>
        <p:spPr>
          <a:xfrm>
            <a:off x="1658983" y="260168"/>
            <a:ext cx="7239000" cy="594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smtClean="0">
                <a:solidFill>
                  <a:srgbClr val="92D050"/>
                </a:solidFill>
              </a:rPr>
              <a:t>FABRIC Production Line</a:t>
            </a:r>
            <a:endParaRPr lang="en-US" sz="2400" dirty="0">
              <a:solidFill>
                <a:srgbClr val="92D050"/>
              </a:solidFill>
            </a:endParaRPr>
          </a:p>
        </p:txBody>
      </p:sp>
      <p:pic>
        <p:nvPicPr>
          <p:cNvPr id="7"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303441224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92D050"/>
                </a:solidFill>
              </a:rPr>
              <a:t>FABRIC PRODUCTS </a:t>
            </a:r>
            <a:endParaRPr lang="en-US" dirty="0">
              <a:solidFill>
                <a:srgbClr val="92D050"/>
              </a:solidFill>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737" y="1625328"/>
            <a:ext cx="6094526" cy="4351338"/>
          </a:xfrm>
        </p:spPr>
      </p:pic>
      <p:pic>
        <p:nvPicPr>
          <p:cNvPr id="4"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984639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4183" y="1170430"/>
            <a:ext cx="9731829" cy="879566"/>
          </a:xfrm>
        </p:spPr>
        <p:txBody>
          <a:bodyPr>
            <a:noAutofit/>
          </a:bodyPr>
          <a:lstStyle/>
          <a:p>
            <a:pPr algn="l"/>
            <a:r>
              <a:rPr lang="en-US" sz="1800" cap="none" dirty="0" smtClean="0">
                <a:latin typeface="Bookman Old Style" panose="02050604050505020204" pitchFamily="18" charset="0"/>
              </a:rPr>
              <a:t/>
            </a:r>
            <a:br>
              <a:rPr lang="en-US" sz="1800" cap="none" dirty="0" smtClean="0">
                <a:latin typeface="Bookman Old Style" panose="02050604050505020204" pitchFamily="18" charset="0"/>
              </a:rPr>
            </a:br>
            <a:r>
              <a:rPr lang="en-US" sz="1800" cap="none" dirty="0" smtClean="0">
                <a:solidFill>
                  <a:schemeClr val="tx1"/>
                </a:solidFill>
                <a:latin typeface="Bookman Old Style" panose="02050604050505020204" pitchFamily="18" charset="0"/>
              </a:rPr>
              <a:t>ERCO has plan to manufacturing garments with 12 lines and has already reach know 9 lines.</a:t>
            </a:r>
            <a:br>
              <a:rPr lang="en-US" sz="1800" cap="none" dirty="0" smtClean="0">
                <a:solidFill>
                  <a:schemeClr val="tx1"/>
                </a:solidFill>
                <a:latin typeface="Bookman Old Style" panose="02050604050505020204" pitchFamily="18" charset="0"/>
              </a:rPr>
            </a:br>
            <a:endParaRPr lang="en-US" sz="1800" cap="none" dirty="0">
              <a:solidFill>
                <a:schemeClr val="tx1"/>
              </a:solidFill>
              <a:latin typeface="Bookman Old Style" panose="02050604050505020204" pitchFamily="18" charset="0"/>
            </a:endParaRP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9978" y="2049996"/>
            <a:ext cx="9540240" cy="4173174"/>
          </a:xfrm>
          <a:prstGeom prst="rect">
            <a:avLst/>
          </a:prstGeom>
        </p:spPr>
      </p:pic>
      <p:sp>
        <p:nvSpPr>
          <p:cNvPr id="5" name="Unvan 4"/>
          <p:cNvSpPr txBox="1">
            <a:spLocks/>
          </p:cNvSpPr>
          <p:nvPr/>
        </p:nvSpPr>
        <p:spPr>
          <a:xfrm>
            <a:off x="1354183" y="430230"/>
            <a:ext cx="7239000" cy="59436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cap="none" dirty="0" smtClean="0">
                <a:solidFill>
                  <a:srgbClr val="92D050"/>
                </a:solidFill>
                <a:latin typeface="Bookman Old Style" panose="02050604050505020204" pitchFamily="18" charset="0"/>
              </a:rPr>
              <a:t>GARMENT</a:t>
            </a:r>
            <a:r>
              <a:rPr lang="en-US" sz="2400" cap="none" dirty="0" smtClean="0">
                <a:solidFill>
                  <a:srgbClr val="92D050"/>
                </a:solidFill>
                <a:latin typeface="Bookman Old Style" panose="02050604050505020204" pitchFamily="18" charset="0"/>
              </a:rPr>
              <a:t> PRODUCTION:</a:t>
            </a:r>
            <a:endParaRPr lang="en-US" sz="2400" dirty="0">
              <a:solidFill>
                <a:srgbClr val="92D050"/>
              </a:solidFill>
            </a:endParaRPr>
          </a:p>
        </p:txBody>
      </p:sp>
      <p:pic>
        <p:nvPicPr>
          <p:cNvPr id="6"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401914325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4805" y="1375083"/>
            <a:ext cx="10134600" cy="1011065"/>
          </a:xfrm>
        </p:spPr>
        <p:txBody>
          <a:bodyPr>
            <a:noAutofit/>
          </a:bodyPr>
          <a:lstStyle/>
          <a:p>
            <a:pPr algn="l"/>
            <a:r>
              <a:rPr lang="en-US" sz="2800" b="1" dirty="0" smtClean="0">
                <a:latin typeface="Bookman Old Style" panose="02050604050505020204" pitchFamily="18" charset="0"/>
              </a:rPr>
              <a:t/>
            </a:r>
            <a:br>
              <a:rPr lang="en-US" sz="2800" b="1" dirty="0" smtClean="0">
                <a:latin typeface="Bookman Old Style" panose="02050604050505020204" pitchFamily="18" charset="0"/>
              </a:rPr>
            </a:br>
            <a:r>
              <a:rPr lang="en-US" sz="2800" b="1" dirty="0" smtClean="0">
                <a:latin typeface="Bookman Old Style" panose="02050604050505020204" pitchFamily="18" charset="0"/>
              </a:rPr>
              <a:t> </a:t>
            </a:r>
            <a:r>
              <a:rPr lang="en-US" sz="1800" b="1" dirty="0" smtClean="0">
                <a:latin typeface="Bookman Old Style" panose="02050604050505020204" pitchFamily="18" charset="0"/>
              </a:rPr>
              <a:t>Embroidery</a:t>
            </a:r>
            <a:r>
              <a:rPr lang="en-US" sz="2800" b="1" dirty="0">
                <a:latin typeface="Bookman Old Style" panose="02050604050505020204" pitchFamily="18" charset="0"/>
              </a:rPr>
              <a:t> </a:t>
            </a:r>
            <a:r>
              <a:rPr lang="en-US" sz="1600" dirty="0" smtClean="0">
                <a:latin typeface="Bookman Old Style" panose="02050604050505020204" pitchFamily="18" charset="0"/>
              </a:rPr>
              <a:t>Department Prepares </a:t>
            </a:r>
            <a:r>
              <a:rPr lang="en-US" sz="1800" cap="none" dirty="0" smtClean="0">
                <a:solidFill>
                  <a:schemeClr val="tx1"/>
                </a:solidFill>
                <a:latin typeface="Bookman Old Style" panose="02050604050505020204" pitchFamily="18" charset="0"/>
              </a:rPr>
              <a:t>as per customers design</a:t>
            </a:r>
            <a:r>
              <a:rPr lang="tr-TR" sz="1800" cap="none" dirty="0" smtClean="0">
                <a:solidFill>
                  <a:schemeClr val="tx1"/>
                </a:solidFill>
                <a:latin typeface="Bookman Old Style" panose="02050604050505020204" pitchFamily="18" charset="0"/>
              </a:rPr>
              <a:t>s and</a:t>
            </a:r>
            <a:r>
              <a:rPr lang="en-US" sz="1800" cap="none" dirty="0" smtClean="0">
                <a:solidFill>
                  <a:schemeClr val="tx1"/>
                </a:solidFill>
                <a:latin typeface="Bookman Old Style" panose="02050604050505020204" pitchFamily="18" charset="0"/>
              </a:rPr>
              <a:t> request</a:t>
            </a:r>
            <a:r>
              <a:rPr lang="tr-TR" sz="1800" cap="none" dirty="0" smtClean="0">
                <a:solidFill>
                  <a:schemeClr val="tx1"/>
                </a:solidFill>
                <a:latin typeface="Bookman Old Style" panose="02050604050505020204" pitchFamily="18" charset="0"/>
              </a:rPr>
              <a:t>s</a:t>
            </a:r>
            <a:r>
              <a:rPr lang="en-US" sz="1800" cap="none" dirty="0" smtClean="0">
                <a:solidFill>
                  <a:schemeClr val="tx1"/>
                </a:solidFill>
                <a:latin typeface="Bookman Old Style" panose="02050604050505020204" pitchFamily="18" charset="0"/>
              </a:rPr>
              <a:t> in the total of 24 heads in 2 machines with 12 color each.</a:t>
            </a:r>
            <a:r>
              <a:rPr lang="en-US" sz="2000" cap="none" dirty="0" smtClean="0">
                <a:solidFill>
                  <a:schemeClr val="tx1"/>
                </a:solidFill>
                <a:latin typeface="Bookman Old Style" panose="02050604050505020204" pitchFamily="18" charset="0"/>
              </a:rPr>
              <a:t/>
            </a:r>
            <a:br>
              <a:rPr lang="en-US" sz="2000" cap="none" dirty="0" smtClean="0">
                <a:solidFill>
                  <a:schemeClr val="tx1"/>
                </a:solidFill>
                <a:latin typeface="Bookman Old Style" panose="02050604050505020204" pitchFamily="18" charset="0"/>
              </a:rPr>
            </a:br>
            <a:endParaRPr lang="en-US" sz="2800" dirty="0">
              <a:solidFill>
                <a:schemeClr val="tx1"/>
              </a:solidFill>
              <a:latin typeface="Bookman Old Style" panose="02050604050505020204" pitchFamily="18" charset="0"/>
            </a:endParaRP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2187633"/>
            <a:ext cx="10134600" cy="3962399"/>
          </a:xfrm>
          <a:prstGeom prst="rect">
            <a:avLst/>
          </a:prstGeom>
        </p:spPr>
      </p:pic>
      <p:sp>
        <p:nvSpPr>
          <p:cNvPr id="5" name="Unvan 4"/>
          <p:cNvSpPr txBox="1">
            <a:spLocks/>
          </p:cNvSpPr>
          <p:nvPr/>
        </p:nvSpPr>
        <p:spPr>
          <a:xfrm>
            <a:off x="914400" y="671628"/>
            <a:ext cx="7239000" cy="59436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cap="none" dirty="0" smtClean="0">
                <a:solidFill>
                  <a:srgbClr val="92D050"/>
                </a:solidFill>
                <a:latin typeface="Bookman Old Style" panose="02050604050505020204" pitchFamily="18" charset="0"/>
              </a:rPr>
              <a:t>GARMENT</a:t>
            </a:r>
            <a:r>
              <a:rPr lang="en-US" sz="2400" cap="none" dirty="0" smtClean="0">
                <a:solidFill>
                  <a:srgbClr val="92D050"/>
                </a:solidFill>
                <a:latin typeface="Bookman Old Style" panose="02050604050505020204" pitchFamily="18" charset="0"/>
              </a:rPr>
              <a:t> PRODUCTION:</a:t>
            </a:r>
            <a:endParaRPr lang="en-US" sz="2400" dirty="0">
              <a:solidFill>
                <a:srgbClr val="92D050"/>
              </a:solidFill>
            </a:endParaRPr>
          </a:p>
        </p:txBody>
      </p:sp>
      <p:pic>
        <p:nvPicPr>
          <p:cNvPr id="6" name="Content Placeholder 4"/>
          <p:cNvPicPr>
            <a:picLocks noChangeAspect="1"/>
          </p:cNvPicPr>
          <p:nvPr/>
        </p:nvPicPr>
        <p:blipFill>
          <a:blip r:embed="rId3"/>
          <a:stretch>
            <a:fillRect/>
          </a:stretch>
        </p:blipFill>
        <p:spPr>
          <a:xfrm>
            <a:off x="9558051" y="128082"/>
            <a:ext cx="2095150" cy="877635"/>
          </a:xfrm>
          <a:prstGeom prst="rect">
            <a:avLst/>
          </a:prstGeom>
        </p:spPr>
      </p:pic>
    </p:spTree>
    <p:extLst>
      <p:ext uri="{BB962C8B-B14F-4D97-AF65-F5344CB8AC3E}">
        <p14:creationId xmlns:p14="http://schemas.microsoft.com/office/powerpoint/2010/main" val="326678239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471049"/>
            <a:ext cx="10515600" cy="1325563"/>
          </a:xfrm>
        </p:spPr>
        <p:txBody>
          <a:bodyPr/>
          <a:lstStyle/>
          <a:p>
            <a:pPr algn="ctr"/>
            <a:r>
              <a:rPr lang="en-US" dirty="0" smtClean="0">
                <a:solidFill>
                  <a:srgbClr val="92D050"/>
                </a:solidFill>
              </a:rPr>
              <a:t>GARMENT PRODUCTS </a:t>
            </a:r>
            <a:endParaRPr lang="en-US" dirty="0">
              <a:solidFill>
                <a:srgbClr val="92D050"/>
              </a:solidFill>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59914" y="3005692"/>
            <a:ext cx="1589411" cy="2297835"/>
          </a:xfrm>
        </p:spPr>
      </p:pic>
      <p:pic>
        <p:nvPicPr>
          <p:cNvPr id="4" name="Content Placeholder 4"/>
          <p:cNvPicPr>
            <a:picLocks noChangeAspect="1"/>
          </p:cNvPicPr>
          <p:nvPr/>
        </p:nvPicPr>
        <p:blipFill>
          <a:blip r:embed="rId3"/>
          <a:stretch>
            <a:fillRect/>
          </a:stretch>
        </p:blipFill>
        <p:spPr>
          <a:xfrm>
            <a:off x="9558051" y="128082"/>
            <a:ext cx="2095150" cy="87763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132" y="3023224"/>
            <a:ext cx="1490675" cy="228030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87350" y="3023224"/>
            <a:ext cx="2017299" cy="228030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6192" y="3027761"/>
            <a:ext cx="1791501" cy="2275766"/>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9236" y="3033809"/>
            <a:ext cx="1644024" cy="2241600"/>
          </a:xfrm>
          <a:prstGeom prst="rect">
            <a:avLst/>
          </a:prstGeom>
        </p:spPr>
      </p:pic>
      <p:sp>
        <p:nvSpPr>
          <p:cNvPr id="10" name="Title 1"/>
          <p:cNvSpPr txBox="1">
            <a:spLocks/>
          </p:cNvSpPr>
          <p:nvPr/>
        </p:nvSpPr>
        <p:spPr>
          <a:xfrm>
            <a:off x="1076641" y="1784668"/>
            <a:ext cx="10515600" cy="8652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solidFill>
                  <a:srgbClr val="92D050"/>
                </a:solidFill>
              </a:rPr>
              <a:t>Sample Products…. </a:t>
            </a:r>
            <a:endParaRPr lang="en-US" sz="3200" dirty="0">
              <a:solidFill>
                <a:srgbClr val="92D050"/>
              </a:solidFill>
            </a:endParaRPr>
          </a:p>
        </p:txBody>
      </p:sp>
    </p:spTree>
    <p:extLst>
      <p:ext uri="{BB962C8B-B14F-4D97-AF65-F5344CB8AC3E}">
        <p14:creationId xmlns:p14="http://schemas.microsoft.com/office/powerpoint/2010/main" val="1033149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869" y="5189674"/>
            <a:ext cx="10515600" cy="1325563"/>
          </a:xfrm>
        </p:spPr>
        <p:txBody>
          <a:bodyPr/>
          <a:lstStyle/>
          <a:p>
            <a:pPr algn="ctr"/>
            <a:r>
              <a:rPr lang="en-US" dirty="0" smtClean="0">
                <a:solidFill>
                  <a:srgbClr val="92D050"/>
                </a:solidFill>
              </a:rPr>
              <a:t>Thank you!!</a:t>
            </a:r>
            <a:r>
              <a:rPr lang="en-US" dirty="0" smtClean="0"/>
              <a:t>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2992" y="2128289"/>
            <a:ext cx="2941575" cy="2613887"/>
          </a:xfrm>
          <a:prstGeom prst="rect">
            <a:avLst/>
          </a:prstGeom>
        </p:spPr>
      </p:pic>
    </p:spTree>
    <p:extLst>
      <p:ext uri="{BB962C8B-B14F-4D97-AF65-F5344CB8AC3E}">
        <p14:creationId xmlns:p14="http://schemas.microsoft.com/office/powerpoint/2010/main" val="2008462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832</TotalTime>
  <Words>1004</Words>
  <Application>Microsoft Office PowerPoint</Application>
  <PresentationFormat>Custom</PresentationFormat>
  <Paragraphs>153</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…..Quality, Sustainability, Integrity </vt:lpstr>
      <vt:lpstr>PowerPoint Presentation</vt:lpstr>
      <vt:lpstr>PowerPoint Presentation</vt:lpstr>
      <vt:lpstr>PowerPoint Presentation</vt:lpstr>
      <vt:lpstr>Product list  Four types of Products are Produced by ERCO</vt:lpstr>
      <vt:lpstr>PowerPoint Presentation</vt:lpstr>
      <vt:lpstr>Post Industrial Cotton waste Recycling Process</vt:lpstr>
      <vt:lpstr>Post Industrial Cotton waste Recycling Process</vt:lpstr>
      <vt:lpstr>PowerPoint Presentation</vt:lpstr>
      <vt:lpstr>PowerPoint Presentation</vt:lpstr>
      <vt:lpstr>PowerPoint Presentation</vt:lpstr>
      <vt:lpstr>YARN Production Process</vt:lpstr>
      <vt:lpstr>PowerPoint Presentation</vt:lpstr>
      <vt:lpstr>PowerPoint Presentation</vt:lpstr>
      <vt:lpstr>PowerPoint Presentation</vt:lpstr>
      <vt:lpstr>YARN PRODUCTS</vt:lpstr>
      <vt:lpstr>FABRIC Production Line</vt:lpstr>
      <vt:lpstr>FABRIC Production Line</vt:lpstr>
      <vt:lpstr>FABRIC Production Line</vt:lpstr>
      <vt:lpstr>FABRIC Production Line</vt:lpstr>
      <vt:lpstr>FABRIC Production Line</vt:lpstr>
      <vt:lpstr>Fabric Washing and finishing Continued….</vt:lpstr>
      <vt:lpstr>FABRIC PRODUCTS </vt:lpstr>
      <vt:lpstr> ERCO has plan to manufacturing garments with 12 lines and has already reach know 9 lines. </vt:lpstr>
      <vt:lpstr>  Embroidery Department Prepares as per customers designs and requests in the total of 24 heads in 2 machines with 12 color each. </vt:lpstr>
      <vt:lpstr>GARMENT PRODUCTS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Tefferu Worku Ferede</dc:creator>
  <cp:lastModifiedBy>HP</cp:lastModifiedBy>
  <cp:revision>16</cp:revision>
  <dcterms:created xsi:type="dcterms:W3CDTF">2024-11-12T16:43:00Z</dcterms:created>
  <dcterms:modified xsi:type="dcterms:W3CDTF">2024-11-13T07:05:54Z</dcterms:modified>
</cp:coreProperties>
</file>