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  <p:sldMasterId id="2147483648" r:id="rId3"/>
  </p:sldMasterIdLst>
  <p:notesMasterIdLst>
    <p:notesMasterId r:id="rId15"/>
  </p:notesMasterIdLst>
  <p:handoutMasterIdLst>
    <p:handoutMasterId r:id="rId16"/>
  </p:handoutMasterIdLst>
  <p:sldIdLst>
    <p:sldId id="261" r:id="rId4"/>
    <p:sldId id="371" r:id="rId5"/>
    <p:sldId id="273" r:id="rId6"/>
    <p:sldId id="587" r:id="rId7"/>
    <p:sldId id="583" r:id="rId8"/>
    <p:sldId id="370" r:id="rId9"/>
    <p:sldId id="577" r:id="rId10"/>
    <p:sldId id="267" r:id="rId11"/>
    <p:sldId id="585" r:id="rId12"/>
    <p:sldId id="374" r:id="rId13"/>
    <p:sldId id="581" r:id="rId14"/>
  </p:sldIdLst>
  <p:sldSz cx="9144000" cy="5143500" type="screen16x9"/>
  <p:notesSz cx="9906000" cy="67945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Page" id="{457F67CC-5DAA-3D4A-AF45-6849D976B5F1}">
          <p14:sldIdLst>
            <p14:sldId id="261"/>
          </p14:sldIdLst>
        </p14:section>
        <p14:section name="Content section" id="{26B9929F-81F5-2B4F-9F01-8F6A3D00EB08}">
          <p14:sldIdLst>
            <p14:sldId id="371"/>
            <p14:sldId id="273"/>
            <p14:sldId id="587"/>
            <p14:sldId id="583"/>
            <p14:sldId id="370"/>
            <p14:sldId id="577"/>
            <p14:sldId id="267"/>
            <p14:sldId id="585"/>
            <p14:sldId id="374"/>
            <p14:sldId id="581"/>
          </p14:sldIdLst>
        </p14:section>
        <p14:section name="End slide" id="{7E8BBEC1-40C8-224B-BF19-95B570C5C64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OESSING, Claudia" initials="G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C7"/>
    <a:srgbClr val="019CDC"/>
    <a:srgbClr val="0092FE"/>
    <a:srgbClr val="0098FF"/>
    <a:srgbClr val="009CDC"/>
    <a:srgbClr val="0097FF"/>
    <a:srgbClr val="F47A42"/>
    <a:srgbClr val="FA9C12"/>
    <a:srgbClr val="E3652C"/>
    <a:srgbClr val="03A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2" autoAdjust="0"/>
    <p:restoredTop sz="90818" autoAdjust="0"/>
  </p:normalViewPr>
  <p:slideViewPr>
    <p:cSldViewPr snapToGrid="0" snapToObjects="1" showGuides="1">
      <p:cViewPr varScale="1">
        <p:scale>
          <a:sx n="135" d="100"/>
          <a:sy n="135" d="100"/>
        </p:scale>
        <p:origin x="1368" y="168"/>
      </p:cViewPr>
      <p:guideLst>
        <p:guide orient="horz" pos="2160"/>
        <p:guide pos="384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3" d="100"/>
          <a:sy n="133" d="100"/>
        </p:scale>
        <p:origin x="2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10315" y="0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B7A85-53F1-45B3-883C-3A600C316931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3686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10315" y="6453686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4077-9E13-4A05-8F04-E5E29D3DC8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726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1109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9D945-044D-43F8-84B0-31B612E6C589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1109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22786-73A0-4E5A-B890-AD510AD88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52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D22786-73A0-4E5A-B890-AD510AD8848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87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D8A2F-E3B4-4063-8756-672A03BD01F6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3931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Partners &amp; Service Providers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00B0F0"/>
                </a:solidFill>
                <a:ea typeface="Times New Roman" panose="02020603050405020304" pitchFamily="18" charset="0"/>
              </a:rPr>
              <a:t>Regional Technical Service Providers:</a:t>
            </a:r>
            <a:r>
              <a:rPr lang="en-GB" dirty="0">
                <a:solidFill>
                  <a:srgbClr val="00B0F0"/>
                </a:solidFill>
                <a:ea typeface="Times New Roman" panose="02020603050405020304" pitchFamily="18" charset="0"/>
              </a:rPr>
              <a:t> </a:t>
            </a:r>
          </a:p>
          <a:p>
            <a:pPr marL="6286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B0F0"/>
                </a:solidFill>
                <a:effectLst>
                  <a:outerShdw sx="0" sy="0">
                    <a:srgbClr val="000000"/>
                  </a:outerShdw>
                </a:effectLst>
              </a:rPr>
              <a:t>ICLEI Africa - </a:t>
            </a:r>
            <a:r>
              <a:rPr lang="en-US" dirty="0">
                <a:solidFill>
                  <a:srgbClr val="00B0F0"/>
                </a:solidFill>
              </a:rPr>
              <a:t> Local Governments for Sustainability </a:t>
            </a:r>
            <a:r>
              <a:rPr lang="en-US" dirty="0">
                <a:solidFill>
                  <a:srgbClr val="00B0F0"/>
                </a:solidFill>
                <a:effectLst>
                  <a:outerShdw sx="0" sy="0">
                    <a:srgbClr val="000000"/>
                  </a:outerShdw>
                </a:effectLst>
              </a:rPr>
              <a:t> - Working with the national executing entities and providing expertise on developing regulatory/policy  frameworks</a:t>
            </a:r>
          </a:p>
          <a:p>
            <a:pPr marL="6286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B0F0"/>
                </a:solidFill>
                <a:effectLst>
                  <a:outerShdw sx="0" sy="0">
                    <a:srgbClr val="000000"/>
                  </a:outerShdw>
                </a:effectLst>
              </a:rPr>
              <a:t>Zero Discharge of Hazardous Chemicals (ZDHC) – working with beneficiaries providing expertise on chemicals and waste management at facilities</a:t>
            </a:r>
          </a:p>
          <a:p>
            <a:pPr marL="628650" lvl="1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B0F0"/>
                </a:solidFill>
                <a:effectLst>
                  <a:outerShdw sx="0" sy="0">
                    <a:srgbClr val="000000"/>
                  </a:outerShdw>
                </a:effectLst>
              </a:rPr>
              <a:t>Natural Resources Defense Council (NRDC) – working with national executing entities to integrate and scale up knowledge in synergy with a similar UNEP circular economy project in Asia.</a:t>
            </a:r>
          </a:p>
          <a:p>
            <a:pPr marL="628650" lvl="1" indent="-28575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B0F0"/>
                </a:solidFill>
                <a:effectLst>
                  <a:outerShdw sx="0" sy="0">
                    <a:srgbClr val="000000"/>
                  </a:outerShdw>
                </a:effectLst>
              </a:rPr>
              <a:t>Cambridge University Circular Economy Center – will be providing training on circular economy concepts and financing mechanisms to beneficiaries, academic institutions and policy makers.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69D8A2F-E3B4-4063-8756-672A03BD01F6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5798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8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8A993-C8D6-6046-8FBC-56CA53193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167D1-1FEF-7440-AD15-2B7DED59B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73D28-8797-CF4F-A444-44B9E7A6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B27C15-B149-814A-AEC4-980E934466B7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97F2D-6280-C140-98E0-2931F0FD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25D34-0558-8640-8D4F-CAD90FF4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DC2E30C-9539-124A-9096-5E075D74EB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00584" y="506577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778852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8A993-C8D6-6046-8FBC-56CA53193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167D1-1FEF-7440-AD15-2B7DED59B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73D28-8797-CF4F-A444-44B9E7A6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B27C15-B149-814A-AEC4-980E934466B7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97F2D-6280-C140-98E0-2931F0FD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25D34-0558-8640-8D4F-CAD90FF4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DC2E30C-9539-124A-9096-5E075D74EB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00584" y="506577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836636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3AD9-243F-AB46-A654-FA0512148F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5098" y="915736"/>
            <a:ext cx="8255155" cy="3767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9CDC"/>
                </a:solidFill>
              </a:defRPr>
            </a:lvl1pPr>
            <a:lvl2pPr marL="342900" indent="0">
              <a:buNone/>
              <a:defRPr b="1">
                <a:solidFill>
                  <a:srgbClr val="F47A42"/>
                </a:solidFill>
              </a:defRPr>
            </a:lvl2pPr>
            <a:lvl3pPr marL="685800" indent="0">
              <a:buNone/>
              <a:defRPr sz="1400">
                <a:solidFill>
                  <a:srgbClr val="009CDC"/>
                </a:solidFill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60455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ED2C-A16F-B64A-AEC9-6940BF03B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3AD9-243F-AB46-A654-FA0512148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102B3-75A7-BD4B-AE6E-4D865246A0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B27C15-B149-814A-AEC4-980E934466B7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DEA0C-BCCA-AF48-BFEC-B6350F3D3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C95-3D19-6642-B79E-8F8E5D5BF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DC2E30C-9539-124A-9096-5E075D74EB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82687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B9DAC5-0305-CC4D-A880-17111F01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B27C15-B149-814A-AEC4-980E934466B7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9214BE-D6EC-1A44-9125-54C732090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1AFBE-0BE0-4541-A141-DB151D3E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DC2E30C-9539-124A-9096-5E075D74EB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0629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8144"/>
            <a:ext cx="9146670" cy="4255742"/>
          </a:xfrm>
          <a:prstGeom prst="rect">
            <a:avLst/>
          </a:prstGeom>
        </p:spPr>
      </p:pic>
      <p:sp>
        <p:nvSpPr>
          <p:cNvPr id="8" name="blue - background">
            <a:extLst>
              <a:ext uri="{FF2B5EF4-FFF2-40B4-BE49-F238E27FC236}">
                <a16:creationId xmlns:a16="http://schemas.microsoft.com/office/drawing/2014/main" id="{DBEFD088-06B5-174C-A72E-585B45F2BE82}"/>
              </a:ext>
            </a:extLst>
          </p:cNvPr>
          <p:cNvSpPr/>
          <p:nvPr userDrawn="1"/>
        </p:nvSpPr>
        <p:spPr>
          <a:xfrm>
            <a:off x="0" y="3422441"/>
            <a:ext cx="9144000" cy="1216858"/>
          </a:xfrm>
          <a:prstGeom prst="rect">
            <a:avLst/>
          </a:prstGeom>
          <a:solidFill>
            <a:srgbClr val="0091C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Rectangle 15"/>
          <p:cNvSpPr/>
          <p:nvPr userDrawn="1"/>
        </p:nvSpPr>
        <p:spPr>
          <a:xfrm>
            <a:off x="0" y="4920483"/>
            <a:ext cx="9144000" cy="45719"/>
          </a:xfrm>
          <a:prstGeom prst="rect">
            <a:avLst/>
          </a:prstGeom>
          <a:solidFill>
            <a:srgbClr val="F47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95"/>
            <a:ext cx="9144000" cy="90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2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8144"/>
            <a:ext cx="9146670" cy="4255742"/>
          </a:xfrm>
          <a:prstGeom prst="rect">
            <a:avLst/>
          </a:prstGeom>
        </p:spPr>
      </p:pic>
      <p:sp>
        <p:nvSpPr>
          <p:cNvPr id="8" name="blue - background">
            <a:extLst>
              <a:ext uri="{FF2B5EF4-FFF2-40B4-BE49-F238E27FC236}">
                <a16:creationId xmlns:a16="http://schemas.microsoft.com/office/drawing/2014/main" id="{DBEFD088-06B5-174C-A72E-585B45F2BE82}"/>
              </a:ext>
            </a:extLst>
          </p:cNvPr>
          <p:cNvSpPr/>
          <p:nvPr userDrawn="1"/>
        </p:nvSpPr>
        <p:spPr>
          <a:xfrm>
            <a:off x="0" y="3422441"/>
            <a:ext cx="9144000" cy="1216858"/>
          </a:xfrm>
          <a:prstGeom prst="rect">
            <a:avLst/>
          </a:prstGeom>
          <a:solidFill>
            <a:srgbClr val="0091C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Rectangle 15"/>
          <p:cNvSpPr/>
          <p:nvPr userDrawn="1"/>
        </p:nvSpPr>
        <p:spPr>
          <a:xfrm>
            <a:off x="0" y="4920483"/>
            <a:ext cx="9144000" cy="45719"/>
          </a:xfrm>
          <a:prstGeom prst="rect">
            <a:avLst/>
          </a:prstGeom>
          <a:solidFill>
            <a:srgbClr val="F47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95"/>
            <a:ext cx="9144000" cy="90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920483"/>
            <a:ext cx="9144000" cy="45719"/>
          </a:xfrm>
          <a:prstGeom prst="rect">
            <a:avLst/>
          </a:prstGeom>
          <a:solidFill>
            <a:srgbClr val="E36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95"/>
            <a:ext cx="9144000" cy="90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1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5" r:id="rId2"/>
    <p:sldLayoutId id="2147483667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Sustainability and innovation: a new direction in textile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73746"/>
            <a:ext cx="9143999" cy="43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E119842-D90F-B64B-9058-6F9EF3923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352800"/>
            <a:ext cx="9144000" cy="1272756"/>
          </a:xfrm>
          <a:solidFill>
            <a:schemeClr val="accent5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Promotion of Circular Economy in the Textile/Garment Sector through sustainable  management of chemicals and wastes</a:t>
            </a:r>
            <a:br>
              <a:rPr 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br>
              <a:rPr lang="en-US" sz="16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Regional </a:t>
            </a:r>
            <a:r>
              <a:rPr 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project</a:t>
            </a:r>
            <a:r>
              <a:rPr lang="en-US" sz="16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in Lesotho, Madagascar and South Africa</a:t>
            </a:r>
            <a:br>
              <a:rPr lang="en-US" sz="16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Country project in Ethiopia</a:t>
            </a:r>
            <a:endParaRPr lang="en-US" sz="1400" b="1" dirty="0">
              <a:solidFill>
                <a:srgbClr val="0698DF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Subtitle 3">
            <a:extLst>
              <a:ext uri="{FF2B5EF4-FFF2-40B4-BE49-F238E27FC236}">
                <a16:creationId xmlns:a16="http://schemas.microsoft.com/office/drawing/2014/main" id="{52039733-37FC-B149-85B4-F4223B6C7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25556"/>
            <a:ext cx="9144000" cy="282994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r>
              <a:rPr lang="en-US" sz="1400" b="1" dirty="0">
                <a:solidFill>
                  <a:srgbClr val="03ABF7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Regional Inception Workshop – 12 November 2024</a:t>
            </a:r>
          </a:p>
        </p:txBody>
      </p:sp>
      <p:pic>
        <p:nvPicPr>
          <p:cNvPr id="1026" name="Picture 1" descr="LOGO AFRIC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504" y="122278"/>
            <a:ext cx="663515" cy="68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00" y="140750"/>
            <a:ext cx="476775" cy="6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42536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2CC21-DCEA-2818-5AD9-A9A347CF0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25" y="1378013"/>
            <a:ext cx="8220173" cy="3420230"/>
          </a:xfrm>
        </p:spPr>
        <p:txBody>
          <a:bodyPr/>
          <a:lstStyle/>
          <a:p>
            <a:r>
              <a:rPr lang="en-CV" dirty="0">
                <a:solidFill>
                  <a:srgbClr val="00B0F0"/>
                </a:solidFill>
              </a:rPr>
              <a:t>What? – project information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Why? – justification</a:t>
            </a:r>
            <a:endParaRPr lang="en-CV" dirty="0">
              <a:solidFill>
                <a:srgbClr val="00B0F0"/>
              </a:solidFill>
            </a:endParaRPr>
          </a:p>
          <a:p>
            <a:r>
              <a:rPr lang="en-CV" dirty="0">
                <a:solidFill>
                  <a:srgbClr val="00B0F0"/>
                </a:solidFill>
              </a:rPr>
              <a:t>Where? – location </a:t>
            </a:r>
          </a:p>
          <a:p>
            <a:r>
              <a:rPr lang="en-CV" dirty="0">
                <a:solidFill>
                  <a:srgbClr val="00B0F0"/>
                </a:solidFill>
              </a:rPr>
              <a:t>Who? – stakeholders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Expected Impact</a:t>
            </a:r>
          </a:p>
          <a:p>
            <a:r>
              <a:rPr lang="en-CV" dirty="0">
                <a:solidFill>
                  <a:srgbClr val="00B0F0"/>
                </a:solidFill>
              </a:rPr>
              <a:t>How? – implementation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44A1B9-BDFC-2B45-7802-6AFA79EE7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161" y="784928"/>
            <a:ext cx="6829734" cy="378042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Outline</a:t>
            </a:r>
          </a:p>
        </p:txBody>
      </p:sp>
      <p:pic>
        <p:nvPicPr>
          <p:cNvPr id="2050" name="Picture 1" descr="LOGO AFR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700" y="128582"/>
            <a:ext cx="568800" cy="58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511" y="41707"/>
            <a:ext cx="476775" cy="6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0089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9E308-D1C8-DB52-A49E-B652D8CCA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0" y="991328"/>
            <a:ext cx="9054310" cy="3927476"/>
          </a:xfrm>
        </p:spPr>
        <p:txBody>
          <a:bodyPr/>
          <a:lstStyle/>
          <a:p>
            <a:pPr marL="0" indent="0">
              <a:buNone/>
            </a:pPr>
            <a:r>
              <a:rPr lang="en-CV" sz="1800" b="1" dirty="0">
                <a:solidFill>
                  <a:srgbClr val="00B0F0"/>
                </a:solidFill>
              </a:rPr>
              <a:t>Projet Title:		</a:t>
            </a:r>
            <a:r>
              <a:rPr lang="en-GB" sz="1800" dirty="0">
                <a:solidFill>
                  <a:srgbClr val="00B0F0"/>
                </a:solidFill>
              </a:rPr>
              <a:t>Promotion of Circular Economy in the Textile &amp; Garment Sector 				through sustainable  management of chemicals and waste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B0F0"/>
                </a:solidFill>
              </a:rPr>
              <a:t>Countries</a:t>
            </a:r>
            <a:r>
              <a:rPr lang="en-GB" sz="1800" dirty="0">
                <a:solidFill>
                  <a:srgbClr val="00B0F0"/>
                </a:solidFill>
              </a:rPr>
              <a:t>:		Lesotho, Madagascar, South Africa and Ethiopia</a:t>
            </a:r>
            <a:endParaRPr lang="en-CV" sz="18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CV" sz="1800" b="1" dirty="0">
                <a:solidFill>
                  <a:srgbClr val="00B0F0"/>
                </a:solidFill>
              </a:rPr>
              <a:t>Donor: 		</a:t>
            </a:r>
            <a:r>
              <a:rPr lang="en-CV" sz="1800" dirty="0">
                <a:solidFill>
                  <a:srgbClr val="00B0F0"/>
                </a:solidFill>
              </a:rPr>
              <a:t>Global Environment Facility</a:t>
            </a:r>
          </a:p>
          <a:p>
            <a:pPr marL="0" indent="0">
              <a:buNone/>
            </a:pPr>
            <a:r>
              <a:rPr lang="en-CV" sz="1800" b="1" dirty="0">
                <a:solidFill>
                  <a:srgbClr val="00B0F0"/>
                </a:solidFill>
              </a:rPr>
              <a:t>GEF Focus area: </a:t>
            </a:r>
            <a:r>
              <a:rPr lang="en-CV" sz="1800" dirty="0">
                <a:solidFill>
                  <a:srgbClr val="00B0F0"/>
                </a:solidFill>
              </a:rPr>
              <a:t>	Chemicals and waste </a:t>
            </a:r>
          </a:p>
          <a:p>
            <a:pPr marL="0" indent="0">
              <a:buNone/>
            </a:pPr>
            <a:r>
              <a:rPr lang="en-CV" sz="1800" b="1" dirty="0">
                <a:solidFill>
                  <a:srgbClr val="00B0F0"/>
                </a:solidFill>
              </a:rPr>
              <a:t>GEF Project ID: 	</a:t>
            </a:r>
            <a:r>
              <a:rPr lang="en-CV" sz="1800" dirty="0">
                <a:solidFill>
                  <a:srgbClr val="00B0F0"/>
                </a:solidFill>
              </a:rPr>
              <a:t>10543 &amp; 10683</a:t>
            </a:r>
          </a:p>
          <a:p>
            <a:pPr marL="0" indent="0">
              <a:buNone/>
            </a:pPr>
            <a:r>
              <a:rPr lang="en-CV" sz="1800" b="1" dirty="0">
                <a:solidFill>
                  <a:srgbClr val="00B0F0"/>
                </a:solidFill>
              </a:rPr>
              <a:t>Funds: 			</a:t>
            </a:r>
            <a:r>
              <a:rPr lang="en-CV" sz="1800" dirty="0">
                <a:solidFill>
                  <a:srgbClr val="00B0F0"/>
                </a:solidFill>
              </a:rPr>
              <a:t>USD $ 7 400 000 – Regional; USD$ 3 000 000   - Ethiopia</a:t>
            </a:r>
          </a:p>
          <a:p>
            <a:pPr marL="0" indent="0">
              <a:buNone/>
            </a:pPr>
            <a:r>
              <a:rPr lang="en-CV" sz="1800" b="1" dirty="0">
                <a:solidFill>
                  <a:srgbClr val="00B0F0"/>
                </a:solidFill>
              </a:rPr>
              <a:t>Duration: 		</a:t>
            </a:r>
            <a:r>
              <a:rPr lang="en-CV" sz="1800" dirty="0">
                <a:solidFill>
                  <a:srgbClr val="00B0F0"/>
                </a:solidFill>
              </a:rPr>
              <a:t>2022 – 2027</a:t>
            </a:r>
          </a:p>
          <a:p>
            <a:pPr marL="0" indent="0">
              <a:buNone/>
            </a:pPr>
            <a:r>
              <a:rPr lang="en-CV" sz="1800" b="1" dirty="0">
                <a:solidFill>
                  <a:srgbClr val="00B0F0"/>
                </a:solidFill>
              </a:rPr>
              <a:t>Objective</a:t>
            </a:r>
            <a:r>
              <a:rPr lang="en-CV" sz="1800" dirty="0">
                <a:solidFill>
                  <a:srgbClr val="00B0F0"/>
                </a:solidFill>
              </a:rPr>
              <a:t>: 		</a:t>
            </a:r>
            <a:r>
              <a:rPr lang="en-CV" sz="1600" dirty="0">
                <a:solidFill>
                  <a:srgbClr val="00B0F0"/>
                </a:solidFill>
              </a:rPr>
              <a:t>To promote the concept of circular economy in the textile and 					garment sector through a value chain approach that addresses the 				upstream resource use as well as the downstream - reuse, recycling and 				conversion of textile/garment discards &amp; related wastes into 					economically viable &amp; socially beneficial products and services </a:t>
            </a:r>
            <a:endParaRPr lang="en-CV" sz="1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CV" sz="1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CV" sz="1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CV" sz="1800" dirty="0">
              <a:solidFill>
                <a:srgbClr val="00B0F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BCDD9F-D388-3E65-60C2-7AF89D823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798" y="621956"/>
            <a:ext cx="6829734" cy="378042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WHAT?</a:t>
            </a:r>
          </a:p>
        </p:txBody>
      </p:sp>
      <p:pic>
        <p:nvPicPr>
          <p:cNvPr id="5" name="Picture 1" descr="LOGO AFR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300" y="141379"/>
            <a:ext cx="568800" cy="58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712" y="32548"/>
            <a:ext cx="476775" cy="6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7977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118" y="913484"/>
            <a:ext cx="7377764" cy="434735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8976E3-A58C-A645-8DDC-045DB11A9A20}"/>
              </a:ext>
            </a:extLst>
          </p:cNvPr>
          <p:cNvSpPr/>
          <p:nvPr/>
        </p:nvSpPr>
        <p:spPr>
          <a:xfrm>
            <a:off x="0" y="1314038"/>
            <a:ext cx="9144000" cy="3479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Large use of </a:t>
            </a:r>
            <a:r>
              <a:rPr lang="en-GB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Hazardous Chemicals along the value chain </a:t>
            </a: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(dyestuffs, brighteners, finishing)</a:t>
            </a:r>
            <a:r>
              <a:rPr lang="en-GB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CoCs, POPs </a:t>
            </a: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chemicals: PFOS; PFOA; </a:t>
            </a:r>
            <a:r>
              <a:rPr lang="en-US" dirty="0" err="1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deca</a:t>
            </a: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-BDE; hexabromocyclododecane; Short Chain Chlorinated Paraffins (SCCP) and PCP.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presents obstacles to recycling and circularity along the value chain.</a:t>
            </a:r>
            <a:endParaRPr lang="en-US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Offcuts and textile discards </a:t>
            </a:r>
            <a:r>
              <a:rPr lang="en-US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Landfills, incinerated or subjected to open burning </a:t>
            </a: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operations: emissions of </a:t>
            </a:r>
            <a:r>
              <a:rPr lang="en-US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dioxins, furans </a:t>
            </a: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greenhouse gases.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GHGs emitted from textile production as there is often high energy</a:t>
            </a:r>
            <a:r>
              <a:rPr lang="en-US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consumption.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World Bank estimates that nearly 20% of global wastewater is produced by the fashion industry- particularly in the dyeing and finishing treatment + microfiber contamination of water channels</a:t>
            </a:r>
          </a:p>
        </p:txBody>
      </p:sp>
      <p:pic>
        <p:nvPicPr>
          <p:cNvPr id="4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801" y="101950"/>
            <a:ext cx="550800" cy="51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426" y="32251"/>
            <a:ext cx="420804" cy="56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1325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368" y="850111"/>
            <a:ext cx="6829734" cy="378042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6800" y="1380688"/>
            <a:ext cx="6729476" cy="34896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" y="1805604"/>
            <a:ext cx="22590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B0F0"/>
                </a:solidFill>
                <a:cs typeface="Arial" panose="020B0604020202020204" pitchFamily="34" charset="0"/>
              </a:rPr>
              <a:t>In Sub-Saharan Africa the apparel and footwear market is estimated to be </a:t>
            </a:r>
            <a:r>
              <a:rPr lang="en-US" sz="1200" b="1" dirty="0">
                <a:solidFill>
                  <a:srgbClr val="00B0F0"/>
                </a:solidFill>
                <a:cs typeface="Arial" panose="020B0604020202020204" pitchFamily="34" charset="0"/>
              </a:rPr>
              <a:t>worth US$ 31 billion</a:t>
            </a:r>
            <a:endParaRPr lang="en-US" sz="1200" dirty="0">
              <a:solidFill>
                <a:srgbClr val="00B0F0"/>
              </a:solidFill>
              <a:cs typeface="Arial" panose="020B060402020202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B0F0"/>
                </a:solidFill>
                <a:cs typeface="Arial" panose="020B0604020202020204" pitchFamily="34" charset="0"/>
              </a:rPr>
              <a:t>In the countries where the project is being implemented the TG sector employs over </a:t>
            </a:r>
            <a:r>
              <a:rPr lang="en-US" sz="1200" b="1" dirty="0">
                <a:solidFill>
                  <a:srgbClr val="00B0F0"/>
                </a:solidFill>
                <a:cs typeface="Arial" panose="020B0604020202020204" pitchFamily="34" charset="0"/>
              </a:rPr>
              <a:t>600 000 </a:t>
            </a:r>
            <a:r>
              <a:rPr lang="en-US" sz="1200" dirty="0">
                <a:solidFill>
                  <a:srgbClr val="00B0F0"/>
                </a:solidFill>
                <a:cs typeface="Arial" panose="020B0604020202020204" pitchFamily="34" charset="0"/>
              </a:rPr>
              <a:t>people</a:t>
            </a:r>
          </a:p>
        </p:txBody>
      </p:sp>
      <p:pic>
        <p:nvPicPr>
          <p:cNvPr id="6" name="Picture 2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800" y="101950"/>
            <a:ext cx="642909" cy="59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425" y="32250"/>
            <a:ext cx="491175" cy="65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4218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02625" y="1905226"/>
            <a:ext cx="14785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Lesotho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estimated quantity of TG Wastes generated</a:t>
            </a:r>
          </a:p>
          <a:p>
            <a:pPr algn="ctr"/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16,800 </a:t>
            </a:r>
          </a:p>
          <a:p>
            <a:pPr algn="ctr"/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tonnes</a:t>
            </a:r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/</a:t>
            </a:r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yr</a:t>
            </a:r>
            <a:endParaRPr lang="en-US" sz="1000" b="1" dirty="0">
              <a:solidFill>
                <a:srgbClr val="078AC5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05626" y="1896155"/>
            <a:ext cx="13828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Madagascar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estimated quantity of TG Wastes generated </a:t>
            </a:r>
          </a:p>
          <a:p>
            <a:pPr algn="ctr"/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10,000 </a:t>
            </a:r>
          </a:p>
          <a:p>
            <a:pPr algn="ctr"/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tonnes</a:t>
            </a:r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/</a:t>
            </a:r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yr</a:t>
            </a:r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78640" y="1816287"/>
            <a:ext cx="145195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South Africa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estimated quantity of TG Wastes generated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81,096</a:t>
            </a:r>
            <a:endParaRPr lang="en-US" sz="1000" b="1" dirty="0">
              <a:solidFill>
                <a:srgbClr val="078AC5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tonnes</a:t>
            </a:r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/</a:t>
            </a:r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yr</a:t>
            </a:r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 </a:t>
            </a:r>
            <a:endParaRPr lang="en-US" sz="1000" dirty="0">
              <a:solidFill>
                <a:srgbClr val="078AC5"/>
              </a:solidFill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88359" y="4540997"/>
            <a:ext cx="56956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unintentionally produced POPs (u-POPs)</a:t>
            </a:r>
            <a:endParaRPr lang="en-US" sz="10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>
            <a:cxnSpLocks/>
            <a:stCxn id="14" idx="2"/>
          </p:cNvCxnSpPr>
          <p:nvPr/>
        </p:nvCxnSpPr>
        <p:spPr>
          <a:xfrm flipH="1">
            <a:off x="5179479" y="3871250"/>
            <a:ext cx="1" cy="66974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  <a:stCxn id="17" idx="2"/>
          </p:cNvCxnSpPr>
          <p:nvPr/>
        </p:nvCxnSpPr>
        <p:spPr>
          <a:xfrm>
            <a:off x="3961159" y="3694142"/>
            <a:ext cx="793" cy="84547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  <a:stCxn id="24" idx="2"/>
          </p:cNvCxnSpPr>
          <p:nvPr/>
        </p:nvCxnSpPr>
        <p:spPr>
          <a:xfrm flipH="1">
            <a:off x="5837132" y="3782663"/>
            <a:ext cx="468494" cy="74952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541164" y="2986256"/>
            <a:ext cx="8399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cs typeface="Arial" panose="020B0604020202020204" pitchFamily="34" charset="0"/>
              </a:rPr>
              <a:t>80%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incinerated or dumped in landfills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23844" y="2960669"/>
            <a:ext cx="9015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cs typeface="Arial" panose="020B0604020202020204" pitchFamily="34" charset="0"/>
              </a:rPr>
              <a:t>20%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Recycled locally or exported to </a:t>
            </a:r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South Africa </a:t>
            </a:r>
          </a:p>
        </p:txBody>
      </p:sp>
      <p:cxnSp>
        <p:nvCxnSpPr>
          <p:cNvPr id="22" name="Straight Arrow Connector 21"/>
          <p:cNvCxnSpPr>
            <a:cxnSpLocks/>
            <a:stCxn id="8" idx="2"/>
          </p:cNvCxnSpPr>
          <p:nvPr/>
        </p:nvCxnSpPr>
        <p:spPr>
          <a:xfrm flipH="1">
            <a:off x="3284275" y="2767000"/>
            <a:ext cx="357614" cy="108788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  <a:stCxn id="8" idx="2"/>
          </p:cNvCxnSpPr>
          <p:nvPr/>
        </p:nvCxnSpPr>
        <p:spPr>
          <a:xfrm>
            <a:off x="3641889" y="2767000"/>
            <a:ext cx="214966" cy="104458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793608" y="2695726"/>
            <a:ext cx="7877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cs typeface="Arial" panose="020B0604020202020204" pitchFamily="34" charset="0"/>
              </a:rPr>
              <a:t>16,800 </a:t>
            </a:r>
            <a:r>
              <a:rPr lang="en-US" sz="1000" b="1" dirty="0" err="1">
                <a:solidFill>
                  <a:srgbClr val="FF0000"/>
                </a:solidFill>
                <a:cs typeface="Arial" panose="020B0604020202020204" pitchFamily="34" charset="0"/>
              </a:rPr>
              <a:t>Tonnes</a:t>
            </a:r>
            <a:endParaRPr lang="en-US" sz="1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Imported</a:t>
            </a:r>
            <a:endParaRPr lang="en-US" sz="1000" b="1" dirty="0">
              <a:solidFill>
                <a:srgbClr val="078AC5"/>
              </a:solidFill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17551" y="3009476"/>
            <a:ext cx="112385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cs typeface="Arial" panose="020B0604020202020204" pitchFamily="34" charset="0"/>
              </a:rPr>
              <a:t>Most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burned, incinerated or dumped in landfills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25586" y="3320831"/>
            <a:ext cx="15916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cs typeface="Arial" panose="020B0604020202020204" pitchFamily="34" charset="0"/>
              </a:rPr>
              <a:t>38,264</a:t>
            </a:r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FF0000"/>
                </a:solidFill>
                <a:cs typeface="Arial" panose="020B0604020202020204" pitchFamily="34" charset="0"/>
              </a:rPr>
              <a:t>Tonnes</a:t>
            </a:r>
            <a:endParaRPr lang="en-US" sz="1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Low value  recycling/re-use automotive and  household carpeting, insulation, furniture/beddings/mattresses and  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 landfills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 flipH="1" flipV="1">
            <a:off x="7526107" y="2561258"/>
            <a:ext cx="276459" cy="347771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/>
            <a:stCxn id="10" idx="2"/>
            <a:endCxn id="23" idx="0"/>
          </p:cNvCxnSpPr>
          <p:nvPr/>
        </p:nvCxnSpPr>
        <p:spPr>
          <a:xfrm>
            <a:off x="7204620" y="2678061"/>
            <a:ext cx="316776" cy="642770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cxnSpLocks/>
            <a:stCxn id="9" idx="2"/>
            <a:endCxn id="14" idx="0"/>
          </p:cNvCxnSpPr>
          <p:nvPr/>
        </p:nvCxnSpPr>
        <p:spPr>
          <a:xfrm flipH="1">
            <a:off x="5179480" y="2757929"/>
            <a:ext cx="117591" cy="251547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  <a:endCxn id="24" idx="0"/>
          </p:cNvCxnSpPr>
          <p:nvPr/>
        </p:nvCxnSpPr>
        <p:spPr>
          <a:xfrm flipH="1">
            <a:off x="6305626" y="2502359"/>
            <a:ext cx="218120" cy="264641"/>
          </a:xfrm>
          <a:prstGeom prst="straightConnector1">
            <a:avLst/>
          </a:prstGeom>
          <a:ln w="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852248" y="2767000"/>
            <a:ext cx="9067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cs typeface="Arial" panose="020B0604020202020204" pitchFamily="34" charset="0"/>
              </a:rPr>
              <a:t>26,032 </a:t>
            </a:r>
            <a:r>
              <a:rPr lang="en-US" sz="1000" b="1" dirty="0" err="1">
                <a:solidFill>
                  <a:srgbClr val="FF0000"/>
                </a:solidFill>
                <a:cs typeface="Arial" panose="020B0604020202020204" pitchFamily="34" charset="0"/>
              </a:rPr>
              <a:t>Tonnes</a:t>
            </a:r>
            <a:endParaRPr lang="en-US" sz="1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burned, incinerated or dumped in landfills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247F66-C05F-EA47-8C2F-C3219AEE3ECA}"/>
              </a:ext>
            </a:extLst>
          </p:cNvPr>
          <p:cNvSpPr/>
          <p:nvPr/>
        </p:nvSpPr>
        <p:spPr>
          <a:xfrm>
            <a:off x="1350392" y="1945006"/>
            <a:ext cx="12559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Ethiopia</a:t>
            </a: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estimated quantity of TG wastes generated</a:t>
            </a:r>
          </a:p>
          <a:p>
            <a:pPr algn="ctr"/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100,000 </a:t>
            </a:r>
          </a:p>
          <a:p>
            <a:pPr algn="ctr"/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tonnes</a:t>
            </a:r>
            <a:r>
              <a:rPr lang="en-US" sz="1000" b="1" dirty="0">
                <a:solidFill>
                  <a:srgbClr val="078AC5"/>
                </a:solidFill>
                <a:cs typeface="Arial" panose="020B0604020202020204" pitchFamily="34" charset="0"/>
              </a:rPr>
              <a:t>/</a:t>
            </a:r>
            <a:r>
              <a:rPr lang="en-US" sz="1000" b="1" dirty="0" err="1">
                <a:solidFill>
                  <a:srgbClr val="078AC5"/>
                </a:solidFill>
                <a:cs typeface="Arial" panose="020B0604020202020204" pitchFamily="34" charset="0"/>
              </a:rPr>
              <a:t>yr</a:t>
            </a:r>
            <a:endParaRPr lang="en-US" sz="1000" b="1" dirty="0">
              <a:solidFill>
                <a:srgbClr val="078AC5"/>
              </a:solidFill>
              <a:cs typeface="Arial" panose="020B0604020202020204" pitchFamily="34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5358DE3-8FB2-A948-9452-1AEFF395E0C3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1898015" y="3915337"/>
            <a:ext cx="591577" cy="65051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680EDAD-501F-9A4D-8074-E495C8E0A033}"/>
              </a:ext>
            </a:extLst>
          </p:cNvPr>
          <p:cNvSpPr/>
          <p:nvPr/>
        </p:nvSpPr>
        <p:spPr>
          <a:xfrm>
            <a:off x="1336086" y="3053563"/>
            <a:ext cx="112385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FF0000"/>
                </a:solidFill>
                <a:cs typeface="Arial" panose="020B0604020202020204" pitchFamily="34" charset="0"/>
              </a:rPr>
              <a:t>25,000 </a:t>
            </a:r>
            <a:r>
              <a:rPr lang="en-US" sz="1000" b="1" dirty="0" err="1">
                <a:solidFill>
                  <a:srgbClr val="FF0000"/>
                </a:solidFill>
                <a:cs typeface="Arial" panose="020B0604020202020204" pitchFamily="34" charset="0"/>
              </a:rPr>
              <a:t>Tonnes</a:t>
            </a:r>
            <a:endParaRPr lang="en-US" sz="1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solidFill>
                  <a:srgbClr val="078AC5"/>
                </a:solidFill>
                <a:cs typeface="Arial" panose="020B0604020202020204" pitchFamily="34" charset="0"/>
              </a:rPr>
              <a:t>burned, incinerated or dumped in landfills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C55225-1400-EF4A-96C9-2BF38CA14505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1898015" y="2770074"/>
            <a:ext cx="5761" cy="28348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6FC69C9-1D88-7147-B49A-4D386A0DBF24}"/>
              </a:ext>
            </a:extLst>
          </p:cNvPr>
          <p:cNvCxnSpPr>
            <a:cxnSpLocks/>
          </p:cNvCxnSpPr>
          <p:nvPr/>
        </p:nvCxnSpPr>
        <p:spPr>
          <a:xfrm>
            <a:off x="2676936" y="1650120"/>
            <a:ext cx="794" cy="2864476"/>
          </a:xfrm>
          <a:prstGeom prst="straightConnector1">
            <a:avLst/>
          </a:prstGeom>
          <a:ln w="47625" cmpd="sng">
            <a:solidFill>
              <a:schemeClr val="accent1">
                <a:lumMod val="50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FD02811A-55C7-6D40-BB31-D5ED9B6BBE57}"/>
              </a:ext>
            </a:extLst>
          </p:cNvPr>
          <p:cNvSpPr/>
          <p:nvPr/>
        </p:nvSpPr>
        <p:spPr>
          <a:xfrm>
            <a:off x="1168626" y="1619166"/>
            <a:ext cx="14253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Country Project </a:t>
            </a:r>
            <a:endParaRPr lang="en-AE" sz="1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3A2DAD-ACB2-B945-ADAF-E9D2507180DC}"/>
              </a:ext>
            </a:extLst>
          </p:cNvPr>
          <p:cNvSpPr/>
          <p:nvPr/>
        </p:nvSpPr>
        <p:spPr>
          <a:xfrm>
            <a:off x="2760642" y="1608236"/>
            <a:ext cx="51796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/>
              <a:t>Regional Project </a:t>
            </a:r>
            <a:endParaRPr lang="en-AE" sz="1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03DAD6B-7260-F9B1-F45D-A5C76DE2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785" y="876977"/>
            <a:ext cx="6829734" cy="378042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WHERE?</a:t>
            </a:r>
          </a:p>
        </p:txBody>
      </p:sp>
      <p:pic>
        <p:nvPicPr>
          <p:cNvPr id="35" name="Picture 34" descr="LOGO AFRI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636" y="119357"/>
            <a:ext cx="568800" cy="58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363" y="74351"/>
            <a:ext cx="476775" cy="6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88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7" grpId="0"/>
      <p:bldP spid="19" grpId="0"/>
      <p:bldP spid="6" grpId="0"/>
      <p:bldP spid="14" grpId="0"/>
      <p:bldP spid="23" grpId="0"/>
      <p:bldP spid="24" grpId="0"/>
      <p:bldP spid="26" grpId="0"/>
      <p:bldP spid="30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339" y="796006"/>
            <a:ext cx="7715257" cy="45729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WHO?</a:t>
            </a:r>
          </a:p>
        </p:txBody>
      </p:sp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C4FBC9E-EFFC-FF4F-BA50-B731556EF00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6" y="1464723"/>
            <a:ext cx="4800307" cy="28970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34232" y="1464723"/>
            <a:ext cx="27244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Partners &amp; Service Providers</a:t>
            </a:r>
          </a:p>
        </p:txBody>
      </p:sp>
      <p:pic>
        <p:nvPicPr>
          <p:cNvPr id="5" name="Picture 2" descr="ICLEI Africa | Local Governments for Sustainabil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013" y="3211007"/>
            <a:ext cx="1423229" cy="130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Related image">
            <a:extLst>
              <a:ext uri="{FF2B5EF4-FFF2-40B4-BE49-F238E27FC236}">
                <a16:creationId xmlns:a16="http://schemas.microsoft.com/office/drawing/2014/main" id="{9B85274C-080D-3F48-82A7-33BF598C3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189" y="3503289"/>
            <a:ext cx="1399475" cy="61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mbridge Judge Business School logo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236" y="2091135"/>
            <a:ext cx="1550905" cy="47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Natural Resources Defense Council - Wikipedia">
            <a:extLst>
              <a:ext uri="{FF2B5EF4-FFF2-40B4-BE49-F238E27FC236}">
                <a16:creationId xmlns:a16="http://schemas.microsoft.com/office/drawing/2014/main" id="{5D353505-D62B-AA41-88B4-8C7CC572C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582" y="2025585"/>
            <a:ext cx="811082" cy="108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LOGO AFRIC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827" y="180724"/>
            <a:ext cx="568800" cy="58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267" y="130888"/>
            <a:ext cx="476775" cy="6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84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346" b="23801"/>
          <a:stretch/>
        </p:blipFill>
        <p:spPr>
          <a:xfrm>
            <a:off x="24961" y="244991"/>
            <a:ext cx="8679125" cy="3982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8BF5ED-39CC-4D79-C5AF-D1B35CB24BF8}"/>
              </a:ext>
            </a:extLst>
          </p:cNvPr>
          <p:cNvSpPr txBox="1"/>
          <p:nvPr/>
        </p:nvSpPr>
        <p:spPr>
          <a:xfrm>
            <a:off x="114830" y="3861855"/>
            <a:ext cx="2062956" cy="10464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CV" sz="1050" b="1" dirty="0">
                <a:latin typeface="Arial" panose="020B0604020202020204" pitchFamily="34" charset="0"/>
                <a:cs typeface="Arial" panose="020B0604020202020204" pitchFamily="34" charset="0"/>
              </a:rPr>
              <a:t>Lesotho</a:t>
            </a:r>
          </a:p>
          <a:p>
            <a:pPr algn="ctr"/>
            <a:endParaRPr lang="en-CV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CV" sz="1050" dirty="0">
                <a:cs typeface="Arial" panose="020B0604020202020204" pitchFamily="34" charset="0"/>
              </a:rPr>
              <a:t>Ministry of </a:t>
            </a:r>
            <a:r>
              <a:rPr lang="en-US" sz="1050" dirty="0">
                <a:cs typeface="Arial" panose="020B0604020202020204" pitchFamily="34" charset="0"/>
              </a:rPr>
              <a:t>Environment &amp; Forestry</a:t>
            </a:r>
            <a:endParaRPr lang="en-CV" sz="1000" dirty="0"/>
          </a:p>
          <a:p>
            <a:pPr algn="ctr"/>
            <a:endParaRPr lang="en-CV" sz="1000" dirty="0"/>
          </a:p>
          <a:p>
            <a:pPr algn="ctr"/>
            <a:endParaRPr lang="en-CV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FB615E-C59E-DEB5-C9DA-4315E94EF3F5}"/>
              </a:ext>
            </a:extLst>
          </p:cNvPr>
          <p:cNvSpPr txBox="1"/>
          <p:nvPr/>
        </p:nvSpPr>
        <p:spPr>
          <a:xfrm>
            <a:off x="2293208" y="3846466"/>
            <a:ext cx="2186022" cy="10618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V" sz="1050" b="1" dirty="0"/>
              <a:t>Madagascar </a:t>
            </a:r>
          </a:p>
          <a:p>
            <a:pPr algn="ctr"/>
            <a:endParaRPr lang="en-CV" sz="1050" b="1" dirty="0"/>
          </a:p>
          <a:p>
            <a:pPr algn="ctr"/>
            <a:r>
              <a:rPr lang="en-CV" sz="1050" dirty="0"/>
              <a:t>Directortate for the promotion of Blue and Green Ecconomy in the Ministry of Environment and Sustainable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6397F-592D-19FE-4D5F-E9AC02C81767}"/>
              </a:ext>
            </a:extLst>
          </p:cNvPr>
          <p:cNvSpPr txBox="1"/>
          <p:nvPr/>
        </p:nvSpPr>
        <p:spPr>
          <a:xfrm>
            <a:off x="4594652" y="3846466"/>
            <a:ext cx="1796598" cy="10541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V" sz="1050" b="1" dirty="0"/>
              <a:t>South Africa</a:t>
            </a:r>
          </a:p>
          <a:p>
            <a:pPr algn="ctr"/>
            <a:endParaRPr lang="en-CV" sz="1050" dirty="0"/>
          </a:p>
          <a:p>
            <a:pPr algn="ctr"/>
            <a:r>
              <a:rPr lang="en-CV" sz="1050" dirty="0"/>
              <a:t>National Cleaner Production Centre </a:t>
            </a:r>
          </a:p>
          <a:p>
            <a:pPr algn="ctr"/>
            <a:r>
              <a:rPr lang="en-CV" sz="1050" dirty="0"/>
              <a:t>(NCPC)</a:t>
            </a:r>
          </a:p>
          <a:p>
            <a:pPr algn="ctr"/>
            <a:endParaRPr lang="en-CV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DA4993-ACBC-29D6-AA91-2F8E4DA25836}"/>
              </a:ext>
            </a:extLst>
          </p:cNvPr>
          <p:cNvSpPr txBox="1"/>
          <p:nvPr/>
        </p:nvSpPr>
        <p:spPr>
          <a:xfrm>
            <a:off x="6762202" y="3846466"/>
            <a:ext cx="1941884" cy="10618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V" sz="1050" b="1" dirty="0"/>
              <a:t>Ethiopia </a:t>
            </a:r>
          </a:p>
          <a:p>
            <a:pPr algn="ctr"/>
            <a:endParaRPr lang="en-CV" sz="1050" b="1" dirty="0"/>
          </a:p>
          <a:p>
            <a:pPr algn="ctr"/>
            <a:r>
              <a:rPr lang="en-CV" sz="1050" dirty="0"/>
              <a:t>Textile &amp; Garment Industry Research &amp; Development Centre</a:t>
            </a:r>
          </a:p>
          <a:p>
            <a:pPr algn="ctr"/>
            <a:r>
              <a:rPr lang="en-CV" sz="1050" dirty="0"/>
              <a:t>(TGIRDC) </a:t>
            </a:r>
          </a:p>
        </p:txBody>
      </p:sp>
    </p:spTree>
    <p:extLst>
      <p:ext uri="{BB962C8B-B14F-4D97-AF65-F5344CB8AC3E}">
        <p14:creationId xmlns:p14="http://schemas.microsoft.com/office/powerpoint/2010/main" val="276138867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821" y="809088"/>
            <a:ext cx="6171799" cy="536887"/>
          </a:xfrm>
        </p:spPr>
        <p:txBody>
          <a:bodyPr>
            <a:normAutofit fontScale="90000"/>
          </a:bodyPr>
          <a:lstStyle/>
          <a:p>
            <a:r>
              <a:rPr lang="en-US" sz="30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Impact &amp; Environment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834" y="1322699"/>
            <a:ext cx="7235586" cy="342456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B0F0"/>
                </a:solidFill>
              </a:rPr>
              <a:t>Elimination of </a:t>
            </a:r>
            <a:r>
              <a:rPr lang="en-US" sz="1400" b="1" dirty="0">
                <a:solidFill>
                  <a:srgbClr val="00B0F0"/>
                </a:solidFill>
              </a:rPr>
              <a:t>9 </a:t>
            </a:r>
            <a:r>
              <a:rPr lang="en-US" sz="1400" b="1" dirty="0" err="1">
                <a:solidFill>
                  <a:srgbClr val="00B0F0"/>
                </a:solidFill>
              </a:rPr>
              <a:t>tonnes</a:t>
            </a:r>
            <a:r>
              <a:rPr lang="en-US" sz="1400" b="1" dirty="0">
                <a:solidFill>
                  <a:srgbClr val="00B0F0"/>
                </a:solidFill>
              </a:rPr>
              <a:t> </a:t>
            </a:r>
            <a:r>
              <a:rPr lang="en-US" sz="1400" dirty="0">
                <a:solidFill>
                  <a:srgbClr val="00B0F0"/>
                </a:solidFill>
              </a:rPr>
              <a:t>of </a:t>
            </a:r>
            <a:r>
              <a:rPr lang="en-US" sz="1400" b="1" dirty="0">
                <a:solidFill>
                  <a:srgbClr val="00B0F0"/>
                </a:solidFill>
              </a:rPr>
              <a:t>PFOS/ PFOA /PFAS/ </a:t>
            </a:r>
            <a:r>
              <a:rPr lang="en-US" sz="1400" b="1" dirty="0" err="1">
                <a:solidFill>
                  <a:srgbClr val="00B0F0"/>
                </a:solidFill>
              </a:rPr>
              <a:t>PFHxS</a:t>
            </a:r>
            <a:r>
              <a:rPr lang="en-US" sz="1400" b="1" dirty="0">
                <a:solidFill>
                  <a:srgbClr val="00B0F0"/>
                </a:solidFill>
              </a:rPr>
              <a:t> </a:t>
            </a:r>
            <a:r>
              <a:rPr lang="en-US" sz="1400" dirty="0">
                <a:solidFill>
                  <a:srgbClr val="00B0F0"/>
                </a:solidFill>
              </a:rPr>
              <a:t>/other chemicals.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B0F0"/>
                </a:solidFill>
              </a:rPr>
              <a:t>Elimination of </a:t>
            </a:r>
            <a:r>
              <a:rPr lang="en-US" sz="1400" b="1" dirty="0">
                <a:solidFill>
                  <a:srgbClr val="00B0F0"/>
                </a:solidFill>
              </a:rPr>
              <a:t>7,690 </a:t>
            </a:r>
            <a:r>
              <a:rPr lang="en-US" sz="1400" b="1" dirty="0" err="1">
                <a:solidFill>
                  <a:srgbClr val="00B0F0"/>
                </a:solidFill>
              </a:rPr>
              <a:t>tonnes</a:t>
            </a:r>
            <a:r>
              <a:rPr lang="en-US" sz="1400" b="1" dirty="0">
                <a:solidFill>
                  <a:srgbClr val="00B0F0"/>
                </a:solidFill>
              </a:rPr>
              <a:t> </a:t>
            </a:r>
            <a:r>
              <a:rPr lang="en-US" sz="1400" dirty="0">
                <a:solidFill>
                  <a:srgbClr val="00B0F0"/>
                </a:solidFill>
              </a:rPr>
              <a:t>of</a:t>
            </a:r>
            <a:r>
              <a:rPr lang="en-US" sz="1400" b="1" dirty="0">
                <a:solidFill>
                  <a:srgbClr val="00B0F0"/>
                </a:solidFill>
              </a:rPr>
              <a:t> POPs contaminated wastes.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B0F0"/>
                </a:solidFill>
              </a:rPr>
              <a:t>Reduction/avoidance of </a:t>
            </a:r>
            <a:r>
              <a:rPr lang="en-US" sz="1400" b="1" dirty="0">
                <a:solidFill>
                  <a:srgbClr val="00B0F0"/>
                </a:solidFill>
              </a:rPr>
              <a:t>19 </a:t>
            </a:r>
            <a:r>
              <a:rPr lang="en-US" sz="1400" b="1" dirty="0" err="1">
                <a:solidFill>
                  <a:srgbClr val="00B0F0"/>
                </a:solidFill>
              </a:rPr>
              <a:t>gTEQ</a:t>
            </a:r>
            <a:r>
              <a:rPr lang="en-US" sz="1400" b="1" dirty="0">
                <a:solidFill>
                  <a:srgbClr val="00B0F0"/>
                </a:solidFill>
              </a:rPr>
              <a:t> </a:t>
            </a:r>
            <a:r>
              <a:rPr lang="en-US" sz="1400" dirty="0">
                <a:solidFill>
                  <a:srgbClr val="00B0F0"/>
                </a:solidFill>
              </a:rPr>
              <a:t>emissions of POPs to air. 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B0F0"/>
                </a:solidFill>
              </a:rPr>
              <a:t>Prevention of </a:t>
            </a:r>
            <a:r>
              <a:rPr lang="en-US" sz="1400" b="1" dirty="0">
                <a:solidFill>
                  <a:srgbClr val="00B0F0"/>
                </a:solidFill>
              </a:rPr>
              <a:t>land degradation </a:t>
            </a:r>
            <a:r>
              <a:rPr lang="en-US" sz="1400" dirty="0">
                <a:solidFill>
                  <a:srgbClr val="00B0F0"/>
                </a:solidFill>
              </a:rPr>
              <a:t>from open-burning and landfilling of textile/garment wastes.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B0F0"/>
                </a:solidFill>
              </a:rPr>
              <a:t>Prevention of </a:t>
            </a:r>
            <a:r>
              <a:rPr lang="en-US" sz="1400" b="1" dirty="0">
                <a:solidFill>
                  <a:srgbClr val="00B0F0"/>
                </a:solidFill>
              </a:rPr>
              <a:t>groundwater and soil contamination </a:t>
            </a:r>
            <a:r>
              <a:rPr lang="en-US" sz="1400" dirty="0">
                <a:solidFill>
                  <a:srgbClr val="00B0F0"/>
                </a:solidFill>
              </a:rPr>
              <a:t>by chemicals and microfibers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B0F0"/>
                </a:solidFill>
              </a:rPr>
              <a:t>Climate Change </a:t>
            </a:r>
            <a:r>
              <a:rPr lang="en-US" sz="1400" dirty="0">
                <a:solidFill>
                  <a:srgbClr val="00B0F0"/>
                </a:solidFill>
              </a:rPr>
              <a:t>Mitigation – GHG emissions reduction.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B0F0"/>
                </a:solidFill>
              </a:rPr>
              <a:t>Resource conservation </a:t>
            </a:r>
            <a:r>
              <a:rPr lang="en-US" sz="1400" dirty="0">
                <a:solidFill>
                  <a:srgbClr val="00B0F0"/>
                </a:solidFill>
              </a:rPr>
              <a:t>through the recycling and reuse of textile/garment wastes 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00B0F0"/>
                </a:solidFill>
              </a:rPr>
              <a:t>Resource productivity </a:t>
            </a:r>
            <a:r>
              <a:rPr lang="en-US" sz="1400" dirty="0">
                <a:solidFill>
                  <a:srgbClr val="00B0F0"/>
                </a:solidFill>
              </a:rPr>
              <a:t>and </a:t>
            </a:r>
            <a:r>
              <a:rPr lang="en-US" sz="1400" b="1" dirty="0">
                <a:solidFill>
                  <a:srgbClr val="00B0F0"/>
                </a:solidFill>
              </a:rPr>
              <a:t>reduced pollution </a:t>
            </a:r>
            <a:r>
              <a:rPr lang="en-US" sz="1400" dirty="0">
                <a:solidFill>
                  <a:srgbClr val="00B0F0"/>
                </a:solidFill>
              </a:rPr>
              <a:t>intensity through RECP/BAT/BEP</a:t>
            </a:r>
          </a:p>
        </p:txBody>
      </p:sp>
      <p:pic>
        <p:nvPicPr>
          <p:cNvPr id="4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575" y="171650"/>
            <a:ext cx="624061" cy="57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00" y="101950"/>
            <a:ext cx="476775" cy="6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5879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3964" y="0"/>
            <a:ext cx="8756072" cy="62807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03AB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9C09EB-F1BF-AD96-C33E-8B810B714F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03" r="1408"/>
          <a:stretch/>
        </p:blipFill>
        <p:spPr>
          <a:xfrm>
            <a:off x="0" y="628073"/>
            <a:ext cx="9144000" cy="45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697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LOGO AFR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600" y="192343"/>
            <a:ext cx="568800" cy="58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4 Better Ways to Say &quot;Thank You&quot; | Inc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600" y="1152607"/>
            <a:ext cx="5269000" cy="296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B95888-37C6-B0CE-721E-B3A0E9273EAE}"/>
              </a:ext>
            </a:extLst>
          </p:cNvPr>
          <p:cNvSpPr txBox="1"/>
          <p:nvPr/>
        </p:nvSpPr>
        <p:spPr>
          <a:xfrm>
            <a:off x="2252259" y="4490820"/>
            <a:ext cx="4741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V" sz="1800" b="1" dirty="0">
                <a:solidFill>
                  <a:srgbClr val="00B0F0"/>
                </a:solidFill>
              </a:rPr>
              <a:t>Email:</a:t>
            </a:r>
            <a:r>
              <a:rPr lang="en-CV" sz="1800" dirty="0">
                <a:solidFill>
                  <a:srgbClr val="00B0F0"/>
                </a:solidFill>
              </a:rPr>
              <a:t> </a:t>
            </a:r>
            <a:r>
              <a:rPr lang="en-CV" sz="1800" b="1" dirty="0">
                <a:solidFill>
                  <a:srgbClr val="00B0F0"/>
                </a:solidFill>
              </a:rPr>
              <a:t>f.beru@unido.org</a:t>
            </a:r>
          </a:p>
        </p:txBody>
      </p:sp>
    </p:spTree>
    <p:extLst>
      <p:ext uri="{BB962C8B-B14F-4D97-AF65-F5344CB8AC3E}">
        <p14:creationId xmlns:p14="http://schemas.microsoft.com/office/powerpoint/2010/main" val="201864125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8258</TotalTime>
  <Words>784</Words>
  <Application>Microsoft Macintosh PowerPoint</Application>
  <PresentationFormat>On-screen Show (16:9)</PresentationFormat>
  <Paragraphs>99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Custom Design</vt:lpstr>
      <vt:lpstr>1_Custom Design</vt:lpstr>
      <vt:lpstr>Office Theme</vt:lpstr>
      <vt:lpstr>Promotion of Circular Economy in the Textile/Garment Sector through sustainable  management of chemicals and wastes  Regional project in Lesotho, Madagascar and South Africa Country project in Ethiopia</vt:lpstr>
      <vt:lpstr>Presentation Outline</vt:lpstr>
      <vt:lpstr>WHAT?</vt:lpstr>
      <vt:lpstr>WHY?</vt:lpstr>
      <vt:lpstr>WHERE?</vt:lpstr>
      <vt:lpstr>WHERE?</vt:lpstr>
      <vt:lpstr>WHO?</vt:lpstr>
      <vt:lpstr>PowerPoint Presentation</vt:lpstr>
      <vt:lpstr>Expected Impact &amp; Environment Benefits</vt:lpstr>
      <vt:lpstr>HOW 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Board Meeting</dc:title>
  <dc:creator>Jakov Bozovic</dc:creator>
  <cp:lastModifiedBy>Franchesca Beru</cp:lastModifiedBy>
  <cp:revision>588</cp:revision>
  <cp:lastPrinted>2020-10-11T17:24:14Z</cp:lastPrinted>
  <dcterms:created xsi:type="dcterms:W3CDTF">2018-03-23T11:30:03Z</dcterms:created>
  <dcterms:modified xsi:type="dcterms:W3CDTF">2024-11-12T03:15:46Z</dcterms:modified>
</cp:coreProperties>
</file>