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comments/modernComment_233_1D22AE83.xml" ContentType="application/vnd.ms-powerpoint.comments+xml"/>
  <Override PartName="/ppt/notesSlides/notesSlide1.xml" ContentType="application/vnd.openxmlformats-officedocument.presentationml.notesSlide+xml"/>
  <Override PartName="/ppt/comments/modernComment_243_31B16C68.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1" r:id="rId4"/>
  </p:sldMasterIdLst>
  <p:notesMasterIdLst>
    <p:notesMasterId r:id="rId29"/>
  </p:notesMasterIdLst>
  <p:sldIdLst>
    <p:sldId id="259" r:id="rId5"/>
    <p:sldId id="563" r:id="rId6"/>
    <p:sldId id="584" r:id="rId7"/>
    <p:sldId id="579" r:id="rId8"/>
    <p:sldId id="581" r:id="rId9"/>
    <p:sldId id="595" r:id="rId10"/>
    <p:sldId id="594" r:id="rId11"/>
    <p:sldId id="587" r:id="rId12"/>
    <p:sldId id="586" r:id="rId13"/>
    <p:sldId id="589" r:id="rId14"/>
    <p:sldId id="588" r:id="rId15"/>
    <p:sldId id="593" r:id="rId16"/>
    <p:sldId id="592" r:id="rId17"/>
    <p:sldId id="598" r:id="rId18"/>
    <p:sldId id="487" r:id="rId19"/>
    <p:sldId id="564" r:id="rId20"/>
    <p:sldId id="567" r:id="rId21"/>
    <p:sldId id="566" r:id="rId22"/>
    <p:sldId id="599" r:id="rId23"/>
    <p:sldId id="600" r:id="rId24"/>
    <p:sldId id="601" r:id="rId25"/>
    <p:sldId id="268" r:id="rId26"/>
    <p:sldId id="578" r:id="rId27"/>
    <p:sldId id="485" r:id="rId28"/>
  </p:sldIdLst>
  <p:sldSz cx="9144000" cy="5143500" type="screen16x9"/>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5D976D9-BD47-F7B3-1CF6-BD369A273B1D}" name="Thomas Brown" initials="TB" userId="S::Thomas.Brown@belgotex.co.za::87180c51-b5ef-4ed5-9bdc-3db7c166b3e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978C"/>
    <a:srgbClr val="83A6B8"/>
    <a:srgbClr val="F7D1B3"/>
    <a:srgbClr val="5B7659"/>
    <a:srgbClr val="086047"/>
    <a:srgbClr val="D5D5D5"/>
    <a:srgbClr val="FFFFFF"/>
    <a:srgbClr val="F50701"/>
    <a:srgbClr val="EBE9E3"/>
    <a:srgbClr val="AFAB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0FE604-AD58-40E8-86B0-867D31D9594F}" v="21" dt="2024-11-13T06:50:46.1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55" autoAdjust="0"/>
    <p:restoredTop sz="94660"/>
  </p:normalViewPr>
  <p:slideViewPr>
    <p:cSldViewPr snapToGrid="0">
      <p:cViewPr>
        <p:scale>
          <a:sx n="100" d="100"/>
          <a:sy n="100" d="100"/>
        </p:scale>
        <p:origin x="336" y="64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as Brown" userId="87180c51-b5ef-4ed5-9bdc-3db7c166b3ea" providerId="ADAL" clId="{060FE604-AD58-40E8-86B0-867D31D9594F}"/>
    <pc:docChg chg="undo custSel addSld delSld modSld sldOrd">
      <pc:chgData name="Thomas Brown" userId="87180c51-b5ef-4ed5-9bdc-3db7c166b3ea" providerId="ADAL" clId="{060FE604-AD58-40E8-86B0-867D31D9594F}" dt="2024-11-13T07:00:29.685" v="1819" actId="948"/>
      <pc:docMkLst>
        <pc:docMk/>
      </pc:docMkLst>
      <pc:sldChg chg="modSp mod">
        <pc:chgData name="Thomas Brown" userId="87180c51-b5ef-4ed5-9bdc-3db7c166b3ea" providerId="ADAL" clId="{060FE604-AD58-40E8-86B0-867D31D9594F}" dt="2024-11-13T06:59:01.430" v="1815" actId="20577"/>
        <pc:sldMkLst>
          <pc:docMk/>
          <pc:sldMk cId="1094732257" sldId="259"/>
        </pc:sldMkLst>
        <pc:spChg chg="mod">
          <ac:chgData name="Thomas Brown" userId="87180c51-b5ef-4ed5-9bdc-3db7c166b3ea" providerId="ADAL" clId="{060FE604-AD58-40E8-86B0-867D31D9594F}" dt="2024-11-13T06:59:01.430" v="1815" actId="20577"/>
          <ac:spMkLst>
            <pc:docMk/>
            <pc:sldMk cId="1094732257" sldId="259"/>
            <ac:spMk id="2" creationId="{AC002D5B-A329-409F-B4A8-13113CFD4ECE}"/>
          </ac:spMkLst>
        </pc:spChg>
        <pc:spChg chg="mod">
          <ac:chgData name="Thomas Brown" userId="87180c51-b5ef-4ed5-9bdc-3db7c166b3ea" providerId="ADAL" clId="{060FE604-AD58-40E8-86B0-867D31D9594F}" dt="2024-11-13T06:58:45.714" v="1803" actId="120"/>
          <ac:spMkLst>
            <pc:docMk/>
            <pc:sldMk cId="1094732257" sldId="259"/>
            <ac:spMk id="4" creationId="{1FEB2A16-D8B6-4063-B420-178E314D9B5A}"/>
          </ac:spMkLst>
        </pc:spChg>
      </pc:sldChg>
      <pc:sldChg chg="add">
        <pc:chgData name="Thomas Brown" userId="87180c51-b5ef-4ed5-9bdc-3db7c166b3ea" providerId="ADAL" clId="{060FE604-AD58-40E8-86B0-867D31D9594F}" dt="2024-11-13T06:41:09.031" v="936"/>
        <pc:sldMkLst>
          <pc:docMk/>
          <pc:sldMk cId="90197961" sldId="487"/>
        </pc:sldMkLst>
      </pc:sldChg>
      <pc:sldChg chg="modSp mod">
        <pc:chgData name="Thomas Brown" userId="87180c51-b5ef-4ed5-9bdc-3db7c166b3ea" providerId="ADAL" clId="{060FE604-AD58-40E8-86B0-867D31D9594F}" dt="2024-11-13T06:56:43.079" v="1672" actId="14100"/>
        <pc:sldMkLst>
          <pc:docMk/>
          <pc:sldMk cId="488812163" sldId="563"/>
        </pc:sldMkLst>
        <pc:spChg chg="mod">
          <ac:chgData name="Thomas Brown" userId="87180c51-b5ef-4ed5-9bdc-3db7c166b3ea" providerId="ADAL" clId="{060FE604-AD58-40E8-86B0-867D31D9594F}" dt="2024-11-13T06:56:43.079" v="1672" actId="14100"/>
          <ac:spMkLst>
            <pc:docMk/>
            <pc:sldMk cId="488812163" sldId="563"/>
            <ac:spMk id="8" creationId="{0229667B-93D0-442C-BA06-75CEDA1A9FEC}"/>
          </ac:spMkLst>
        </pc:spChg>
      </pc:sldChg>
      <pc:sldChg chg="modSp add mod">
        <pc:chgData name="Thomas Brown" userId="87180c51-b5ef-4ed5-9bdc-3db7c166b3ea" providerId="ADAL" clId="{060FE604-AD58-40E8-86B0-867D31D9594F}" dt="2024-11-13T06:42:38.298" v="970" actId="29295"/>
        <pc:sldMkLst>
          <pc:docMk/>
          <pc:sldMk cId="1283876919" sldId="564"/>
        </pc:sldMkLst>
        <pc:picChg chg="mod">
          <ac:chgData name="Thomas Brown" userId="87180c51-b5ef-4ed5-9bdc-3db7c166b3ea" providerId="ADAL" clId="{060FE604-AD58-40E8-86B0-867D31D9594F}" dt="2024-11-13T06:42:38.298" v="970" actId="29295"/>
          <ac:picMkLst>
            <pc:docMk/>
            <pc:sldMk cId="1283876919" sldId="564"/>
            <ac:picMk id="6" creationId="{D3398B1D-F842-E6E4-199E-BDF6A589E336}"/>
          </ac:picMkLst>
        </pc:picChg>
      </pc:sldChg>
      <pc:sldChg chg="add del">
        <pc:chgData name="Thomas Brown" userId="87180c51-b5ef-4ed5-9bdc-3db7c166b3ea" providerId="ADAL" clId="{060FE604-AD58-40E8-86B0-867D31D9594F}" dt="2024-11-13T06:41:37.775" v="942" actId="47"/>
        <pc:sldMkLst>
          <pc:docMk/>
          <pc:sldMk cId="78800457" sldId="565"/>
        </pc:sldMkLst>
      </pc:sldChg>
      <pc:sldChg chg="addSp delSp modSp add mod">
        <pc:chgData name="Thomas Brown" userId="87180c51-b5ef-4ed5-9bdc-3db7c166b3ea" providerId="ADAL" clId="{060FE604-AD58-40E8-86B0-867D31D9594F}" dt="2024-11-13T06:42:23.193" v="955" actId="29295"/>
        <pc:sldMkLst>
          <pc:docMk/>
          <pc:sldMk cId="2407142099" sldId="566"/>
        </pc:sldMkLst>
        <pc:picChg chg="add del mod">
          <ac:chgData name="Thomas Brown" userId="87180c51-b5ef-4ed5-9bdc-3db7c166b3ea" providerId="ADAL" clId="{060FE604-AD58-40E8-86B0-867D31D9594F}" dt="2024-11-13T06:42:23.193" v="955" actId="29295"/>
          <ac:picMkLst>
            <pc:docMk/>
            <pc:sldMk cId="2407142099" sldId="566"/>
            <ac:picMk id="6" creationId="{FEF7F9AC-8251-5329-189E-7EC3D9EB5B2F}"/>
          </ac:picMkLst>
        </pc:picChg>
      </pc:sldChg>
      <pc:sldChg chg="modSp add mod">
        <pc:chgData name="Thomas Brown" userId="87180c51-b5ef-4ed5-9bdc-3db7c166b3ea" providerId="ADAL" clId="{060FE604-AD58-40E8-86B0-867D31D9594F}" dt="2024-11-13T06:42:31.727" v="965" actId="29295"/>
        <pc:sldMkLst>
          <pc:docMk/>
          <pc:sldMk cId="4194637437" sldId="567"/>
        </pc:sldMkLst>
        <pc:picChg chg="mod">
          <ac:chgData name="Thomas Brown" userId="87180c51-b5ef-4ed5-9bdc-3db7c166b3ea" providerId="ADAL" clId="{060FE604-AD58-40E8-86B0-867D31D9594F}" dt="2024-11-13T06:42:31.727" v="965" actId="29295"/>
          <ac:picMkLst>
            <pc:docMk/>
            <pc:sldMk cId="4194637437" sldId="567"/>
            <ac:picMk id="6" creationId="{B8D2F6C6-6A9F-0D18-BDBB-EED533ADD736}"/>
          </ac:picMkLst>
        </pc:picChg>
      </pc:sldChg>
      <pc:sldChg chg="add del">
        <pc:chgData name="Thomas Brown" userId="87180c51-b5ef-4ed5-9bdc-3db7c166b3ea" providerId="ADAL" clId="{060FE604-AD58-40E8-86B0-867D31D9594F}" dt="2024-11-13T06:41:50.943" v="943" actId="47"/>
        <pc:sldMkLst>
          <pc:docMk/>
          <pc:sldMk cId="3134941613" sldId="568"/>
        </pc:sldMkLst>
      </pc:sldChg>
      <pc:sldChg chg="modSp mod">
        <pc:chgData name="Thomas Brown" userId="87180c51-b5ef-4ed5-9bdc-3db7c166b3ea" providerId="ADAL" clId="{060FE604-AD58-40E8-86B0-867D31D9594F}" dt="2024-11-13T06:27:39.205" v="930" actId="20577"/>
        <pc:sldMkLst>
          <pc:docMk/>
          <pc:sldMk cId="1132453719" sldId="578"/>
        </pc:sldMkLst>
        <pc:spChg chg="mod">
          <ac:chgData name="Thomas Brown" userId="87180c51-b5ef-4ed5-9bdc-3db7c166b3ea" providerId="ADAL" clId="{060FE604-AD58-40E8-86B0-867D31D9594F}" dt="2024-11-13T06:27:39.205" v="930" actId="20577"/>
          <ac:spMkLst>
            <pc:docMk/>
            <pc:sldMk cId="1132453719" sldId="578"/>
            <ac:spMk id="8" creationId="{0229667B-93D0-442C-BA06-75CEDA1A9FEC}"/>
          </ac:spMkLst>
        </pc:spChg>
      </pc:sldChg>
      <pc:sldChg chg="modSp mod">
        <pc:chgData name="Thomas Brown" userId="87180c51-b5ef-4ed5-9bdc-3db7c166b3ea" providerId="ADAL" clId="{060FE604-AD58-40E8-86B0-867D31D9594F}" dt="2024-11-12T14:46:09.496" v="616" actId="20577"/>
        <pc:sldMkLst>
          <pc:docMk/>
          <pc:sldMk cId="833711208" sldId="579"/>
        </pc:sldMkLst>
        <pc:spChg chg="mod">
          <ac:chgData name="Thomas Brown" userId="87180c51-b5ef-4ed5-9bdc-3db7c166b3ea" providerId="ADAL" clId="{060FE604-AD58-40E8-86B0-867D31D9594F}" dt="2024-11-12T14:46:09.496" v="616" actId="20577"/>
          <ac:spMkLst>
            <pc:docMk/>
            <pc:sldMk cId="833711208" sldId="579"/>
            <ac:spMk id="13" creationId="{24484598-C85B-476D-8FE5-267B7D62056C}"/>
          </ac:spMkLst>
        </pc:spChg>
      </pc:sldChg>
      <pc:sldChg chg="del">
        <pc:chgData name="Thomas Brown" userId="87180c51-b5ef-4ed5-9bdc-3db7c166b3ea" providerId="ADAL" clId="{060FE604-AD58-40E8-86B0-867D31D9594F}" dt="2024-11-12T14:25:19.595" v="141" actId="47"/>
        <pc:sldMkLst>
          <pc:docMk/>
          <pc:sldMk cId="3109539268" sldId="580"/>
        </pc:sldMkLst>
      </pc:sldChg>
      <pc:sldChg chg="modSp mod ord">
        <pc:chgData name="Thomas Brown" userId="87180c51-b5ef-4ed5-9bdc-3db7c166b3ea" providerId="ADAL" clId="{060FE604-AD58-40E8-86B0-867D31D9594F}" dt="2024-11-12T14:49:16.769" v="632" actId="14100"/>
        <pc:sldMkLst>
          <pc:docMk/>
          <pc:sldMk cId="1450313908" sldId="581"/>
        </pc:sldMkLst>
        <pc:spChg chg="mod">
          <ac:chgData name="Thomas Brown" userId="87180c51-b5ef-4ed5-9bdc-3db7c166b3ea" providerId="ADAL" clId="{060FE604-AD58-40E8-86B0-867D31D9594F}" dt="2024-11-12T14:49:16.769" v="632" actId="14100"/>
          <ac:spMkLst>
            <pc:docMk/>
            <pc:sldMk cId="1450313908" sldId="581"/>
            <ac:spMk id="13" creationId="{598B1F28-072C-4AF6-B76F-3CA6583B3953}"/>
          </ac:spMkLst>
        </pc:spChg>
      </pc:sldChg>
      <pc:sldChg chg="del">
        <pc:chgData name="Thomas Brown" userId="87180c51-b5ef-4ed5-9bdc-3db7c166b3ea" providerId="ADAL" clId="{060FE604-AD58-40E8-86B0-867D31D9594F}" dt="2024-11-12T14:12:23.688" v="0" actId="47"/>
        <pc:sldMkLst>
          <pc:docMk/>
          <pc:sldMk cId="1341397206" sldId="582"/>
        </pc:sldMkLst>
      </pc:sldChg>
      <pc:sldChg chg="modSp mod ord">
        <pc:chgData name="Thomas Brown" userId="87180c51-b5ef-4ed5-9bdc-3db7c166b3ea" providerId="ADAL" clId="{060FE604-AD58-40E8-86B0-867D31D9594F}" dt="2024-11-12T14:48:31.898" v="628" actId="14100"/>
        <pc:sldMkLst>
          <pc:docMk/>
          <pc:sldMk cId="629764793" sldId="584"/>
        </pc:sldMkLst>
        <pc:spChg chg="mod">
          <ac:chgData name="Thomas Brown" userId="87180c51-b5ef-4ed5-9bdc-3db7c166b3ea" providerId="ADAL" clId="{060FE604-AD58-40E8-86B0-867D31D9594F}" dt="2024-11-12T14:48:22.516" v="626" actId="404"/>
          <ac:spMkLst>
            <pc:docMk/>
            <pc:sldMk cId="629764793" sldId="584"/>
            <ac:spMk id="13" creationId="{FE3464EE-9677-4000-A840-059AACEE2FDF}"/>
          </ac:spMkLst>
        </pc:spChg>
        <pc:picChg chg="mod">
          <ac:chgData name="Thomas Brown" userId="87180c51-b5ef-4ed5-9bdc-3db7c166b3ea" providerId="ADAL" clId="{060FE604-AD58-40E8-86B0-867D31D9594F}" dt="2024-11-12T14:48:31.898" v="628" actId="14100"/>
          <ac:picMkLst>
            <pc:docMk/>
            <pc:sldMk cId="629764793" sldId="584"/>
            <ac:picMk id="5" creationId="{0D962F7F-8EA4-4FCF-9D51-14E6A9D84C43}"/>
          </ac:picMkLst>
        </pc:picChg>
      </pc:sldChg>
      <pc:sldChg chg="modSp mod">
        <pc:chgData name="Thomas Brown" userId="87180c51-b5ef-4ed5-9bdc-3db7c166b3ea" providerId="ADAL" clId="{060FE604-AD58-40E8-86B0-867D31D9594F}" dt="2024-11-13T06:23:05.716" v="850" actId="20577"/>
        <pc:sldMkLst>
          <pc:docMk/>
          <pc:sldMk cId="2555570767" sldId="586"/>
        </pc:sldMkLst>
        <pc:spChg chg="mod">
          <ac:chgData name="Thomas Brown" userId="87180c51-b5ef-4ed5-9bdc-3db7c166b3ea" providerId="ADAL" clId="{060FE604-AD58-40E8-86B0-867D31D9594F}" dt="2024-11-13T06:23:05.716" v="850" actId="20577"/>
          <ac:spMkLst>
            <pc:docMk/>
            <pc:sldMk cId="2555570767" sldId="586"/>
            <ac:spMk id="6" creationId="{70CA1BBF-F9F4-4381-8465-53FF5EBD2D7C}"/>
          </ac:spMkLst>
        </pc:spChg>
      </pc:sldChg>
      <pc:sldChg chg="modSp mod">
        <pc:chgData name="Thomas Brown" userId="87180c51-b5ef-4ed5-9bdc-3db7c166b3ea" providerId="ADAL" clId="{060FE604-AD58-40E8-86B0-867D31D9594F}" dt="2024-11-13T06:21:52.282" v="799" actId="20577"/>
        <pc:sldMkLst>
          <pc:docMk/>
          <pc:sldMk cId="1629075698" sldId="587"/>
        </pc:sldMkLst>
        <pc:spChg chg="mod">
          <ac:chgData name="Thomas Brown" userId="87180c51-b5ef-4ed5-9bdc-3db7c166b3ea" providerId="ADAL" clId="{060FE604-AD58-40E8-86B0-867D31D9594F}" dt="2024-11-13T06:18:47.996" v="722" actId="6549"/>
          <ac:spMkLst>
            <pc:docMk/>
            <pc:sldMk cId="1629075698" sldId="587"/>
            <ac:spMk id="2" creationId="{1712E286-8B1B-3B51-4444-AA57081061B9}"/>
          </ac:spMkLst>
        </pc:spChg>
        <pc:spChg chg="mod">
          <ac:chgData name="Thomas Brown" userId="87180c51-b5ef-4ed5-9bdc-3db7c166b3ea" providerId="ADAL" clId="{060FE604-AD58-40E8-86B0-867D31D9594F}" dt="2024-11-12T14:25:47.715" v="154" actId="20577"/>
          <ac:spMkLst>
            <pc:docMk/>
            <pc:sldMk cId="1629075698" sldId="587"/>
            <ac:spMk id="3" creationId="{AA17B029-0EFA-E207-F119-B95826BBB3BC}"/>
          </ac:spMkLst>
        </pc:spChg>
        <pc:spChg chg="mod">
          <ac:chgData name="Thomas Brown" userId="87180c51-b5ef-4ed5-9bdc-3db7c166b3ea" providerId="ADAL" clId="{060FE604-AD58-40E8-86B0-867D31D9594F}" dt="2024-11-13T06:21:52.282" v="799" actId="20577"/>
          <ac:spMkLst>
            <pc:docMk/>
            <pc:sldMk cId="1629075698" sldId="587"/>
            <ac:spMk id="6" creationId="{030106F5-1C27-43F4-BF45-5249F925E121}"/>
          </ac:spMkLst>
        </pc:spChg>
      </pc:sldChg>
      <pc:sldChg chg="modSp mod">
        <pc:chgData name="Thomas Brown" userId="87180c51-b5ef-4ed5-9bdc-3db7c166b3ea" providerId="ADAL" clId="{060FE604-AD58-40E8-86B0-867D31D9594F}" dt="2024-11-13T06:26:14.211" v="914" actId="1076"/>
        <pc:sldMkLst>
          <pc:docMk/>
          <pc:sldMk cId="198034283" sldId="588"/>
        </pc:sldMkLst>
        <pc:spChg chg="mod">
          <ac:chgData name="Thomas Brown" userId="87180c51-b5ef-4ed5-9bdc-3db7c166b3ea" providerId="ADAL" clId="{060FE604-AD58-40E8-86B0-867D31D9594F}" dt="2024-11-13T06:26:05.714" v="913" actId="20577"/>
          <ac:spMkLst>
            <pc:docMk/>
            <pc:sldMk cId="198034283" sldId="588"/>
            <ac:spMk id="6" creationId="{2163CC33-F986-424D-9E93-E696213CC939}"/>
          </ac:spMkLst>
        </pc:spChg>
        <pc:picChg chg="mod">
          <ac:chgData name="Thomas Brown" userId="87180c51-b5ef-4ed5-9bdc-3db7c166b3ea" providerId="ADAL" clId="{060FE604-AD58-40E8-86B0-867D31D9594F}" dt="2024-11-13T06:26:14.211" v="914" actId="1076"/>
          <ac:picMkLst>
            <pc:docMk/>
            <pc:sldMk cId="198034283" sldId="588"/>
            <ac:picMk id="12" creationId="{6546161B-1983-4457-340A-440A6BD0662D}"/>
          </ac:picMkLst>
        </pc:picChg>
      </pc:sldChg>
      <pc:sldChg chg="modSp mod">
        <pc:chgData name="Thomas Brown" userId="87180c51-b5ef-4ed5-9bdc-3db7c166b3ea" providerId="ADAL" clId="{060FE604-AD58-40E8-86B0-867D31D9594F}" dt="2024-11-13T06:23:15.271" v="859" actId="20577"/>
        <pc:sldMkLst>
          <pc:docMk/>
          <pc:sldMk cId="2257038673" sldId="589"/>
        </pc:sldMkLst>
        <pc:spChg chg="mod">
          <ac:chgData name="Thomas Brown" userId="87180c51-b5ef-4ed5-9bdc-3db7c166b3ea" providerId="ADAL" clId="{060FE604-AD58-40E8-86B0-867D31D9594F}" dt="2024-11-13T06:23:15.271" v="859" actId="20577"/>
          <ac:spMkLst>
            <pc:docMk/>
            <pc:sldMk cId="2257038673" sldId="589"/>
            <ac:spMk id="7" creationId="{E4A05A1D-9AB1-4A10-BD46-66CA7766801C}"/>
          </ac:spMkLst>
        </pc:spChg>
      </pc:sldChg>
      <pc:sldChg chg="modSp mod">
        <pc:chgData name="Thomas Brown" userId="87180c51-b5ef-4ed5-9bdc-3db7c166b3ea" providerId="ADAL" clId="{060FE604-AD58-40E8-86B0-867D31D9594F}" dt="2024-11-13T06:59:40.084" v="1817" actId="6549"/>
        <pc:sldMkLst>
          <pc:docMk/>
          <pc:sldMk cId="2852690842" sldId="592"/>
        </pc:sldMkLst>
        <pc:spChg chg="mod">
          <ac:chgData name="Thomas Brown" userId="87180c51-b5ef-4ed5-9bdc-3db7c166b3ea" providerId="ADAL" clId="{060FE604-AD58-40E8-86B0-867D31D9594F}" dt="2024-11-13T06:59:40.084" v="1817" actId="6549"/>
          <ac:spMkLst>
            <pc:docMk/>
            <pc:sldMk cId="2852690842" sldId="592"/>
            <ac:spMk id="6" creationId="{BBCA03C7-4F1D-4927-920E-43CA59EC2B9A}"/>
          </ac:spMkLst>
        </pc:spChg>
      </pc:sldChg>
      <pc:sldChg chg="modSp mod">
        <pc:chgData name="Thomas Brown" userId="87180c51-b5ef-4ed5-9bdc-3db7c166b3ea" providerId="ADAL" clId="{060FE604-AD58-40E8-86B0-867D31D9594F}" dt="2024-11-13T06:59:33.726" v="1816" actId="6549"/>
        <pc:sldMkLst>
          <pc:docMk/>
          <pc:sldMk cId="3687815425" sldId="593"/>
        </pc:sldMkLst>
        <pc:spChg chg="mod">
          <ac:chgData name="Thomas Brown" userId="87180c51-b5ef-4ed5-9bdc-3db7c166b3ea" providerId="ADAL" clId="{060FE604-AD58-40E8-86B0-867D31D9594F}" dt="2024-11-13T06:59:33.726" v="1816" actId="6549"/>
          <ac:spMkLst>
            <pc:docMk/>
            <pc:sldMk cId="3687815425" sldId="593"/>
            <ac:spMk id="6" creationId="{F9AFD247-4D75-452C-B941-57E13331E311}"/>
          </ac:spMkLst>
        </pc:spChg>
      </pc:sldChg>
      <pc:sldChg chg="addSp delSp modSp add mod">
        <pc:chgData name="Thomas Brown" userId="87180c51-b5ef-4ed5-9bdc-3db7c166b3ea" providerId="ADAL" clId="{060FE604-AD58-40E8-86B0-867D31D9594F}" dt="2024-11-13T06:27:19.669" v="923" actId="1076"/>
        <pc:sldMkLst>
          <pc:docMk/>
          <pc:sldMk cId="3543450676" sldId="594"/>
        </pc:sldMkLst>
        <pc:spChg chg="add mod">
          <ac:chgData name="Thomas Brown" userId="87180c51-b5ef-4ed5-9bdc-3db7c166b3ea" providerId="ADAL" clId="{060FE604-AD58-40E8-86B0-867D31D9594F}" dt="2024-11-13T06:26:59.513" v="917" actId="14100"/>
          <ac:spMkLst>
            <pc:docMk/>
            <pc:sldMk cId="3543450676" sldId="594"/>
            <ac:spMk id="2" creationId="{8FAD3729-164F-A429-E56C-156B0E3FBD2A}"/>
          </ac:spMkLst>
        </pc:spChg>
        <pc:spChg chg="add mod">
          <ac:chgData name="Thomas Brown" userId="87180c51-b5ef-4ed5-9bdc-3db7c166b3ea" providerId="ADAL" clId="{060FE604-AD58-40E8-86B0-867D31D9594F}" dt="2024-11-12T14:14:12.545" v="5"/>
          <ac:spMkLst>
            <pc:docMk/>
            <pc:sldMk cId="3543450676" sldId="594"/>
            <ac:spMk id="3" creationId="{A4D75AC5-E19A-74DA-38F9-BF2B0D544C47}"/>
          </ac:spMkLst>
        </pc:spChg>
        <pc:spChg chg="del">
          <ac:chgData name="Thomas Brown" userId="87180c51-b5ef-4ed5-9bdc-3db7c166b3ea" providerId="ADAL" clId="{060FE604-AD58-40E8-86B0-867D31D9594F}" dt="2024-11-12T14:13:55.536" v="4" actId="478"/>
          <ac:spMkLst>
            <pc:docMk/>
            <pc:sldMk cId="3543450676" sldId="594"/>
            <ac:spMk id="13" creationId="{24484598-C85B-476D-8FE5-267B7D62056C}"/>
          </ac:spMkLst>
        </pc:spChg>
        <pc:grpChg chg="add mod">
          <ac:chgData name="Thomas Brown" userId="87180c51-b5ef-4ed5-9bdc-3db7c166b3ea" providerId="ADAL" clId="{060FE604-AD58-40E8-86B0-867D31D9594F}" dt="2024-11-13T06:27:19.669" v="923" actId="1076"/>
          <ac:grpSpMkLst>
            <pc:docMk/>
            <pc:sldMk cId="3543450676" sldId="594"/>
            <ac:grpSpMk id="7" creationId="{716A192C-2E61-E20C-66A7-BF4F7229EB47}"/>
          </ac:grpSpMkLst>
        </pc:grpChg>
        <pc:picChg chg="add mod">
          <ac:chgData name="Thomas Brown" userId="87180c51-b5ef-4ed5-9bdc-3db7c166b3ea" providerId="ADAL" clId="{060FE604-AD58-40E8-86B0-867D31D9594F}" dt="2024-11-13T06:27:11.581" v="921" actId="1076"/>
          <ac:picMkLst>
            <pc:docMk/>
            <pc:sldMk cId="3543450676" sldId="594"/>
            <ac:picMk id="4" creationId="{9CE6BCCD-4CF1-E6C4-B2BD-5ED045B72AA6}"/>
          </ac:picMkLst>
        </pc:picChg>
        <pc:picChg chg="add mod">
          <ac:chgData name="Thomas Brown" userId="87180c51-b5ef-4ed5-9bdc-3db7c166b3ea" providerId="ADAL" clId="{060FE604-AD58-40E8-86B0-867D31D9594F}" dt="2024-11-13T06:27:06.896" v="919" actId="1076"/>
          <ac:picMkLst>
            <pc:docMk/>
            <pc:sldMk cId="3543450676" sldId="594"/>
            <ac:picMk id="5" creationId="{D9705715-D755-B38E-4DB1-64BD5F251950}"/>
          </ac:picMkLst>
        </pc:picChg>
        <pc:picChg chg="add del mod">
          <ac:chgData name="Thomas Brown" userId="87180c51-b5ef-4ed5-9bdc-3db7c166b3ea" providerId="ADAL" clId="{060FE604-AD58-40E8-86B0-867D31D9594F}" dt="2024-11-13T06:27:04.673" v="918" actId="478"/>
          <ac:picMkLst>
            <pc:docMk/>
            <pc:sldMk cId="3543450676" sldId="594"/>
            <ac:picMk id="6" creationId="{C99E2C5C-BB01-8096-CF57-B7931D22F60C}"/>
          </ac:picMkLst>
        </pc:picChg>
        <pc:picChg chg="mod">
          <ac:chgData name="Thomas Brown" userId="87180c51-b5ef-4ed5-9bdc-3db7c166b3ea" providerId="ADAL" clId="{060FE604-AD58-40E8-86B0-867D31D9594F}" dt="2024-11-12T14:14:12.545" v="5"/>
          <ac:picMkLst>
            <pc:docMk/>
            <pc:sldMk cId="3543450676" sldId="594"/>
            <ac:picMk id="8" creationId="{B8AD0148-C912-535C-DEE3-34D02BD43459}"/>
          </ac:picMkLst>
        </pc:picChg>
        <pc:picChg chg="del">
          <ac:chgData name="Thomas Brown" userId="87180c51-b5ef-4ed5-9bdc-3db7c166b3ea" providerId="ADAL" clId="{060FE604-AD58-40E8-86B0-867D31D9594F}" dt="2024-11-12T14:13:54.022" v="3" actId="478"/>
          <ac:picMkLst>
            <pc:docMk/>
            <pc:sldMk cId="3543450676" sldId="594"/>
            <ac:picMk id="9" creationId="{2043F4DB-A00C-47B8-ADD9-115364AB8F7E}"/>
          </ac:picMkLst>
        </pc:picChg>
        <pc:picChg chg="mod">
          <ac:chgData name="Thomas Brown" userId="87180c51-b5ef-4ed5-9bdc-3db7c166b3ea" providerId="ADAL" clId="{060FE604-AD58-40E8-86B0-867D31D9594F}" dt="2024-11-12T14:14:12.545" v="5"/>
          <ac:picMkLst>
            <pc:docMk/>
            <pc:sldMk cId="3543450676" sldId="594"/>
            <ac:picMk id="10" creationId="{B87101B2-D021-943F-EC4D-534DBFC7EB8D}"/>
          </ac:picMkLst>
        </pc:picChg>
        <pc:picChg chg="add del mod">
          <ac:chgData name="Thomas Brown" userId="87180c51-b5ef-4ed5-9bdc-3db7c166b3ea" providerId="ADAL" clId="{060FE604-AD58-40E8-86B0-867D31D9594F}" dt="2024-11-12T14:15:56.339" v="24" actId="478"/>
          <ac:picMkLst>
            <pc:docMk/>
            <pc:sldMk cId="3543450676" sldId="594"/>
            <ac:picMk id="11" creationId="{50E0452D-363C-5DF5-F436-946011A0A4D7}"/>
          </ac:picMkLst>
        </pc:picChg>
        <pc:picChg chg="mod">
          <ac:chgData name="Thomas Brown" userId="87180c51-b5ef-4ed5-9bdc-3db7c166b3ea" providerId="ADAL" clId="{060FE604-AD58-40E8-86B0-867D31D9594F}" dt="2024-11-12T14:17:33.298" v="48" actId="1076"/>
          <ac:picMkLst>
            <pc:docMk/>
            <pc:sldMk cId="3543450676" sldId="594"/>
            <ac:picMk id="12" creationId="{6546161B-1983-4457-340A-440A6BD0662D}"/>
          </ac:picMkLst>
        </pc:picChg>
        <pc:picChg chg="add del mod">
          <ac:chgData name="Thomas Brown" userId="87180c51-b5ef-4ed5-9bdc-3db7c166b3ea" providerId="ADAL" clId="{060FE604-AD58-40E8-86B0-867D31D9594F}" dt="2024-11-13T06:26:56.073" v="915" actId="478"/>
          <ac:picMkLst>
            <pc:docMk/>
            <pc:sldMk cId="3543450676" sldId="594"/>
            <ac:picMk id="16" creationId="{16D1A3AE-1702-077B-09AF-32E88BDED9CF}"/>
          </ac:picMkLst>
        </pc:picChg>
        <pc:picChg chg="add del mod">
          <ac:chgData name="Thomas Brown" userId="87180c51-b5ef-4ed5-9bdc-3db7c166b3ea" providerId="ADAL" clId="{060FE604-AD58-40E8-86B0-867D31D9594F}" dt="2024-11-13T06:26:56.692" v="916" actId="478"/>
          <ac:picMkLst>
            <pc:docMk/>
            <pc:sldMk cId="3543450676" sldId="594"/>
            <ac:picMk id="19" creationId="{F534A3E9-7AD2-F54B-79ED-3F3CE0F879A2}"/>
          </ac:picMkLst>
        </pc:picChg>
        <pc:picChg chg="add mod">
          <ac:chgData name="Thomas Brown" userId="87180c51-b5ef-4ed5-9bdc-3db7c166b3ea" providerId="ADAL" clId="{060FE604-AD58-40E8-86B0-867D31D9594F}" dt="2024-11-12T14:14:12.545" v="5"/>
          <ac:picMkLst>
            <pc:docMk/>
            <pc:sldMk cId="3543450676" sldId="594"/>
            <ac:picMk id="20" creationId="{857E7420-C574-D59F-BD2E-2580295FE4DF}"/>
          </ac:picMkLst>
        </pc:picChg>
      </pc:sldChg>
      <pc:sldChg chg="addSp delSp modSp add mod">
        <pc:chgData name="Thomas Brown" userId="87180c51-b5ef-4ed5-9bdc-3db7c166b3ea" providerId="ADAL" clId="{060FE604-AD58-40E8-86B0-867D31D9594F}" dt="2024-11-13T06:16:18.375" v="670" actId="6549"/>
        <pc:sldMkLst>
          <pc:docMk/>
          <pc:sldMk cId="2975678274" sldId="595"/>
        </pc:sldMkLst>
        <pc:spChg chg="mod">
          <ac:chgData name="Thomas Brown" userId="87180c51-b5ef-4ed5-9bdc-3db7c166b3ea" providerId="ADAL" clId="{060FE604-AD58-40E8-86B0-867D31D9594F}" dt="2024-11-13T06:16:18.375" v="670" actId="6549"/>
          <ac:spMkLst>
            <pc:docMk/>
            <pc:sldMk cId="2975678274" sldId="595"/>
            <ac:spMk id="13" creationId="{598B1F28-072C-4AF6-B76F-3CA6583B3953}"/>
          </ac:spMkLst>
        </pc:spChg>
        <pc:spChg chg="del">
          <ac:chgData name="Thomas Brown" userId="87180c51-b5ef-4ed5-9bdc-3db7c166b3ea" providerId="ADAL" clId="{060FE604-AD58-40E8-86B0-867D31D9594F}" dt="2024-11-12T14:32:35.574" v="198" actId="478"/>
          <ac:spMkLst>
            <pc:docMk/>
            <pc:sldMk cId="2975678274" sldId="595"/>
            <ac:spMk id="15" creationId="{E45F1293-4B56-4BD8-A808-5AF4984892DE}"/>
          </ac:spMkLst>
        </pc:spChg>
        <pc:picChg chg="add mod">
          <ac:chgData name="Thomas Brown" userId="87180c51-b5ef-4ed5-9bdc-3db7c166b3ea" providerId="ADAL" clId="{060FE604-AD58-40E8-86B0-867D31D9594F}" dt="2024-11-12T14:36:31.725" v="547" actId="1076"/>
          <ac:picMkLst>
            <pc:docMk/>
            <pc:sldMk cId="2975678274" sldId="595"/>
            <ac:picMk id="3" creationId="{CC5B3701-5C27-238C-3EA2-DBDD4EA4BD0E}"/>
          </ac:picMkLst>
        </pc:picChg>
        <pc:picChg chg="del">
          <ac:chgData name="Thomas Brown" userId="87180c51-b5ef-4ed5-9bdc-3db7c166b3ea" providerId="ADAL" clId="{060FE604-AD58-40E8-86B0-867D31D9594F}" dt="2024-11-12T14:32:34.505" v="197" actId="478"/>
          <ac:picMkLst>
            <pc:docMk/>
            <pc:sldMk cId="2975678274" sldId="595"/>
            <ac:picMk id="9" creationId="{DEB4485B-1041-4072-A38A-6BAA49D87105}"/>
          </ac:picMkLst>
        </pc:picChg>
      </pc:sldChg>
      <pc:sldChg chg="delSp add del">
        <pc:chgData name="Thomas Brown" userId="87180c51-b5ef-4ed5-9bdc-3db7c166b3ea" providerId="ADAL" clId="{060FE604-AD58-40E8-86B0-867D31D9594F}" dt="2024-11-13T06:43:16.415" v="987" actId="47"/>
        <pc:sldMkLst>
          <pc:docMk/>
          <pc:sldMk cId="2289239676" sldId="596"/>
        </pc:sldMkLst>
        <pc:picChg chg="del">
          <ac:chgData name="Thomas Brown" userId="87180c51-b5ef-4ed5-9bdc-3db7c166b3ea" providerId="ADAL" clId="{060FE604-AD58-40E8-86B0-867D31D9594F}" dt="2024-11-13T06:39:56.308" v="932" actId="478"/>
          <ac:picMkLst>
            <pc:docMk/>
            <pc:sldMk cId="2289239676" sldId="596"/>
            <ac:picMk id="7" creationId="{F63BB0E8-2EAE-4FA1-942A-A73BD7AB53C6}"/>
          </ac:picMkLst>
        </pc:picChg>
      </pc:sldChg>
      <pc:sldChg chg="new del">
        <pc:chgData name="Thomas Brown" userId="87180c51-b5ef-4ed5-9bdc-3db7c166b3ea" providerId="ADAL" clId="{060FE604-AD58-40E8-86B0-867D31D9594F}" dt="2024-11-13T06:40:45.476" v="935" actId="47"/>
        <pc:sldMkLst>
          <pc:docMk/>
          <pc:sldMk cId="397731449" sldId="597"/>
        </pc:sldMkLst>
      </pc:sldChg>
      <pc:sldChg chg="delSp modSp add mod setBg">
        <pc:chgData name="Thomas Brown" userId="87180c51-b5ef-4ed5-9bdc-3db7c166b3ea" providerId="ADAL" clId="{060FE604-AD58-40E8-86B0-867D31D9594F}" dt="2024-11-13T06:43:07.578" v="986" actId="478"/>
        <pc:sldMkLst>
          <pc:docMk/>
          <pc:sldMk cId="359977074" sldId="598"/>
        </pc:sldMkLst>
        <pc:spChg chg="del mod">
          <ac:chgData name="Thomas Brown" userId="87180c51-b5ef-4ed5-9bdc-3db7c166b3ea" providerId="ADAL" clId="{060FE604-AD58-40E8-86B0-867D31D9594F}" dt="2024-11-13T06:43:07.578" v="986" actId="478"/>
          <ac:spMkLst>
            <pc:docMk/>
            <pc:sldMk cId="359977074" sldId="598"/>
            <ac:spMk id="2" creationId="{AC002D5B-A329-409F-B4A8-13113CFD4ECE}"/>
          </ac:spMkLst>
        </pc:spChg>
        <pc:spChg chg="mod">
          <ac:chgData name="Thomas Brown" userId="87180c51-b5ef-4ed5-9bdc-3db7c166b3ea" providerId="ADAL" clId="{060FE604-AD58-40E8-86B0-867D31D9594F}" dt="2024-11-13T06:43:01.410" v="984" actId="20577"/>
          <ac:spMkLst>
            <pc:docMk/>
            <pc:sldMk cId="359977074" sldId="598"/>
            <ac:spMk id="4" creationId="{1FEB2A16-D8B6-4063-B420-178E314D9B5A}"/>
          </ac:spMkLst>
        </pc:spChg>
      </pc:sldChg>
      <pc:sldChg chg="addSp delSp modSp add mod">
        <pc:chgData name="Thomas Brown" userId="87180c51-b5ef-4ed5-9bdc-3db7c166b3ea" providerId="ADAL" clId="{060FE604-AD58-40E8-86B0-867D31D9594F}" dt="2024-11-13T07:00:29.685" v="1819" actId="948"/>
        <pc:sldMkLst>
          <pc:docMk/>
          <pc:sldMk cId="1118828212" sldId="599"/>
        </pc:sldMkLst>
        <pc:spChg chg="mod">
          <ac:chgData name="Thomas Brown" userId="87180c51-b5ef-4ed5-9bdc-3db7c166b3ea" providerId="ADAL" clId="{060FE604-AD58-40E8-86B0-867D31D9594F}" dt="2024-11-13T06:46:17.824" v="1143" actId="20577"/>
          <ac:spMkLst>
            <pc:docMk/>
            <pc:sldMk cId="1118828212" sldId="599"/>
            <ac:spMk id="3" creationId="{57D31F33-4351-BB41-725E-47DF322693F7}"/>
          </ac:spMkLst>
        </pc:spChg>
        <pc:spChg chg="del mod">
          <ac:chgData name="Thomas Brown" userId="87180c51-b5ef-4ed5-9bdc-3db7c166b3ea" providerId="ADAL" clId="{060FE604-AD58-40E8-86B0-867D31D9594F}" dt="2024-11-13T06:46:27.335" v="1146"/>
          <ac:spMkLst>
            <pc:docMk/>
            <pc:sldMk cId="1118828212" sldId="599"/>
            <ac:spMk id="4" creationId="{3F87CA5E-5316-6C7D-4CAE-16FC27143168}"/>
          </ac:spMkLst>
        </pc:spChg>
        <pc:spChg chg="add mod">
          <ac:chgData name="Thomas Brown" userId="87180c51-b5ef-4ed5-9bdc-3db7c166b3ea" providerId="ADAL" clId="{060FE604-AD58-40E8-86B0-867D31D9594F}" dt="2024-11-13T07:00:29.685" v="1819" actId="948"/>
          <ac:spMkLst>
            <pc:docMk/>
            <pc:sldMk cId="1118828212" sldId="599"/>
            <ac:spMk id="5" creationId="{80EFB623-66D0-A508-2667-DA4E0414B43A}"/>
          </ac:spMkLst>
        </pc:spChg>
        <pc:picChg chg="del">
          <ac:chgData name="Thomas Brown" userId="87180c51-b5ef-4ed5-9bdc-3db7c166b3ea" providerId="ADAL" clId="{060FE604-AD58-40E8-86B0-867D31D9594F}" dt="2024-11-13T06:43:33.629" v="989" actId="478"/>
          <ac:picMkLst>
            <pc:docMk/>
            <pc:sldMk cId="1118828212" sldId="599"/>
            <ac:picMk id="6" creationId="{FEF7F9AC-8251-5329-189E-7EC3D9EB5B2F}"/>
          </ac:picMkLst>
        </pc:picChg>
      </pc:sldChg>
      <pc:sldChg chg="addSp modSp add mod">
        <pc:chgData name="Thomas Brown" userId="87180c51-b5ef-4ed5-9bdc-3db7c166b3ea" providerId="ADAL" clId="{060FE604-AD58-40E8-86B0-867D31D9594F}" dt="2024-11-13T06:53:33.737" v="1508" actId="948"/>
        <pc:sldMkLst>
          <pc:docMk/>
          <pc:sldMk cId="3089959028" sldId="600"/>
        </pc:sldMkLst>
        <pc:spChg chg="add">
          <ac:chgData name="Thomas Brown" userId="87180c51-b5ef-4ed5-9bdc-3db7c166b3ea" providerId="ADAL" clId="{060FE604-AD58-40E8-86B0-867D31D9594F}" dt="2024-11-13T06:50:42.534" v="1410"/>
          <ac:spMkLst>
            <pc:docMk/>
            <pc:sldMk cId="3089959028" sldId="600"/>
            <ac:spMk id="4" creationId="{5929C7FF-36D1-11FD-1007-6A70800C78B7}"/>
          </ac:spMkLst>
        </pc:spChg>
        <pc:spChg chg="mod">
          <ac:chgData name="Thomas Brown" userId="87180c51-b5ef-4ed5-9bdc-3db7c166b3ea" providerId="ADAL" clId="{060FE604-AD58-40E8-86B0-867D31D9594F}" dt="2024-11-13T06:53:33.737" v="1508" actId="948"/>
          <ac:spMkLst>
            <pc:docMk/>
            <pc:sldMk cId="3089959028" sldId="600"/>
            <ac:spMk id="5" creationId="{80EFB623-66D0-A508-2667-DA4E0414B43A}"/>
          </ac:spMkLst>
        </pc:spChg>
      </pc:sldChg>
      <pc:sldChg chg="modSp add mod">
        <pc:chgData name="Thomas Brown" userId="87180c51-b5ef-4ed5-9bdc-3db7c166b3ea" providerId="ADAL" clId="{060FE604-AD58-40E8-86B0-867D31D9594F}" dt="2024-11-13T06:55:45.888" v="1600" actId="33524"/>
        <pc:sldMkLst>
          <pc:docMk/>
          <pc:sldMk cId="210903711" sldId="601"/>
        </pc:sldMkLst>
        <pc:spChg chg="mod">
          <ac:chgData name="Thomas Brown" userId="87180c51-b5ef-4ed5-9bdc-3db7c166b3ea" providerId="ADAL" clId="{060FE604-AD58-40E8-86B0-867D31D9594F}" dt="2024-11-13T06:55:45.888" v="1600" actId="33524"/>
          <ac:spMkLst>
            <pc:docMk/>
            <pc:sldMk cId="210903711" sldId="601"/>
            <ac:spMk id="5" creationId="{80EFB623-66D0-A508-2667-DA4E0414B43A}"/>
          </ac:spMkLst>
        </pc:spChg>
      </pc:sldChg>
      <pc:sldChg chg="new del">
        <pc:chgData name="Thomas Brown" userId="87180c51-b5ef-4ed5-9bdc-3db7c166b3ea" providerId="ADAL" clId="{060FE604-AD58-40E8-86B0-867D31D9594F}" dt="2024-11-13T06:53:10.778" v="1505" actId="47"/>
        <pc:sldMkLst>
          <pc:docMk/>
          <pc:sldMk cId="4139082391" sldId="601"/>
        </pc:sldMkLst>
      </pc:sldChg>
    </pc:docChg>
  </pc:docChgLst>
</pc:chgInfo>
</file>

<file path=ppt/comments/modernComment_233_1D22AE83.xml><?xml version="1.0" encoding="utf-8"?>
<p188:cmLst xmlns:a="http://schemas.openxmlformats.org/drawingml/2006/main" xmlns:r="http://schemas.openxmlformats.org/officeDocument/2006/relationships" xmlns:p188="http://schemas.microsoft.com/office/powerpoint/2018/8/main">
  <p188:cm id="{367CE77B-6191-4D7C-9B24-3F0C6239CB0B}" authorId="{F5D976D9-BD47-F7B3-1CF6-BD369A273B1D}" created="2024-11-12T14:26:48.793">
    <pc:sldMkLst xmlns:pc="http://schemas.microsoft.com/office/powerpoint/2013/main/command">
      <pc:docMk/>
      <pc:sldMk cId="488812163" sldId="563"/>
    </pc:sldMkLst>
    <p188:txBody>
      <a:bodyPr/>
      <a:lstStyle/>
      <a:p>
        <a:r>
          <a:rPr lang="en-ZA"/>
          <a:t>Re-order this slide</a:t>
        </a:r>
      </a:p>
    </p188:txBody>
  </p188:cm>
</p188:cmLst>
</file>

<file path=ppt/comments/modernComment_243_31B16C68.xml><?xml version="1.0" encoding="utf-8"?>
<p188:cmLst xmlns:a="http://schemas.openxmlformats.org/drawingml/2006/main" xmlns:r="http://schemas.openxmlformats.org/officeDocument/2006/relationships" xmlns:p188="http://schemas.microsoft.com/office/powerpoint/2018/8/main">
  <p188:cm id="{C293BE19-DFDE-4A8D-AD32-A089526A2B64}" authorId="{F5D976D9-BD47-F7B3-1CF6-BD369A273B1D}" created="2024-11-12T14:22:03.888">
    <pc:sldMkLst xmlns:pc="http://schemas.microsoft.com/office/powerpoint/2013/main/command">
      <pc:docMk/>
      <pc:sldMk cId="833711208" sldId="579"/>
    </pc:sldMkLst>
    <p188:txBody>
      <a:bodyPr/>
      <a:lstStyle/>
      <a:p>
        <a:r>
          <a:rPr lang="en-ZA"/>
          <a:t>May remove this slide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3E440604-5BEB-4951-8133-ED2793929CC8}" type="datetimeFigureOut">
              <a:rPr lang="en-ZA" smtClean="0"/>
              <a:t>12 Nov 2024</a:t>
            </a:fld>
            <a:endParaRPr lang="en-ZA"/>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D42EE283-F541-4CA1-8E19-89BDEA1F5D2D}" type="slidenum">
              <a:rPr lang="en-ZA" smtClean="0"/>
              <a:t>‹#›</a:t>
            </a:fld>
            <a:endParaRPr lang="en-ZA"/>
          </a:p>
        </p:txBody>
      </p:sp>
    </p:spTree>
    <p:extLst>
      <p:ext uri="{BB962C8B-B14F-4D97-AF65-F5344CB8AC3E}">
        <p14:creationId xmlns:p14="http://schemas.microsoft.com/office/powerpoint/2010/main" val="3361805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D42EE283-F541-4CA1-8E19-89BDEA1F5D2D}" type="slidenum">
              <a:rPr lang="en-ZA" smtClean="0"/>
              <a:t>3</a:t>
            </a:fld>
            <a:endParaRPr lang="en-ZA"/>
          </a:p>
        </p:txBody>
      </p:sp>
    </p:spTree>
    <p:extLst>
      <p:ext uri="{BB962C8B-B14F-4D97-AF65-F5344CB8AC3E}">
        <p14:creationId xmlns:p14="http://schemas.microsoft.com/office/powerpoint/2010/main" val="1920666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D42EE283-F541-4CA1-8E19-89BDEA1F5D2D}" type="slidenum">
              <a:rPr lang="en-ZA" smtClean="0"/>
              <a:t>5</a:t>
            </a:fld>
            <a:endParaRPr lang="en-ZA"/>
          </a:p>
        </p:txBody>
      </p:sp>
    </p:spTree>
    <p:extLst>
      <p:ext uri="{BB962C8B-B14F-4D97-AF65-F5344CB8AC3E}">
        <p14:creationId xmlns:p14="http://schemas.microsoft.com/office/powerpoint/2010/main" val="3177926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D42EE283-F541-4CA1-8E19-89BDEA1F5D2D}" type="slidenum">
              <a:rPr lang="en-ZA" smtClean="0"/>
              <a:t>6</a:t>
            </a:fld>
            <a:endParaRPr lang="en-ZA"/>
          </a:p>
        </p:txBody>
      </p:sp>
    </p:spTree>
    <p:extLst>
      <p:ext uri="{BB962C8B-B14F-4D97-AF65-F5344CB8AC3E}">
        <p14:creationId xmlns:p14="http://schemas.microsoft.com/office/powerpoint/2010/main" val="1024419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D42EE283-F541-4CA1-8E19-89BDEA1F5D2D}" type="slidenum">
              <a:rPr lang="en-ZA" smtClean="0"/>
              <a:t>8</a:t>
            </a:fld>
            <a:endParaRPr lang="en-ZA"/>
          </a:p>
        </p:txBody>
      </p:sp>
    </p:spTree>
    <p:extLst>
      <p:ext uri="{BB962C8B-B14F-4D97-AF65-F5344CB8AC3E}">
        <p14:creationId xmlns:p14="http://schemas.microsoft.com/office/powerpoint/2010/main" val="3573414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D42EE283-F541-4CA1-8E19-89BDEA1F5D2D}" type="slidenum">
              <a:rPr lang="en-ZA" smtClean="0"/>
              <a:t>13</a:t>
            </a:fld>
            <a:endParaRPr lang="en-ZA"/>
          </a:p>
        </p:txBody>
      </p:sp>
    </p:spTree>
    <p:extLst>
      <p:ext uri="{BB962C8B-B14F-4D97-AF65-F5344CB8AC3E}">
        <p14:creationId xmlns:p14="http://schemas.microsoft.com/office/powerpoint/2010/main" val="1387211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9223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2473347" y="878563"/>
            <a:ext cx="4197307" cy="188385"/>
          </a:xfrm>
        </p:spPr>
        <p:txBody>
          <a:bodyPr lIns="0" tIns="0" rIns="0" bIns="0"/>
          <a:lstStyle>
            <a:lvl1pPr>
              <a:defRPr sz="1224" b="1" i="0">
                <a:solidFill>
                  <a:schemeClr val="tx1"/>
                </a:solidFill>
                <a:latin typeface="Publico Headline Bold"/>
                <a:cs typeface="Publico Headline Bold"/>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11/12/2024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7389897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6280661"/>
      </p:ext>
    </p:extLst>
  </p:cSld>
  <p:clrMap bg1="lt1" tx1="dk1" bg2="lt2" tx2="dk2" accent1="accent1" accent2="accent2" accent3="accent3" accent4="accent4" accent5="accent5" accent6="accent6" hlink="hlink" folHlink="folHlink"/>
  <p:sldLayoutIdLst>
    <p:sldLayoutId id="2147483713" r:id="rId1"/>
    <p:sldLayoutId id="214748371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8/10/relationships/comments" Target="../comments/modernComment_233_1D22AE83.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image" Target="../media/image5.jp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8/10/relationships/comments" Target="../comments/modernComment_243_31B16C68.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3.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3.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3.jp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3.jp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14.emf"/><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15.jpeg"/><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3.jp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3.jp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hyperlink" Target="mailto:Ayanda.Khumalo@belgotex.co.za" TargetMode="External"/><Relationship Id="rId4" Type="http://schemas.openxmlformats.org/officeDocument/2006/relationships/hyperlink" Target="mailto:Thomas.brown@belgotex.co.za"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pic>
        <p:nvPicPr>
          <p:cNvPr id="5" name="Picture 4" descr="A picture containing background pattern&#10;&#10;Description automatically generated">
            <a:extLst>
              <a:ext uri="{FF2B5EF4-FFF2-40B4-BE49-F238E27FC236}">
                <a16:creationId xmlns:a16="http://schemas.microsoft.com/office/drawing/2014/main" id="{691F3630-5C04-0F79-26BE-38676ACE224B}"/>
              </a:ext>
            </a:extLst>
          </p:cNvPr>
          <p:cNvPicPr>
            <a:picLocks noChangeAspect="1"/>
          </p:cNvPicPr>
          <p:nvPr/>
        </p:nvPicPr>
        <p:blipFill>
          <a:blip r:embed="rId2"/>
          <a:stretch>
            <a:fillRect/>
          </a:stretch>
        </p:blipFill>
        <p:spPr>
          <a:xfrm>
            <a:off x="21182" y="0"/>
            <a:ext cx="9141291" cy="5143500"/>
          </a:xfrm>
          <a:prstGeom prst="rect">
            <a:avLst/>
          </a:prstGeom>
        </p:spPr>
      </p:pic>
      <p:sp>
        <p:nvSpPr>
          <p:cNvPr id="6" name="Rectangle 5">
            <a:extLst>
              <a:ext uri="{FF2B5EF4-FFF2-40B4-BE49-F238E27FC236}">
                <a16:creationId xmlns:a16="http://schemas.microsoft.com/office/drawing/2014/main" id="{DF277C8D-051C-45A8-A317-414AB4B4E530}"/>
              </a:ext>
            </a:extLst>
          </p:cNvPr>
          <p:cNvSpPr/>
          <p:nvPr/>
        </p:nvSpPr>
        <p:spPr>
          <a:xfrm>
            <a:off x="152161" y="0"/>
            <a:ext cx="1820572" cy="5143500"/>
          </a:xfrm>
          <a:prstGeom prst="rect">
            <a:avLst/>
          </a:prstGeom>
          <a:solidFill>
            <a:srgbClr val="7D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4" name="Picture 13" descr="Logo&#10;&#10;Description automatically generated with medium confidence">
            <a:extLst>
              <a:ext uri="{FF2B5EF4-FFF2-40B4-BE49-F238E27FC236}">
                <a16:creationId xmlns:a16="http://schemas.microsoft.com/office/drawing/2014/main" id="{E812004F-41EF-4E57-8195-002B777766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684" y="0"/>
            <a:ext cx="1369783" cy="968766"/>
          </a:xfrm>
          <a:prstGeom prst="rect">
            <a:avLst/>
          </a:prstGeom>
        </p:spPr>
      </p:pic>
      <p:sp>
        <p:nvSpPr>
          <p:cNvPr id="4" name="TextBox 3">
            <a:extLst>
              <a:ext uri="{FF2B5EF4-FFF2-40B4-BE49-F238E27FC236}">
                <a16:creationId xmlns:a16="http://schemas.microsoft.com/office/drawing/2014/main" id="{1FEB2A16-D8B6-4063-B420-178E314D9B5A}"/>
              </a:ext>
            </a:extLst>
          </p:cNvPr>
          <p:cNvSpPr txBox="1"/>
          <p:nvPr/>
        </p:nvSpPr>
        <p:spPr>
          <a:xfrm>
            <a:off x="2248718" y="968766"/>
            <a:ext cx="5634059" cy="2508379"/>
          </a:xfrm>
          <a:prstGeom prst="rect">
            <a:avLst/>
          </a:prstGeom>
          <a:noFill/>
        </p:spPr>
        <p:txBody>
          <a:bodyPr wrap="square" lIns="0" tIns="0" rtlCol="0">
            <a:spAutoFit/>
          </a:bodyPr>
          <a:lstStyle/>
          <a:p>
            <a:pPr algn="just"/>
            <a:r>
              <a:rPr lang="en-ZA" sz="2000" b="1" dirty="0">
                <a:latin typeface="Arial" panose="020B0604020202020204" pitchFamily="34" charset="0"/>
                <a:cs typeface="Arial" panose="020B0604020202020204" pitchFamily="34" charset="0"/>
              </a:rPr>
              <a:t>Belgotex and NCPC Collaboration Through:</a:t>
            </a:r>
          </a:p>
          <a:p>
            <a:pPr algn="just"/>
            <a:endParaRPr lang="en-ZA" sz="2000" b="1" dirty="0">
              <a:latin typeface="Arial" panose="020B0604020202020204" pitchFamily="34" charset="0"/>
              <a:cs typeface="Arial" panose="020B0604020202020204" pitchFamily="34" charset="0"/>
            </a:endParaRPr>
          </a:p>
          <a:p>
            <a:r>
              <a:rPr lang="en-GB" sz="2000" b="1" dirty="0">
                <a:effectLst/>
                <a:latin typeface="Arial" panose="020B0604020202020204" pitchFamily="34" charset="0"/>
                <a:ea typeface="Times New Roman" panose="02020603050405020304" pitchFamily="18" charset="0"/>
                <a:cs typeface="Arial" panose="020B0604020202020204" pitchFamily="34" charset="0"/>
              </a:rPr>
              <a:t>CIRCULAR ECONOMY IN THE TEXTILE AND GARMENT SECTOR THROUGH THE SUSTAINABLE MANAGEMENT OF CHEMICALS AND WASTE IN LESOTHO, MADAGASCAR, SOUTH AFRICA AND ETHIOPIA</a:t>
            </a:r>
            <a:r>
              <a:rPr lang="en-ZA" sz="2000" b="1" dirty="0">
                <a:latin typeface="Arial" panose="020B0604020202020204" pitchFamily="34" charset="0"/>
                <a:cs typeface="Arial" panose="020B0604020202020204" pitchFamily="34" charset="0"/>
              </a:rPr>
              <a:t>.</a:t>
            </a:r>
            <a:endParaRPr lang="en-ZA" sz="2000" b="1" spc="48"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AC002D5B-A329-409F-B4A8-13113CFD4ECE}"/>
              </a:ext>
            </a:extLst>
          </p:cNvPr>
          <p:cNvSpPr txBox="1"/>
          <p:nvPr/>
        </p:nvSpPr>
        <p:spPr>
          <a:xfrm>
            <a:off x="2124893" y="4034175"/>
            <a:ext cx="3684235" cy="900246"/>
          </a:xfrm>
          <a:prstGeom prst="rect">
            <a:avLst/>
          </a:prstGeom>
          <a:noFill/>
        </p:spPr>
        <p:txBody>
          <a:bodyPr wrap="square" rtlCol="0">
            <a:spAutoFit/>
          </a:bodyPr>
          <a:lstStyle/>
          <a:p>
            <a:r>
              <a:rPr lang="en-US" sz="1050" b="1" dirty="0">
                <a:latin typeface="Arial" panose="020B0604020202020204" pitchFamily="34" charset="0"/>
                <a:cs typeface="Arial" panose="020B0604020202020204" pitchFamily="34" charset="0"/>
              </a:rPr>
              <a:t>Thomas Brown</a:t>
            </a:r>
          </a:p>
          <a:p>
            <a:r>
              <a:rPr lang="en-US" sz="1050" dirty="0">
                <a:latin typeface="Arial" panose="020B0604020202020204" pitchFamily="34" charset="0"/>
                <a:cs typeface="Arial" panose="020B0604020202020204" pitchFamily="34" charset="0"/>
              </a:rPr>
              <a:t>Circularity Specialist</a:t>
            </a:r>
          </a:p>
          <a:p>
            <a:endParaRPr lang="en-US" sz="1050" b="1" dirty="0">
              <a:latin typeface="Arial" panose="020B0604020202020204" pitchFamily="34" charset="0"/>
              <a:cs typeface="Arial" panose="020B0604020202020204" pitchFamily="34" charset="0"/>
            </a:endParaRPr>
          </a:p>
          <a:p>
            <a:r>
              <a:rPr lang="en-US" sz="1050" b="1" dirty="0">
                <a:latin typeface="Arial" panose="020B0604020202020204" pitchFamily="34" charset="0"/>
                <a:cs typeface="Arial" panose="020B0604020202020204" pitchFamily="34" charset="0"/>
              </a:rPr>
              <a:t>November 2024</a:t>
            </a:r>
          </a:p>
          <a:p>
            <a:r>
              <a:rPr lang="en-US" sz="1050" b="1" dirty="0">
                <a:latin typeface="Arial" panose="020B0604020202020204" pitchFamily="34" charset="0"/>
                <a:cs typeface="Arial" panose="020B0604020202020204" pitchFamily="34" charset="0"/>
              </a:rPr>
              <a:t>Revision 1</a:t>
            </a:r>
            <a:endParaRPr lang="en-ZA" sz="1050" b="1"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0E880CF9-DDC9-345E-88C5-5A181C84CF1C}"/>
              </a:ext>
            </a:extLst>
          </p:cNvPr>
          <p:cNvSpPr/>
          <p:nvPr/>
        </p:nvSpPr>
        <p:spPr>
          <a:xfrm>
            <a:off x="8318500" y="4398433"/>
            <a:ext cx="372533" cy="372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0" name="Image">
            <a:extLst>
              <a:ext uri="{FF2B5EF4-FFF2-40B4-BE49-F238E27FC236}">
                <a16:creationId xmlns:a16="http://schemas.microsoft.com/office/drawing/2014/main" id="{AB954639-F729-4427-BF67-8546153F5565}"/>
              </a:ext>
            </a:extLst>
          </p:cNvPr>
          <p:cNvPicPr>
            <a:picLocks noChangeAspect="1"/>
          </p:cNvPicPr>
          <p:nvPr/>
        </p:nvPicPr>
        <p:blipFill>
          <a:blip r:embed="rId4"/>
          <a:srcRect/>
          <a:stretch/>
        </p:blipFill>
        <p:spPr>
          <a:xfrm>
            <a:off x="7597036" y="4647624"/>
            <a:ext cx="1072708" cy="259199"/>
          </a:xfrm>
          <a:prstGeom prst="rect">
            <a:avLst/>
          </a:prstGeom>
          <a:ln w="12700">
            <a:miter lim="400000"/>
          </a:ln>
        </p:spPr>
      </p:pic>
    </p:spTree>
    <p:extLst>
      <p:ext uri="{BB962C8B-B14F-4D97-AF65-F5344CB8AC3E}">
        <p14:creationId xmlns:p14="http://schemas.microsoft.com/office/powerpoint/2010/main" val="1094732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6546161B-1983-4457-340A-440A6BD0662D}"/>
              </a:ext>
            </a:extLst>
          </p:cNvPr>
          <p:cNvPicPr>
            <a:picLocks noChangeAspect="1"/>
          </p:cNvPicPr>
          <p:nvPr/>
        </p:nvPicPr>
        <p:blipFill>
          <a:blip r:embed="rId3"/>
          <a:stretch>
            <a:fillRect/>
          </a:stretch>
        </p:blipFill>
        <p:spPr>
          <a:xfrm>
            <a:off x="1354" y="0"/>
            <a:ext cx="9141291" cy="5143500"/>
          </a:xfrm>
          <a:prstGeom prst="rect">
            <a:avLst/>
          </a:prstGeom>
        </p:spPr>
      </p:pic>
      <p:pic>
        <p:nvPicPr>
          <p:cNvPr id="14" name="Picture 13" descr="Logo&#10;&#10;Description automatically generated with medium confidence">
            <a:extLst>
              <a:ext uri="{FF2B5EF4-FFF2-40B4-BE49-F238E27FC236}">
                <a16:creationId xmlns:a16="http://schemas.microsoft.com/office/drawing/2014/main" id="{E812004F-41EF-4E57-8195-002B777766D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684" y="0"/>
            <a:ext cx="1369783" cy="968766"/>
          </a:xfrm>
          <a:prstGeom prst="rect">
            <a:avLst/>
          </a:prstGeom>
        </p:spPr>
      </p:pic>
      <p:sp>
        <p:nvSpPr>
          <p:cNvPr id="11" name="TextBox 10">
            <a:extLst>
              <a:ext uri="{FF2B5EF4-FFF2-40B4-BE49-F238E27FC236}">
                <a16:creationId xmlns:a16="http://schemas.microsoft.com/office/drawing/2014/main" id="{5CDCF363-C182-465B-B401-AFBCA79F6A46}"/>
              </a:ext>
            </a:extLst>
          </p:cNvPr>
          <p:cNvSpPr txBox="1"/>
          <p:nvPr/>
        </p:nvSpPr>
        <p:spPr>
          <a:xfrm>
            <a:off x="407223" y="1537216"/>
            <a:ext cx="1369780" cy="353943"/>
          </a:xfrm>
          <a:prstGeom prst="rect">
            <a:avLst/>
          </a:prstGeom>
          <a:noFill/>
        </p:spPr>
        <p:txBody>
          <a:bodyPr wrap="square" lIns="0" tIns="0" rtlCol="0">
            <a:spAutoFit/>
          </a:bodyPr>
          <a:lstStyle/>
          <a:p>
            <a:r>
              <a:rPr lang="en-ZA" sz="2000" b="1" dirty="0">
                <a:latin typeface="Arial" panose="020B0604020202020204" pitchFamily="34" charset="0"/>
                <a:cs typeface="Arial" panose="020B0604020202020204" pitchFamily="34" charset="0"/>
              </a:rPr>
              <a:t>Agenda</a:t>
            </a:r>
          </a:p>
        </p:txBody>
      </p:sp>
      <p:sp>
        <p:nvSpPr>
          <p:cNvPr id="8" name="TextBox 7">
            <a:extLst>
              <a:ext uri="{FF2B5EF4-FFF2-40B4-BE49-F238E27FC236}">
                <a16:creationId xmlns:a16="http://schemas.microsoft.com/office/drawing/2014/main" id="{0229667B-93D0-442C-BA06-75CEDA1A9FEC}"/>
              </a:ext>
            </a:extLst>
          </p:cNvPr>
          <p:cNvSpPr txBox="1"/>
          <p:nvPr/>
        </p:nvSpPr>
        <p:spPr>
          <a:xfrm>
            <a:off x="2252349" y="1537216"/>
            <a:ext cx="4272273" cy="739177"/>
          </a:xfrm>
          <a:prstGeom prst="rect">
            <a:avLst/>
          </a:prstGeom>
          <a:noFill/>
        </p:spPr>
        <p:txBody>
          <a:bodyPr wrap="square" lIns="0" tIns="0" rtlCol="0">
            <a:spAutoFit/>
          </a:bodyPr>
          <a:lstStyle/>
          <a:p>
            <a:pPr marL="228600" indent="-228600">
              <a:lnSpc>
                <a:spcPct val="150000"/>
              </a:lnSpc>
              <a:buAutoNum type="arabicPeriod"/>
            </a:pPr>
            <a:r>
              <a:rPr lang="en-ZA" sz="1600" b="1" dirty="0">
                <a:latin typeface="Arial" panose="020B0604020202020204" pitchFamily="34" charset="0"/>
                <a:cs typeface="Arial" panose="020B0604020202020204" pitchFamily="34" charset="0"/>
              </a:rPr>
              <a:t>Belgotex – Our Sustainability Reach</a:t>
            </a:r>
          </a:p>
          <a:p>
            <a:pPr marL="228600" indent="-228600">
              <a:lnSpc>
                <a:spcPct val="150000"/>
              </a:lnSpc>
              <a:buAutoNum type="arabicPeriod"/>
            </a:pPr>
            <a:r>
              <a:rPr lang="en-ZA" sz="1600" b="1" dirty="0">
                <a:latin typeface="Arial" panose="020B0604020202020204" pitchFamily="34" charset="0"/>
                <a:cs typeface="Arial" panose="020B0604020202020204" pitchFamily="34" charset="0"/>
              </a:rPr>
              <a:t>NCPC – Belgotex Collaborations</a:t>
            </a:r>
          </a:p>
        </p:txBody>
      </p:sp>
      <p:cxnSp>
        <p:nvCxnSpPr>
          <p:cNvPr id="10" name="Straight Connector 9">
            <a:extLst>
              <a:ext uri="{FF2B5EF4-FFF2-40B4-BE49-F238E27FC236}">
                <a16:creationId xmlns:a16="http://schemas.microsoft.com/office/drawing/2014/main" id="{4A9ADE4D-3CD5-4D3F-8636-EC5942783C29}"/>
              </a:ext>
            </a:extLst>
          </p:cNvPr>
          <p:cNvCxnSpPr>
            <a:cxnSpLocks/>
          </p:cNvCxnSpPr>
          <p:nvPr/>
        </p:nvCxnSpPr>
        <p:spPr>
          <a:xfrm>
            <a:off x="2071251" y="789750"/>
            <a:ext cx="0" cy="3564000"/>
          </a:xfrm>
          <a:prstGeom prst="line">
            <a:avLst/>
          </a:prstGeom>
          <a:ln w="28575"/>
        </p:spPr>
        <p:style>
          <a:lnRef idx="1">
            <a:schemeClr val="dk1"/>
          </a:lnRef>
          <a:fillRef idx="0">
            <a:schemeClr val="dk1"/>
          </a:fillRef>
          <a:effectRef idx="0">
            <a:schemeClr val="dk1"/>
          </a:effectRef>
          <a:fontRef idx="minor">
            <a:schemeClr val="tx1"/>
          </a:fontRef>
        </p:style>
      </p:cxnSp>
      <p:sp>
        <p:nvSpPr>
          <p:cNvPr id="17" name="Rectangle 16">
            <a:extLst>
              <a:ext uri="{FF2B5EF4-FFF2-40B4-BE49-F238E27FC236}">
                <a16:creationId xmlns:a16="http://schemas.microsoft.com/office/drawing/2014/main" id="{A3973EBA-918F-14CE-6AA1-CF22721FF804}"/>
              </a:ext>
            </a:extLst>
          </p:cNvPr>
          <p:cNvSpPr/>
          <p:nvPr/>
        </p:nvSpPr>
        <p:spPr>
          <a:xfrm>
            <a:off x="8318500" y="4398433"/>
            <a:ext cx="372533" cy="372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8" name="Image">
            <a:extLst>
              <a:ext uri="{FF2B5EF4-FFF2-40B4-BE49-F238E27FC236}">
                <a16:creationId xmlns:a16="http://schemas.microsoft.com/office/drawing/2014/main" id="{3CCED763-C693-54A0-A409-7ACF16F2AAB4}"/>
              </a:ext>
            </a:extLst>
          </p:cNvPr>
          <p:cNvPicPr>
            <a:picLocks noChangeAspect="1"/>
          </p:cNvPicPr>
          <p:nvPr/>
        </p:nvPicPr>
        <p:blipFill>
          <a:blip r:embed="rId5"/>
          <a:srcRect/>
          <a:stretch/>
        </p:blipFill>
        <p:spPr>
          <a:xfrm>
            <a:off x="7597036" y="4647624"/>
            <a:ext cx="1072708" cy="259199"/>
          </a:xfrm>
          <a:prstGeom prst="rect">
            <a:avLst/>
          </a:prstGeom>
          <a:ln w="12700">
            <a:miter lim="400000"/>
          </a:ln>
        </p:spPr>
      </p:pic>
    </p:spTree>
    <p:extLst>
      <p:ext uri="{BB962C8B-B14F-4D97-AF65-F5344CB8AC3E}">
        <p14:creationId xmlns:p14="http://schemas.microsoft.com/office/powerpoint/2010/main" val="488812163"/>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6546161B-1983-4457-340A-440A6BD0662D}"/>
              </a:ext>
            </a:extLst>
          </p:cNvPr>
          <p:cNvPicPr>
            <a:picLocks noChangeAspect="1"/>
          </p:cNvPicPr>
          <p:nvPr/>
        </p:nvPicPr>
        <p:blipFill>
          <a:blip r:embed="rId3"/>
          <a:stretch>
            <a:fillRect/>
          </a:stretch>
        </p:blipFill>
        <p:spPr>
          <a:xfrm>
            <a:off x="1354" y="0"/>
            <a:ext cx="9141291" cy="5143500"/>
          </a:xfrm>
          <a:prstGeom prst="rect">
            <a:avLst/>
          </a:prstGeom>
        </p:spPr>
      </p:pic>
      <p:pic>
        <p:nvPicPr>
          <p:cNvPr id="14" name="Picture 13" descr="Logo&#10;&#10;Description automatically generated with medium confidence">
            <a:extLst>
              <a:ext uri="{FF2B5EF4-FFF2-40B4-BE49-F238E27FC236}">
                <a16:creationId xmlns:a16="http://schemas.microsoft.com/office/drawing/2014/main" id="{E812004F-41EF-4E57-8195-002B777766D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684" y="0"/>
            <a:ext cx="1369783" cy="968766"/>
          </a:xfrm>
          <a:prstGeom prst="rect">
            <a:avLst/>
          </a:prstGeom>
        </p:spPr>
      </p:pic>
      <p:sp>
        <p:nvSpPr>
          <p:cNvPr id="17" name="Rectangle 16">
            <a:extLst>
              <a:ext uri="{FF2B5EF4-FFF2-40B4-BE49-F238E27FC236}">
                <a16:creationId xmlns:a16="http://schemas.microsoft.com/office/drawing/2014/main" id="{A3973EBA-918F-14CE-6AA1-CF22721FF804}"/>
              </a:ext>
            </a:extLst>
          </p:cNvPr>
          <p:cNvSpPr/>
          <p:nvPr/>
        </p:nvSpPr>
        <p:spPr>
          <a:xfrm>
            <a:off x="8318500" y="4398433"/>
            <a:ext cx="372533" cy="372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 name="Picture 4" descr="Hands reaching out">
            <a:extLst>
              <a:ext uri="{FF2B5EF4-FFF2-40B4-BE49-F238E27FC236}">
                <a16:creationId xmlns:a16="http://schemas.microsoft.com/office/drawing/2014/main" id="{0D962F7F-8EA4-4FCF-9D51-14E6A9D84C43}"/>
              </a:ext>
            </a:extLst>
          </p:cNvPr>
          <p:cNvPicPr>
            <a:picLocks noChangeAspect="1"/>
          </p:cNvPicPr>
          <p:nvPr/>
        </p:nvPicPr>
        <p:blipFill>
          <a:blip r:embed="rId5">
            <a:alphaModFix amt="20000"/>
          </a:blip>
          <a:stretch>
            <a:fillRect/>
          </a:stretch>
        </p:blipFill>
        <p:spPr>
          <a:xfrm>
            <a:off x="960582" y="236677"/>
            <a:ext cx="6885017" cy="4410948"/>
          </a:xfrm>
          <a:prstGeom prst="rect">
            <a:avLst/>
          </a:prstGeom>
        </p:spPr>
      </p:pic>
      <p:pic>
        <p:nvPicPr>
          <p:cNvPr id="18" name="Image">
            <a:extLst>
              <a:ext uri="{FF2B5EF4-FFF2-40B4-BE49-F238E27FC236}">
                <a16:creationId xmlns:a16="http://schemas.microsoft.com/office/drawing/2014/main" id="{3CCED763-C693-54A0-A409-7ACF16F2AAB4}"/>
              </a:ext>
            </a:extLst>
          </p:cNvPr>
          <p:cNvPicPr>
            <a:picLocks noChangeAspect="1"/>
          </p:cNvPicPr>
          <p:nvPr/>
        </p:nvPicPr>
        <p:blipFill>
          <a:blip r:embed="rId6"/>
          <a:srcRect/>
          <a:stretch/>
        </p:blipFill>
        <p:spPr>
          <a:xfrm>
            <a:off x="7597036" y="4647624"/>
            <a:ext cx="1072708" cy="259199"/>
          </a:xfrm>
          <a:prstGeom prst="rect">
            <a:avLst/>
          </a:prstGeom>
          <a:ln w="12700">
            <a:miter lim="400000"/>
          </a:ln>
        </p:spPr>
      </p:pic>
      <p:sp>
        <p:nvSpPr>
          <p:cNvPr id="13" name="TextBox 12">
            <a:extLst>
              <a:ext uri="{FF2B5EF4-FFF2-40B4-BE49-F238E27FC236}">
                <a16:creationId xmlns:a16="http://schemas.microsoft.com/office/drawing/2014/main" id="{FE3464EE-9677-4000-A840-059AACEE2FDF}"/>
              </a:ext>
            </a:extLst>
          </p:cNvPr>
          <p:cNvSpPr txBox="1"/>
          <p:nvPr/>
        </p:nvSpPr>
        <p:spPr>
          <a:xfrm>
            <a:off x="1681018" y="628074"/>
            <a:ext cx="5781964" cy="2893100"/>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Transformation at </a:t>
            </a:r>
            <a:r>
              <a:rPr lang="en-US" sz="1600" b="1" dirty="0" err="1">
                <a:latin typeface="Arial" panose="020B0604020202020204" pitchFamily="34" charset="0"/>
                <a:cs typeface="Arial" panose="020B0604020202020204" pitchFamily="34" charset="0"/>
              </a:rPr>
              <a:t>Belgotex</a:t>
            </a:r>
            <a:r>
              <a:rPr lang="en-US" sz="1600" b="1" dirty="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p>
            <a:pPr defTabSz="1100600" hangingPunct="0">
              <a:defRPr/>
            </a:pPr>
            <a:endParaRPr lang="en-GB" sz="1200" kern="0" dirty="0">
              <a:latin typeface="Arial" panose="020B0604020202020204" pitchFamily="34" charset="0"/>
              <a:cs typeface="Arial" panose="020B0604020202020204" pitchFamily="34" charset="0"/>
              <a:sym typeface="Helvetica Neue"/>
            </a:endParaRPr>
          </a:p>
          <a:p>
            <a:pPr defTabSz="1100600" hangingPunct="0">
              <a:defRPr/>
            </a:pPr>
            <a:endParaRPr lang="en-GB" sz="1400" kern="0" dirty="0">
              <a:latin typeface="Arial" panose="020B0604020202020204" pitchFamily="34" charset="0"/>
              <a:cs typeface="Arial" panose="020B0604020202020204" pitchFamily="34" charset="0"/>
              <a:sym typeface="Helvetica Neue"/>
            </a:endParaRPr>
          </a:p>
          <a:p>
            <a:pPr defTabSz="621883"/>
            <a:r>
              <a:rPr lang="en-US" sz="1200" dirty="0">
                <a:solidFill>
                  <a:srgbClr val="000000"/>
                </a:solidFill>
                <a:latin typeface="Arial" panose="020B0604020202020204" pitchFamily="34" charset="0"/>
                <a:cs typeface="Arial" panose="020B0604020202020204" pitchFamily="34" charset="0"/>
              </a:rPr>
              <a:t>Every time we purchase something, we are essentially voting for the kinds of things we want in the world. It’s through our purchase preferences, as individuals, as governments and as organisations, that we can encourage or discourage industries, services and products based on what we want to see continue. </a:t>
            </a:r>
          </a:p>
          <a:p>
            <a:pPr defTabSz="621883"/>
            <a:endParaRPr lang="en-US" sz="1200" dirty="0">
              <a:solidFill>
                <a:srgbClr val="000000"/>
              </a:solidFill>
              <a:latin typeface="Arial" panose="020B0604020202020204" pitchFamily="34" charset="0"/>
              <a:cs typeface="Arial" panose="020B0604020202020204" pitchFamily="34" charset="0"/>
            </a:endParaRPr>
          </a:p>
          <a:p>
            <a:pPr defTabSz="621883"/>
            <a:r>
              <a:rPr lang="en-US" sz="1200" dirty="0">
                <a:solidFill>
                  <a:srgbClr val="000000"/>
                </a:solidFill>
                <a:latin typeface="Arial" panose="020B0604020202020204" pitchFamily="34" charset="0"/>
                <a:cs typeface="Arial" panose="020B0604020202020204" pitchFamily="34" charset="0"/>
              </a:rPr>
              <a:t>This is where there is great opportunity for change, as many of the products and services that fill our economy today have huge impacts on the planet, offer up many inequities along the supply chain and are designed to break’ </a:t>
            </a:r>
          </a:p>
          <a:p>
            <a:pPr defTabSz="621883"/>
            <a:endParaRPr lang="en-US" sz="1400" dirty="0">
              <a:solidFill>
                <a:srgbClr val="000000"/>
              </a:solidFill>
              <a:latin typeface="Arial" panose="020B0604020202020204" pitchFamily="34" charset="0"/>
              <a:cs typeface="Arial" panose="020B0604020202020204" pitchFamily="34" charset="0"/>
            </a:endParaRPr>
          </a:p>
          <a:p>
            <a:pPr defTabSz="621883"/>
            <a:r>
              <a:rPr lang="en-US" sz="1400" dirty="0">
                <a:solidFill>
                  <a:srgbClr val="000000"/>
                </a:solidFill>
                <a:latin typeface="Arial" panose="020B0604020202020204" pitchFamily="34" charset="0"/>
                <a:cs typeface="Arial" panose="020B0604020202020204" pitchFamily="34" charset="0"/>
              </a:rPr>
              <a:t>- </a:t>
            </a:r>
            <a:r>
              <a:rPr lang="en-US" sz="1400" i="1" dirty="0">
                <a:solidFill>
                  <a:srgbClr val="000000"/>
                </a:solidFill>
                <a:latin typeface="Arial" panose="020B0604020202020204" pitchFamily="34" charset="0"/>
                <a:cs typeface="Arial" panose="020B0604020202020204" pitchFamily="34" charset="0"/>
              </a:rPr>
              <a:t>Leyla </a:t>
            </a:r>
            <a:r>
              <a:rPr lang="en-ZA" sz="1400" i="1" dirty="0" err="1">
                <a:solidFill>
                  <a:srgbClr val="000000"/>
                </a:solidFill>
                <a:latin typeface="Arial" panose="020B0604020202020204" pitchFamily="34" charset="0"/>
                <a:cs typeface="Arial" panose="020B0604020202020204" pitchFamily="34" charset="0"/>
              </a:rPr>
              <a:t>Acaroglu</a:t>
            </a:r>
            <a:r>
              <a:rPr lang="en-ZA" sz="1400" i="1" dirty="0">
                <a:solidFill>
                  <a:srgbClr val="000000"/>
                </a:solidFill>
                <a:latin typeface="Arial" panose="020B0604020202020204" pitchFamily="34" charset="0"/>
                <a:cs typeface="Arial" panose="020B0604020202020204" pitchFamily="34" charset="0"/>
              </a:rPr>
              <a:t> </a:t>
            </a:r>
            <a:r>
              <a:rPr lang="en-US" sz="1400" dirty="0">
                <a:solidFill>
                  <a:srgbClr val="000000"/>
                </a:solidFill>
                <a:latin typeface="Arial" panose="020B0604020202020204" pitchFamily="34" charset="0"/>
                <a:cs typeface="Arial" panose="020B0604020202020204" pitchFamily="34" charset="0"/>
              </a:rPr>
              <a:t>. </a:t>
            </a:r>
            <a:endParaRPr lang="en-ZA" sz="1400" dirty="0">
              <a:solidFill>
                <a:prstClr val="black"/>
              </a:solidFill>
              <a:latin typeface="Arial" panose="020B0604020202020204" pitchFamily="34" charset="0"/>
              <a:cs typeface="Arial" panose="020B0604020202020204" pitchFamily="34" charset="0"/>
            </a:endParaRPr>
          </a:p>
          <a:p>
            <a:pPr defTabSz="1100600" hangingPunct="0">
              <a:defRPr/>
            </a:pPr>
            <a:endParaRPr lang="en-US" sz="1600" dirty="0">
              <a:latin typeface="Arial" panose="020B0604020202020204" pitchFamily="34" charset="0"/>
              <a:cs typeface="Arial" panose="020B0604020202020204" pitchFamily="34" charset="0"/>
            </a:endParaRPr>
          </a:p>
        </p:txBody>
      </p:sp>
      <p:sp>
        <p:nvSpPr>
          <p:cNvPr id="15" name="Frame 14">
            <a:extLst>
              <a:ext uri="{FF2B5EF4-FFF2-40B4-BE49-F238E27FC236}">
                <a16:creationId xmlns:a16="http://schemas.microsoft.com/office/drawing/2014/main" id="{61C77C75-B473-41D1-8CE4-37B14A21515D}"/>
              </a:ext>
            </a:extLst>
          </p:cNvPr>
          <p:cNvSpPr/>
          <p:nvPr/>
        </p:nvSpPr>
        <p:spPr>
          <a:xfrm>
            <a:off x="0" y="0"/>
            <a:ext cx="9144000" cy="5143500"/>
          </a:xfrm>
          <a:prstGeom prst="frame">
            <a:avLst>
              <a:gd name="adj1" fmla="val 2294"/>
            </a:avLst>
          </a:prstGeom>
          <a:solidFill>
            <a:srgbClr val="7D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629764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6546161B-1983-4457-340A-440A6BD0662D}"/>
              </a:ext>
            </a:extLst>
          </p:cNvPr>
          <p:cNvPicPr>
            <a:picLocks noChangeAspect="1"/>
          </p:cNvPicPr>
          <p:nvPr/>
        </p:nvPicPr>
        <p:blipFill>
          <a:blip r:embed="rId3"/>
          <a:stretch>
            <a:fillRect/>
          </a:stretch>
        </p:blipFill>
        <p:spPr>
          <a:xfrm>
            <a:off x="1354" y="0"/>
            <a:ext cx="9141291" cy="5143500"/>
          </a:xfrm>
          <a:prstGeom prst="rect">
            <a:avLst/>
          </a:prstGeom>
        </p:spPr>
      </p:pic>
      <p:pic>
        <p:nvPicPr>
          <p:cNvPr id="14" name="Picture 13" descr="Logo&#10;&#10;Description automatically generated with medium confidence">
            <a:extLst>
              <a:ext uri="{FF2B5EF4-FFF2-40B4-BE49-F238E27FC236}">
                <a16:creationId xmlns:a16="http://schemas.microsoft.com/office/drawing/2014/main" id="{E812004F-41EF-4E57-8195-002B777766D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684" y="0"/>
            <a:ext cx="1369783" cy="968766"/>
          </a:xfrm>
          <a:prstGeom prst="rect">
            <a:avLst/>
          </a:prstGeom>
        </p:spPr>
      </p:pic>
      <p:sp>
        <p:nvSpPr>
          <p:cNvPr id="17" name="Rectangle 16">
            <a:extLst>
              <a:ext uri="{FF2B5EF4-FFF2-40B4-BE49-F238E27FC236}">
                <a16:creationId xmlns:a16="http://schemas.microsoft.com/office/drawing/2014/main" id="{A3973EBA-918F-14CE-6AA1-CF22721FF804}"/>
              </a:ext>
            </a:extLst>
          </p:cNvPr>
          <p:cNvSpPr/>
          <p:nvPr/>
        </p:nvSpPr>
        <p:spPr>
          <a:xfrm>
            <a:off x="8318500" y="4398433"/>
            <a:ext cx="372533" cy="372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8" name="Image">
            <a:extLst>
              <a:ext uri="{FF2B5EF4-FFF2-40B4-BE49-F238E27FC236}">
                <a16:creationId xmlns:a16="http://schemas.microsoft.com/office/drawing/2014/main" id="{3CCED763-C693-54A0-A409-7ACF16F2AAB4}"/>
              </a:ext>
            </a:extLst>
          </p:cNvPr>
          <p:cNvPicPr>
            <a:picLocks noChangeAspect="1"/>
          </p:cNvPicPr>
          <p:nvPr/>
        </p:nvPicPr>
        <p:blipFill>
          <a:blip r:embed="rId5"/>
          <a:srcRect/>
          <a:stretch/>
        </p:blipFill>
        <p:spPr>
          <a:xfrm>
            <a:off x="7597036" y="4647624"/>
            <a:ext cx="1072708" cy="259199"/>
          </a:xfrm>
          <a:prstGeom prst="rect">
            <a:avLst/>
          </a:prstGeom>
          <a:ln w="12700">
            <a:miter lim="400000"/>
          </a:ln>
        </p:spPr>
      </p:pic>
      <p:pic>
        <p:nvPicPr>
          <p:cNvPr id="9" name="Picture 8" descr="A picture containing shape&#10;&#10;Description automatically generated">
            <a:extLst>
              <a:ext uri="{FF2B5EF4-FFF2-40B4-BE49-F238E27FC236}">
                <a16:creationId xmlns:a16="http://schemas.microsoft.com/office/drawing/2014/main" id="{2043F4DB-A00C-47B8-ADD9-115364AB8F7E}"/>
              </a:ext>
            </a:extLst>
          </p:cNvPr>
          <p:cNvPicPr>
            <a:picLocks noChangeAspect="1"/>
          </p:cNvPicPr>
          <p:nvPr/>
        </p:nvPicPr>
        <p:blipFill>
          <a:blip r:embed="rId6"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054474" y="-489135"/>
            <a:ext cx="5143500" cy="5143500"/>
          </a:xfrm>
          <a:prstGeom prst="rect">
            <a:avLst/>
          </a:prstGeom>
        </p:spPr>
      </p:pic>
      <p:sp>
        <p:nvSpPr>
          <p:cNvPr id="13" name="TextBox 12">
            <a:extLst>
              <a:ext uri="{FF2B5EF4-FFF2-40B4-BE49-F238E27FC236}">
                <a16:creationId xmlns:a16="http://schemas.microsoft.com/office/drawing/2014/main" id="{24484598-C85B-476D-8FE5-267B7D62056C}"/>
              </a:ext>
            </a:extLst>
          </p:cNvPr>
          <p:cNvSpPr txBox="1"/>
          <p:nvPr/>
        </p:nvSpPr>
        <p:spPr>
          <a:xfrm>
            <a:off x="452967" y="552827"/>
            <a:ext cx="4749408" cy="4031873"/>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Belgotex at a Glance</a:t>
            </a:r>
            <a:endParaRPr lang="en-US" sz="1400" dirty="0">
              <a:latin typeface="Arial" panose="020B0604020202020204" pitchFamily="34" charset="0"/>
              <a:cs typeface="Arial" panose="020B0604020202020204" pitchFamily="34" charset="0"/>
            </a:endParaRPr>
          </a:p>
          <a:p>
            <a:pPr defTabSz="1100600" hangingPunct="0">
              <a:defRPr/>
            </a:pPr>
            <a:endParaRPr lang="en-GB" sz="1200" kern="0" dirty="0">
              <a:latin typeface="Arial" panose="020B0604020202020204" pitchFamily="34" charset="0"/>
              <a:cs typeface="Arial" panose="020B0604020202020204" pitchFamily="34" charset="0"/>
              <a:sym typeface="Helvetica Neue"/>
            </a:endParaRPr>
          </a:p>
          <a:p>
            <a:pPr algn="just" defTabSz="1100600" hangingPunct="0">
              <a:defRPr/>
            </a:pPr>
            <a:endParaRPr lang="en-GB" sz="1200" kern="0" dirty="0">
              <a:latin typeface="Arial" panose="020B0604020202020204" pitchFamily="34" charset="0"/>
              <a:cs typeface="Arial" panose="020B0604020202020204" pitchFamily="34" charset="0"/>
              <a:sym typeface="Helvetica Neue"/>
            </a:endParaRPr>
          </a:p>
          <a:p>
            <a:pPr algn="just"/>
            <a:r>
              <a:rPr lang="en-GB" sz="1200" dirty="0">
                <a:latin typeface="Arial" panose="020B0604020202020204" pitchFamily="34" charset="0"/>
                <a:cs typeface="Arial" panose="020B0604020202020204" pitchFamily="34" charset="0"/>
              </a:rPr>
              <a:t>As Africa's leading manufacturer of carpets and artificial grass, and a distributor of vinyl, Belgotex is based in Pietermaritzburg, KwaZulu-Natal, and proudly part of the Belgotex International network.</a:t>
            </a:r>
          </a:p>
          <a:p>
            <a:pPr algn="just"/>
            <a:endParaRPr lang="en-GB" sz="1200" dirty="0">
              <a:latin typeface="Arial" panose="020B0604020202020204" pitchFamily="34" charset="0"/>
              <a:cs typeface="Arial" panose="020B0604020202020204" pitchFamily="34" charset="0"/>
            </a:endParaRPr>
          </a:p>
          <a:p>
            <a:pPr algn="just"/>
            <a:r>
              <a:rPr lang="en-GB" sz="1200" dirty="0">
                <a:latin typeface="Arial" panose="020B0604020202020204" pitchFamily="34" charset="0"/>
                <a:cs typeface="Arial" panose="020B0604020202020204" pitchFamily="34" charset="0"/>
              </a:rPr>
              <a:t>Our reach extends across Africa, India, the Middle East, Brazil, Europe, Australia, and New Zealand, enabling us to make a global impact.</a:t>
            </a:r>
          </a:p>
          <a:p>
            <a:pPr algn="just"/>
            <a:endParaRPr lang="en-GB" sz="1200" dirty="0">
              <a:latin typeface="Arial" panose="020B0604020202020204" pitchFamily="34" charset="0"/>
              <a:cs typeface="Arial" panose="020B0604020202020204" pitchFamily="34" charset="0"/>
            </a:endParaRPr>
          </a:p>
          <a:p>
            <a:pPr algn="just"/>
            <a:r>
              <a:rPr lang="en-GB" sz="1200" dirty="0">
                <a:latin typeface="Arial" panose="020B0604020202020204" pitchFamily="34" charset="0"/>
                <a:cs typeface="Arial" panose="020B0604020202020204" pitchFamily="34" charset="0"/>
              </a:rPr>
              <a:t>We are a purpose-driven company that prioritizes the triple bottom line—social, environmental, and financial. </a:t>
            </a:r>
          </a:p>
          <a:p>
            <a:pPr algn="just"/>
            <a:endParaRPr lang="en-GB" sz="1200" dirty="0">
              <a:latin typeface="Arial" panose="020B0604020202020204" pitchFamily="34" charset="0"/>
              <a:cs typeface="Arial" panose="020B0604020202020204" pitchFamily="34" charset="0"/>
            </a:endParaRPr>
          </a:p>
          <a:p>
            <a:pPr algn="just"/>
            <a:r>
              <a:rPr lang="en-GB" sz="1200" dirty="0">
                <a:latin typeface="Arial" panose="020B0604020202020204" pitchFamily="34" charset="0"/>
                <a:cs typeface="Arial" panose="020B0604020202020204" pitchFamily="34" charset="0"/>
              </a:rPr>
              <a:t>Guided by a philosophy of accountability and transparency, we tread softly yet boldly, committed to sustainability at every step</a:t>
            </a:r>
          </a:p>
          <a:p>
            <a:pPr marL="171450" indent="-171450" algn="just" defTabSz="1100600" hangingPunct="0">
              <a:buFont typeface="Wingdings" panose="05000000000000000000" pitchFamily="2" charset="2"/>
              <a:buChar char="§"/>
              <a:defRPr/>
            </a:pPr>
            <a:endParaRPr lang="en-GB" sz="1200" kern="0" dirty="0">
              <a:latin typeface="Arial" panose="020B0604020202020204" pitchFamily="34" charset="0"/>
              <a:cs typeface="Arial" panose="020B0604020202020204" pitchFamily="34" charset="0"/>
              <a:sym typeface="Helvetica Neue"/>
            </a:endParaRPr>
          </a:p>
          <a:p>
            <a:pPr marL="171450" indent="-171450" defTabSz="1100600" hangingPunct="0">
              <a:buFont typeface="Wingdings" panose="05000000000000000000" pitchFamily="2" charset="2"/>
              <a:buChar char="§"/>
              <a:defRPr/>
            </a:pPr>
            <a:endParaRPr lang="en-GB" sz="1200" kern="0" dirty="0">
              <a:latin typeface="Arial" panose="020B0604020202020204" pitchFamily="34" charset="0"/>
              <a:cs typeface="Arial" panose="020B0604020202020204" pitchFamily="34" charset="0"/>
              <a:sym typeface="Helvetica Neue"/>
            </a:endParaRPr>
          </a:p>
          <a:p>
            <a:pPr marL="171450" indent="-171450" defTabSz="1100600" hangingPunct="0">
              <a:buFont typeface="Wingdings" panose="05000000000000000000" pitchFamily="2" charset="2"/>
              <a:buChar char="§"/>
              <a:defRPr/>
            </a:pPr>
            <a:endParaRPr lang="en-GB" sz="1200" kern="0" dirty="0">
              <a:latin typeface="Arial" panose="020B0604020202020204" pitchFamily="34" charset="0"/>
              <a:cs typeface="Arial" panose="020B0604020202020204" pitchFamily="34" charset="0"/>
              <a:sym typeface="Helvetica Neue"/>
            </a:endParaRPr>
          </a:p>
          <a:p>
            <a:pPr defTabSz="1100600" hangingPunct="0">
              <a:defRPr/>
            </a:pPr>
            <a:endParaRPr lang="en-GB" sz="1200" kern="0" dirty="0">
              <a:latin typeface="Arial" panose="020B0604020202020204" pitchFamily="34" charset="0"/>
              <a:cs typeface="Arial" panose="020B0604020202020204" pitchFamily="34" charset="0"/>
              <a:sym typeface="Helvetica Neue"/>
            </a:endParaRPr>
          </a:p>
        </p:txBody>
      </p:sp>
      <p:sp>
        <p:nvSpPr>
          <p:cNvPr id="15" name="Frame 14">
            <a:extLst>
              <a:ext uri="{FF2B5EF4-FFF2-40B4-BE49-F238E27FC236}">
                <a16:creationId xmlns:a16="http://schemas.microsoft.com/office/drawing/2014/main" id="{9B69E221-07A9-4021-AD24-12CD7FA92A64}"/>
              </a:ext>
            </a:extLst>
          </p:cNvPr>
          <p:cNvSpPr/>
          <p:nvPr/>
        </p:nvSpPr>
        <p:spPr>
          <a:xfrm>
            <a:off x="-1355" y="0"/>
            <a:ext cx="9144000" cy="5143500"/>
          </a:xfrm>
          <a:prstGeom prst="frame">
            <a:avLst>
              <a:gd name="adj1" fmla="val 2294"/>
            </a:avLst>
          </a:prstGeom>
          <a:solidFill>
            <a:srgbClr val="7D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833711208"/>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6546161B-1983-4457-340A-440A6BD0662D}"/>
              </a:ext>
            </a:extLst>
          </p:cNvPr>
          <p:cNvPicPr>
            <a:picLocks noChangeAspect="1"/>
          </p:cNvPicPr>
          <p:nvPr/>
        </p:nvPicPr>
        <p:blipFill>
          <a:blip r:embed="rId3">
            <a:alphaModFix amt="35000"/>
          </a:blip>
          <a:stretch>
            <a:fillRect/>
          </a:stretch>
        </p:blipFill>
        <p:spPr>
          <a:xfrm>
            <a:off x="1354" y="0"/>
            <a:ext cx="9141291" cy="5143500"/>
          </a:xfrm>
          <a:prstGeom prst="rect">
            <a:avLst/>
          </a:prstGeom>
        </p:spPr>
      </p:pic>
      <p:pic>
        <p:nvPicPr>
          <p:cNvPr id="14" name="Picture 13" descr="Logo&#10;&#10;Description automatically generated with medium confidence">
            <a:extLst>
              <a:ext uri="{FF2B5EF4-FFF2-40B4-BE49-F238E27FC236}">
                <a16:creationId xmlns:a16="http://schemas.microsoft.com/office/drawing/2014/main" id="{E812004F-41EF-4E57-8195-002B777766D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684" y="0"/>
            <a:ext cx="1369783" cy="968766"/>
          </a:xfrm>
          <a:prstGeom prst="rect">
            <a:avLst/>
          </a:prstGeom>
        </p:spPr>
      </p:pic>
      <p:sp>
        <p:nvSpPr>
          <p:cNvPr id="17" name="Rectangle 16">
            <a:extLst>
              <a:ext uri="{FF2B5EF4-FFF2-40B4-BE49-F238E27FC236}">
                <a16:creationId xmlns:a16="http://schemas.microsoft.com/office/drawing/2014/main" id="{A3973EBA-918F-14CE-6AA1-CF22721FF804}"/>
              </a:ext>
            </a:extLst>
          </p:cNvPr>
          <p:cNvSpPr/>
          <p:nvPr/>
        </p:nvSpPr>
        <p:spPr>
          <a:xfrm>
            <a:off x="8318500" y="4398433"/>
            <a:ext cx="372533" cy="372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8" name="Image">
            <a:extLst>
              <a:ext uri="{FF2B5EF4-FFF2-40B4-BE49-F238E27FC236}">
                <a16:creationId xmlns:a16="http://schemas.microsoft.com/office/drawing/2014/main" id="{3CCED763-C693-54A0-A409-7ACF16F2AAB4}"/>
              </a:ext>
            </a:extLst>
          </p:cNvPr>
          <p:cNvPicPr>
            <a:picLocks noChangeAspect="1"/>
          </p:cNvPicPr>
          <p:nvPr/>
        </p:nvPicPr>
        <p:blipFill>
          <a:blip r:embed="rId5"/>
          <a:srcRect/>
          <a:stretch/>
        </p:blipFill>
        <p:spPr>
          <a:xfrm>
            <a:off x="7597036" y="4647624"/>
            <a:ext cx="1072708" cy="259199"/>
          </a:xfrm>
          <a:prstGeom prst="rect">
            <a:avLst/>
          </a:prstGeom>
          <a:ln w="12700">
            <a:miter lim="400000"/>
          </a:ln>
        </p:spPr>
      </p:pic>
      <p:pic>
        <p:nvPicPr>
          <p:cNvPr id="9" name="Picture 8">
            <a:extLst>
              <a:ext uri="{FF2B5EF4-FFF2-40B4-BE49-F238E27FC236}">
                <a16:creationId xmlns:a16="http://schemas.microsoft.com/office/drawing/2014/main" id="{DEB4485B-1041-4072-A38A-6BAA49D8710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34433" y="445119"/>
            <a:ext cx="3135762" cy="2970433"/>
          </a:xfrm>
          <a:prstGeom prst="rect">
            <a:avLst/>
          </a:prstGeom>
        </p:spPr>
      </p:pic>
      <p:sp>
        <p:nvSpPr>
          <p:cNvPr id="13" name="TextBox 12">
            <a:extLst>
              <a:ext uri="{FF2B5EF4-FFF2-40B4-BE49-F238E27FC236}">
                <a16:creationId xmlns:a16="http://schemas.microsoft.com/office/drawing/2014/main" id="{598B1F28-072C-4AF6-B76F-3CA6583B3953}"/>
              </a:ext>
            </a:extLst>
          </p:cNvPr>
          <p:cNvSpPr txBox="1"/>
          <p:nvPr/>
        </p:nvSpPr>
        <p:spPr>
          <a:xfrm>
            <a:off x="3829050" y="445119"/>
            <a:ext cx="4257675" cy="3477875"/>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What Sustainability Means To Us.</a:t>
            </a:r>
            <a:endParaRPr lang="en-US" sz="1400" dirty="0">
              <a:latin typeface="Arial" panose="020B0604020202020204" pitchFamily="34" charset="0"/>
              <a:cs typeface="Arial" panose="020B0604020202020204" pitchFamily="34" charset="0"/>
            </a:endParaRPr>
          </a:p>
          <a:p>
            <a:pPr defTabSz="1100600" hangingPunct="0">
              <a:defRPr/>
            </a:pPr>
            <a:endParaRPr lang="en-GB" sz="1200" kern="0" dirty="0">
              <a:latin typeface="Arial" panose="020B0604020202020204" pitchFamily="34" charset="0"/>
              <a:cs typeface="Arial" panose="020B0604020202020204" pitchFamily="34" charset="0"/>
              <a:sym typeface="Helvetica Neue"/>
            </a:endParaRPr>
          </a:p>
          <a:p>
            <a:pPr algn="just"/>
            <a:r>
              <a:rPr lang="en-GB" sz="1200" dirty="0">
                <a:latin typeface="Arial" panose="020B0604020202020204" pitchFamily="34" charset="0"/>
                <a:cs typeface="Arial" panose="020B0604020202020204" pitchFamily="34" charset="0"/>
              </a:rPr>
              <a:t>Our commitment as a South African flooring manufacturer is founded on care for people, stewardship of the environment, strong governance, and a desire to create value and well-being. These principles form the foundation of a sustainable business for today and the future.</a:t>
            </a:r>
          </a:p>
          <a:p>
            <a:pPr algn="just"/>
            <a:endParaRPr lang="en-GB" sz="1200" dirty="0">
              <a:latin typeface="Arial" panose="020B0604020202020204" pitchFamily="34" charset="0"/>
              <a:cs typeface="Arial" panose="020B0604020202020204" pitchFamily="34" charset="0"/>
            </a:endParaRPr>
          </a:p>
          <a:p>
            <a:pPr algn="just"/>
            <a:r>
              <a:rPr lang="en-GB" sz="1200" dirty="0">
                <a:latin typeface="Arial" panose="020B0604020202020204" pitchFamily="34" charset="0"/>
                <a:cs typeface="Arial" panose="020B0604020202020204" pitchFamily="34" charset="0"/>
              </a:rPr>
              <a:t>With these foundations in place, we’re strategically focused on optimizing, democratizing, and transforming our ecosystem, products, and business processes.</a:t>
            </a:r>
          </a:p>
          <a:p>
            <a:pPr algn="just"/>
            <a:endParaRPr lang="en-GB" sz="1200" dirty="0">
              <a:latin typeface="Arial" panose="020B0604020202020204" pitchFamily="34" charset="0"/>
              <a:cs typeface="Arial" panose="020B0604020202020204" pitchFamily="34" charset="0"/>
            </a:endParaRPr>
          </a:p>
          <a:p>
            <a:pPr algn="just"/>
            <a:r>
              <a:rPr lang="en-GB" sz="1200" dirty="0">
                <a:latin typeface="Arial" panose="020B0604020202020204" pitchFamily="34" charset="0"/>
                <a:cs typeface="Arial" panose="020B0604020202020204" pitchFamily="34" charset="0"/>
              </a:rPr>
              <a:t>Our vision is to foster a world where everyone can realize their potential with dignity and equality, leading prosperous and healthy lives within safe, inclusive workplaces. We are also committed to protecting our planet from degradation by promoting sustainable consumption, circular production, and climate action, all within nature’s boundaries</a:t>
            </a:r>
            <a:endParaRPr lang="en-GB" sz="1200" kern="0" dirty="0">
              <a:latin typeface="Arial" panose="020B0604020202020204" pitchFamily="34" charset="0"/>
              <a:cs typeface="Arial" panose="020B0604020202020204" pitchFamily="34" charset="0"/>
              <a:sym typeface="Helvetica Neue"/>
            </a:endParaRPr>
          </a:p>
        </p:txBody>
      </p:sp>
      <p:sp>
        <p:nvSpPr>
          <p:cNvPr id="15" name="TextBox 14">
            <a:extLst>
              <a:ext uri="{FF2B5EF4-FFF2-40B4-BE49-F238E27FC236}">
                <a16:creationId xmlns:a16="http://schemas.microsoft.com/office/drawing/2014/main" id="{E45F1293-4B56-4BD8-A808-5AF4984892DE}"/>
              </a:ext>
            </a:extLst>
          </p:cNvPr>
          <p:cNvSpPr txBox="1"/>
          <p:nvPr/>
        </p:nvSpPr>
        <p:spPr>
          <a:xfrm>
            <a:off x="434433" y="3527185"/>
            <a:ext cx="3135762" cy="1031051"/>
          </a:xfrm>
          <a:prstGeom prst="rect">
            <a:avLst/>
          </a:prstGeom>
          <a:noFill/>
        </p:spPr>
        <p:txBody>
          <a:bodyPr wrap="square" rtlCol="0">
            <a:spAutoFit/>
          </a:bodyPr>
          <a:lstStyle/>
          <a:p>
            <a:r>
              <a:rPr lang="en-ZA" sz="1000" i="1" dirty="0">
                <a:latin typeface="Arial" panose="020B0604020202020204" pitchFamily="34" charset="0"/>
                <a:cs typeface="Arial" panose="020B0604020202020204" pitchFamily="34" charset="0"/>
              </a:rPr>
              <a:t>Sustainability development is development that meets the need of the present without compromising the ability of future generations to meet their own needs.</a:t>
            </a:r>
          </a:p>
          <a:p>
            <a:pPr algn="r"/>
            <a:r>
              <a:rPr lang="en-ZA" sz="1000" i="1" dirty="0">
                <a:latin typeface="Arial" panose="020B0604020202020204" pitchFamily="34" charset="0"/>
                <a:cs typeface="Arial" panose="020B0604020202020204" pitchFamily="34" charset="0"/>
              </a:rPr>
              <a:t>- Brundtland Report, 1987 </a:t>
            </a:r>
          </a:p>
          <a:p>
            <a:endParaRPr lang="en-ZA" sz="1100" dirty="0">
              <a:latin typeface="Arial" panose="020B0604020202020204" pitchFamily="34" charset="0"/>
              <a:cs typeface="Arial" panose="020B0604020202020204" pitchFamily="34" charset="0"/>
            </a:endParaRPr>
          </a:p>
        </p:txBody>
      </p:sp>
      <p:sp>
        <p:nvSpPr>
          <p:cNvPr id="16" name="Frame 15">
            <a:extLst>
              <a:ext uri="{FF2B5EF4-FFF2-40B4-BE49-F238E27FC236}">
                <a16:creationId xmlns:a16="http://schemas.microsoft.com/office/drawing/2014/main" id="{02FD4562-10A3-495F-81B1-57672DAA0457}"/>
              </a:ext>
            </a:extLst>
          </p:cNvPr>
          <p:cNvSpPr/>
          <p:nvPr/>
        </p:nvSpPr>
        <p:spPr>
          <a:xfrm>
            <a:off x="0" y="0"/>
            <a:ext cx="9144000" cy="5143500"/>
          </a:xfrm>
          <a:prstGeom prst="frame">
            <a:avLst>
              <a:gd name="adj1" fmla="val 2294"/>
            </a:avLst>
          </a:prstGeom>
          <a:solidFill>
            <a:srgbClr val="7D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1450313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6546161B-1983-4457-340A-440A6BD0662D}"/>
              </a:ext>
            </a:extLst>
          </p:cNvPr>
          <p:cNvPicPr>
            <a:picLocks noChangeAspect="1"/>
          </p:cNvPicPr>
          <p:nvPr/>
        </p:nvPicPr>
        <p:blipFill>
          <a:blip r:embed="rId3">
            <a:alphaModFix amt="35000"/>
          </a:blip>
          <a:stretch>
            <a:fillRect/>
          </a:stretch>
        </p:blipFill>
        <p:spPr>
          <a:xfrm>
            <a:off x="1354" y="0"/>
            <a:ext cx="9141291" cy="5143500"/>
          </a:xfrm>
          <a:prstGeom prst="rect">
            <a:avLst/>
          </a:prstGeom>
        </p:spPr>
      </p:pic>
      <p:pic>
        <p:nvPicPr>
          <p:cNvPr id="14" name="Picture 13" descr="Logo&#10;&#10;Description automatically generated with medium confidence">
            <a:extLst>
              <a:ext uri="{FF2B5EF4-FFF2-40B4-BE49-F238E27FC236}">
                <a16:creationId xmlns:a16="http://schemas.microsoft.com/office/drawing/2014/main" id="{E812004F-41EF-4E57-8195-002B777766D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684" y="0"/>
            <a:ext cx="1369783" cy="968766"/>
          </a:xfrm>
          <a:prstGeom prst="rect">
            <a:avLst/>
          </a:prstGeom>
        </p:spPr>
      </p:pic>
      <p:sp>
        <p:nvSpPr>
          <p:cNvPr id="17" name="Rectangle 16">
            <a:extLst>
              <a:ext uri="{FF2B5EF4-FFF2-40B4-BE49-F238E27FC236}">
                <a16:creationId xmlns:a16="http://schemas.microsoft.com/office/drawing/2014/main" id="{A3973EBA-918F-14CE-6AA1-CF22721FF804}"/>
              </a:ext>
            </a:extLst>
          </p:cNvPr>
          <p:cNvSpPr/>
          <p:nvPr/>
        </p:nvSpPr>
        <p:spPr>
          <a:xfrm>
            <a:off x="8318500" y="4398433"/>
            <a:ext cx="372533" cy="372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8" name="Image">
            <a:extLst>
              <a:ext uri="{FF2B5EF4-FFF2-40B4-BE49-F238E27FC236}">
                <a16:creationId xmlns:a16="http://schemas.microsoft.com/office/drawing/2014/main" id="{3CCED763-C693-54A0-A409-7ACF16F2AAB4}"/>
              </a:ext>
            </a:extLst>
          </p:cNvPr>
          <p:cNvPicPr>
            <a:picLocks noChangeAspect="1"/>
          </p:cNvPicPr>
          <p:nvPr/>
        </p:nvPicPr>
        <p:blipFill>
          <a:blip r:embed="rId5"/>
          <a:srcRect/>
          <a:stretch/>
        </p:blipFill>
        <p:spPr>
          <a:xfrm>
            <a:off x="7597036" y="4647624"/>
            <a:ext cx="1072708" cy="259199"/>
          </a:xfrm>
          <a:prstGeom prst="rect">
            <a:avLst/>
          </a:prstGeom>
          <a:ln w="12700">
            <a:miter lim="400000"/>
          </a:ln>
        </p:spPr>
      </p:pic>
      <p:sp>
        <p:nvSpPr>
          <p:cNvPr id="13" name="TextBox 12">
            <a:extLst>
              <a:ext uri="{FF2B5EF4-FFF2-40B4-BE49-F238E27FC236}">
                <a16:creationId xmlns:a16="http://schemas.microsoft.com/office/drawing/2014/main" id="{598B1F28-072C-4AF6-B76F-3CA6583B3953}"/>
              </a:ext>
            </a:extLst>
          </p:cNvPr>
          <p:cNvSpPr txBox="1"/>
          <p:nvPr/>
        </p:nvSpPr>
        <p:spPr>
          <a:xfrm>
            <a:off x="474008" y="332310"/>
            <a:ext cx="5841067" cy="1815882"/>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Commitment to UN SDGs 2030</a:t>
            </a:r>
            <a:endParaRPr lang="en-US" sz="1400" dirty="0">
              <a:latin typeface="Arial" panose="020B0604020202020204" pitchFamily="34" charset="0"/>
              <a:cs typeface="Arial" panose="020B0604020202020204" pitchFamily="34" charset="0"/>
            </a:endParaRPr>
          </a:p>
          <a:p>
            <a:pPr algn="just" defTabSz="1100600" hangingPunct="0">
              <a:defRPr/>
            </a:pPr>
            <a:endParaRPr lang="en-GB" sz="1200" kern="0" dirty="0">
              <a:latin typeface="Arial" panose="020B0604020202020204" pitchFamily="34" charset="0"/>
              <a:cs typeface="Arial" panose="020B0604020202020204" pitchFamily="34" charset="0"/>
              <a:sym typeface="Helvetica Neue"/>
            </a:endParaRPr>
          </a:p>
          <a:p>
            <a:pPr algn="just" defTabSz="1100600" hangingPunct="0">
              <a:defRPr/>
            </a:pPr>
            <a:r>
              <a:rPr lang="en-GB" sz="1200" dirty="0">
                <a:latin typeface="Arial" panose="020B0604020202020204" pitchFamily="34" charset="0"/>
                <a:cs typeface="Arial" panose="020B0604020202020204" pitchFamily="34" charset="0"/>
              </a:rPr>
              <a:t>At Belgotex, we embrace a philosophy of continual improvement, guided by ISO standards like ISO 14001 for environmental management and ISO 9001 for quality management. </a:t>
            </a:r>
          </a:p>
          <a:p>
            <a:pPr algn="just" defTabSz="1100600" hangingPunct="0">
              <a:defRPr/>
            </a:pPr>
            <a:endParaRPr lang="en-GB" sz="1200" dirty="0">
              <a:latin typeface="Arial" panose="020B0604020202020204" pitchFamily="34" charset="0"/>
              <a:cs typeface="Arial" panose="020B0604020202020204" pitchFamily="34" charset="0"/>
            </a:endParaRPr>
          </a:p>
          <a:p>
            <a:pPr algn="just" defTabSz="1100600" hangingPunct="0">
              <a:defRPr/>
            </a:pPr>
            <a:r>
              <a:rPr lang="en-GB" sz="1200" dirty="0">
                <a:latin typeface="Arial" panose="020B0604020202020204" pitchFamily="34" charset="0"/>
                <a:cs typeface="Arial" panose="020B0604020202020204" pitchFamily="34" charset="0"/>
              </a:rPr>
              <a:t>This commitment to ongoing development allows us to actively contribute to key Sustainable Development Goals (SDGs) and ensure lasting positive impacts as reflected in the SDGs we endeavour to progress on:</a:t>
            </a:r>
            <a:endParaRPr lang="en-GB" sz="1200" kern="0" dirty="0">
              <a:latin typeface="Arial" panose="020B0604020202020204" pitchFamily="34" charset="0"/>
              <a:cs typeface="Arial" panose="020B0604020202020204" pitchFamily="34" charset="0"/>
              <a:sym typeface="Helvetica Neue"/>
            </a:endParaRPr>
          </a:p>
        </p:txBody>
      </p:sp>
      <p:sp>
        <p:nvSpPr>
          <p:cNvPr id="16" name="Frame 15">
            <a:extLst>
              <a:ext uri="{FF2B5EF4-FFF2-40B4-BE49-F238E27FC236}">
                <a16:creationId xmlns:a16="http://schemas.microsoft.com/office/drawing/2014/main" id="{02FD4562-10A3-495F-81B1-57672DAA0457}"/>
              </a:ext>
            </a:extLst>
          </p:cNvPr>
          <p:cNvSpPr/>
          <p:nvPr/>
        </p:nvSpPr>
        <p:spPr>
          <a:xfrm>
            <a:off x="0" y="0"/>
            <a:ext cx="9144000" cy="5143500"/>
          </a:xfrm>
          <a:prstGeom prst="frame">
            <a:avLst>
              <a:gd name="adj1" fmla="val 2294"/>
            </a:avLst>
          </a:prstGeom>
          <a:solidFill>
            <a:srgbClr val="7D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pic>
        <p:nvPicPr>
          <p:cNvPr id="3" name="Picture 2">
            <a:extLst>
              <a:ext uri="{FF2B5EF4-FFF2-40B4-BE49-F238E27FC236}">
                <a16:creationId xmlns:a16="http://schemas.microsoft.com/office/drawing/2014/main" id="{CC5B3701-5C27-238C-3EA2-DBDD4EA4BD0E}"/>
              </a:ext>
            </a:extLst>
          </p:cNvPr>
          <p:cNvPicPr>
            <a:picLocks noChangeAspect="1"/>
          </p:cNvPicPr>
          <p:nvPr/>
        </p:nvPicPr>
        <p:blipFill>
          <a:blip r:embed="rId6"/>
          <a:stretch>
            <a:fillRect/>
          </a:stretch>
        </p:blipFill>
        <p:spPr>
          <a:xfrm>
            <a:off x="411652" y="3049697"/>
            <a:ext cx="7868748" cy="1305107"/>
          </a:xfrm>
          <a:prstGeom prst="rect">
            <a:avLst/>
          </a:prstGeom>
        </p:spPr>
      </p:pic>
    </p:spTree>
    <p:extLst>
      <p:ext uri="{BB962C8B-B14F-4D97-AF65-F5344CB8AC3E}">
        <p14:creationId xmlns:p14="http://schemas.microsoft.com/office/powerpoint/2010/main" val="2975678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6546161B-1983-4457-340A-440A6BD0662D}"/>
              </a:ext>
            </a:extLst>
          </p:cNvPr>
          <p:cNvPicPr>
            <a:picLocks noChangeAspect="1"/>
          </p:cNvPicPr>
          <p:nvPr/>
        </p:nvPicPr>
        <p:blipFill>
          <a:blip r:embed="rId2"/>
          <a:stretch>
            <a:fillRect/>
          </a:stretch>
        </p:blipFill>
        <p:spPr>
          <a:xfrm>
            <a:off x="1354" y="0"/>
            <a:ext cx="9141291" cy="5143500"/>
          </a:xfrm>
          <a:prstGeom prst="rect">
            <a:avLst/>
          </a:prstGeom>
        </p:spPr>
      </p:pic>
      <p:pic>
        <p:nvPicPr>
          <p:cNvPr id="14" name="Picture 13" descr="Logo&#10;&#10;Description automatically generated with medium confidence">
            <a:extLst>
              <a:ext uri="{FF2B5EF4-FFF2-40B4-BE49-F238E27FC236}">
                <a16:creationId xmlns:a16="http://schemas.microsoft.com/office/drawing/2014/main" id="{E812004F-41EF-4E57-8195-002B777766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684" y="0"/>
            <a:ext cx="1369783" cy="968766"/>
          </a:xfrm>
          <a:prstGeom prst="rect">
            <a:avLst/>
          </a:prstGeom>
        </p:spPr>
      </p:pic>
      <p:sp>
        <p:nvSpPr>
          <p:cNvPr id="17" name="Rectangle 16">
            <a:extLst>
              <a:ext uri="{FF2B5EF4-FFF2-40B4-BE49-F238E27FC236}">
                <a16:creationId xmlns:a16="http://schemas.microsoft.com/office/drawing/2014/main" id="{A3973EBA-918F-14CE-6AA1-CF22721FF804}"/>
              </a:ext>
            </a:extLst>
          </p:cNvPr>
          <p:cNvSpPr/>
          <p:nvPr/>
        </p:nvSpPr>
        <p:spPr>
          <a:xfrm>
            <a:off x="8318500" y="4398433"/>
            <a:ext cx="372533" cy="372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8" name="Image">
            <a:extLst>
              <a:ext uri="{FF2B5EF4-FFF2-40B4-BE49-F238E27FC236}">
                <a16:creationId xmlns:a16="http://schemas.microsoft.com/office/drawing/2014/main" id="{3CCED763-C693-54A0-A409-7ACF16F2AAB4}"/>
              </a:ext>
            </a:extLst>
          </p:cNvPr>
          <p:cNvPicPr>
            <a:picLocks noChangeAspect="1"/>
          </p:cNvPicPr>
          <p:nvPr/>
        </p:nvPicPr>
        <p:blipFill>
          <a:blip r:embed="rId4"/>
          <a:srcRect/>
          <a:stretch/>
        </p:blipFill>
        <p:spPr>
          <a:xfrm>
            <a:off x="7597036" y="4647624"/>
            <a:ext cx="1072708" cy="259199"/>
          </a:xfrm>
          <a:prstGeom prst="rect">
            <a:avLst/>
          </a:prstGeom>
          <a:ln w="12700">
            <a:miter lim="400000"/>
          </a:ln>
        </p:spPr>
      </p:pic>
      <p:sp>
        <p:nvSpPr>
          <p:cNvPr id="15" name="Frame 14">
            <a:extLst>
              <a:ext uri="{FF2B5EF4-FFF2-40B4-BE49-F238E27FC236}">
                <a16:creationId xmlns:a16="http://schemas.microsoft.com/office/drawing/2014/main" id="{9B69E221-07A9-4021-AD24-12CD7FA92A64}"/>
              </a:ext>
            </a:extLst>
          </p:cNvPr>
          <p:cNvSpPr/>
          <p:nvPr/>
        </p:nvSpPr>
        <p:spPr>
          <a:xfrm>
            <a:off x="-1355" y="0"/>
            <a:ext cx="9144000" cy="5143500"/>
          </a:xfrm>
          <a:prstGeom prst="frame">
            <a:avLst>
              <a:gd name="adj1" fmla="val 2294"/>
            </a:avLst>
          </a:prstGeom>
          <a:solidFill>
            <a:srgbClr val="7D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
        <p:nvSpPr>
          <p:cNvPr id="2" name="TextBox 1">
            <a:extLst>
              <a:ext uri="{FF2B5EF4-FFF2-40B4-BE49-F238E27FC236}">
                <a16:creationId xmlns:a16="http://schemas.microsoft.com/office/drawing/2014/main" id="{8FAD3729-164F-A429-E56C-156B0E3FBD2A}"/>
              </a:ext>
            </a:extLst>
          </p:cNvPr>
          <p:cNvSpPr txBox="1"/>
          <p:nvPr/>
        </p:nvSpPr>
        <p:spPr>
          <a:xfrm>
            <a:off x="268553" y="150377"/>
            <a:ext cx="8142022" cy="2646878"/>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Factory Certifications and Memberships.</a:t>
            </a:r>
          </a:p>
          <a:p>
            <a:endParaRPr lang="en-US" sz="1200" b="1" dirty="0">
              <a:latin typeface="Arial" panose="020B0604020202020204" pitchFamily="34" charset="0"/>
              <a:cs typeface="Arial" panose="020B0604020202020204" pitchFamily="34" charset="0"/>
            </a:endParaRPr>
          </a:p>
          <a:p>
            <a:pPr marL="285750" indent="-285750">
              <a:spcBef>
                <a:spcPts val="300"/>
              </a:spcBef>
              <a:buFont typeface="Arial" panose="020B0604020202020204" pitchFamily="34" charset="0"/>
              <a:buChar char="•"/>
            </a:pPr>
            <a:r>
              <a:rPr lang="en-US" sz="1200" dirty="0">
                <a:latin typeface="Arial" panose="020B0604020202020204" pitchFamily="34" charset="0"/>
                <a:cs typeface="Arial" panose="020B0604020202020204" pitchFamily="34" charset="0"/>
              </a:rPr>
              <a:t>Quality Management System: ISO 9001:2015</a:t>
            </a:r>
          </a:p>
          <a:p>
            <a:pPr marL="285750" indent="-285750">
              <a:spcBef>
                <a:spcPts val="300"/>
              </a:spcBef>
              <a:buFont typeface="Arial" panose="020B0604020202020204" pitchFamily="34" charset="0"/>
              <a:buChar char="•"/>
            </a:pPr>
            <a:r>
              <a:rPr lang="en-US" sz="1200" dirty="0">
                <a:latin typeface="Arial" panose="020B0604020202020204" pitchFamily="34" charset="0"/>
                <a:cs typeface="Arial" panose="020B0604020202020204" pitchFamily="34" charset="0"/>
              </a:rPr>
              <a:t>Environmental Management System: ISO 14001:2015</a:t>
            </a:r>
          </a:p>
          <a:p>
            <a:pPr marL="285750" indent="-285750">
              <a:spcBef>
                <a:spcPts val="300"/>
              </a:spcBef>
              <a:buFont typeface="Arial" panose="020B0604020202020204" pitchFamily="34" charset="0"/>
              <a:buChar char="•"/>
            </a:pPr>
            <a:r>
              <a:rPr lang="en-US" sz="1200" dirty="0">
                <a:latin typeface="Arial" panose="020B0604020202020204" pitchFamily="34" charset="0"/>
                <a:cs typeface="Arial" panose="020B0604020202020204" pitchFamily="34" charset="0"/>
              </a:rPr>
              <a:t>Health and Safety Management System: ISO 45001:2018</a:t>
            </a:r>
          </a:p>
          <a:p>
            <a:pPr marL="285750" indent="-285750">
              <a:spcBef>
                <a:spcPts val="300"/>
              </a:spcBef>
              <a:buFont typeface="Arial" panose="020B0604020202020204" pitchFamily="34" charset="0"/>
              <a:buChar char="•"/>
            </a:pPr>
            <a:r>
              <a:rPr lang="en-US" sz="1200" dirty="0">
                <a:latin typeface="Arial" panose="020B0604020202020204" pitchFamily="34" charset="0"/>
                <a:cs typeface="Arial" panose="020B0604020202020204" pitchFamily="34" charset="0"/>
              </a:rPr>
              <a:t>SEDEX Members and have annual 4 Pillar SMETA Audit</a:t>
            </a:r>
          </a:p>
          <a:p>
            <a:pPr marL="285750" indent="-285750">
              <a:spcBef>
                <a:spcPts val="300"/>
              </a:spcBef>
              <a:buFont typeface="Arial" panose="020B0604020202020204" pitchFamily="34" charset="0"/>
              <a:buChar char="•"/>
            </a:pPr>
            <a:endParaRPr lang="en-US" sz="1400" dirty="0">
              <a:latin typeface="Arial" panose="020B0604020202020204" pitchFamily="34" charset="0"/>
              <a:cs typeface="Arial" panose="020B0604020202020204" pitchFamily="34" charset="0"/>
            </a:endParaRPr>
          </a:p>
          <a:p>
            <a:pPr marL="285750" indent="-285750">
              <a:spcBef>
                <a:spcPts val="300"/>
              </a:spcBef>
              <a:buFont typeface="Arial" panose="020B0604020202020204" pitchFamily="34" charset="0"/>
              <a:buChar char="•"/>
            </a:pPr>
            <a:r>
              <a:rPr lang="en-US" sz="1200" dirty="0">
                <a:latin typeface="Arial" panose="020B0604020202020204" pitchFamily="34" charset="0"/>
                <a:cs typeface="Arial" panose="020B0604020202020204" pitchFamily="34" charset="0"/>
              </a:rPr>
              <a:t>Green Building Council of SA</a:t>
            </a:r>
          </a:p>
          <a:p>
            <a:pPr marL="285750" indent="-285750">
              <a:spcBef>
                <a:spcPts val="300"/>
              </a:spcBef>
              <a:buFont typeface="Arial" panose="020B0604020202020204" pitchFamily="34" charset="0"/>
              <a:buChar char="•"/>
            </a:pPr>
            <a:r>
              <a:rPr lang="en-US" sz="1200" dirty="0">
                <a:latin typeface="Arial" panose="020B0604020202020204" pitchFamily="34" charset="0"/>
                <a:cs typeface="Arial" panose="020B0604020202020204" pitchFamily="34" charset="0"/>
              </a:rPr>
              <a:t>ILFI (International Living Future Institute)</a:t>
            </a:r>
          </a:p>
          <a:p>
            <a:pPr marL="285750" indent="-285750">
              <a:spcBef>
                <a:spcPts val="300"/>
              </a:spcBef>
              <a:buFont typeface="Arial" panose="020B0604020202020204" pitchFamily="34" charset="0"/>
              <a:buChar char="•"/>
            </a:pPr>
            <a:r>
              <a:rPr lang="en-US" sz="1200" dirty="0">
                <a:latin typeface="Arial" panose="020B0604020202020204" pitchFamily="34" charset="0"/>
                <a:cs typeface="Arial" panose="020B0604020202020204" pitchFamily="34" charset="0"/>
              </a:rPr>
              <a:t>Ellen MacArthur Foundation and have completed </a:t>
            </a:r>
            <a:r>
              <a:rPr lang="en-US" sz="1200" dirty="0" err="1">
                <a:latin typeface="Arial" panose="020B0604020202020204" pitchFamily="34" charset="0"/>
                <a:cs typeface="Arial" panose="020B0604020202020204" pitchFamily="34" charset="0"/>
              </a:rPr>
              <a:t>Circulytics</a:t>
            </a:r>
            <a:r>
              <a:rPr lang="en-US" sz="1200" dirty="0">
                <a:latin typeface="Arial" panose="020B0604020202020204" pitchFamily="34" charset="0"/>
                <a:cs typeface="Arial" panose="020B0604020202020204" pitchFamily="34" charset="0"/>
              </a:rPr>
              <a:t> 2.0 assessment</a:t>
            </a:r>
          </a:p>
          <a:p>
            <a:endParaRPr lang="en-ZA" dirty="0">
              <a:latin typeface="Arial" panose="020B0604020202020204" pitchFamily="34" charset="0"/>
              <a:cs typeface="Arial" panose="020B0604020202020204" pitchFamily="34" charset="0"/>
            </a:endParaRPr>
          </a:p>
        </p:txBody>
      </p:sp>
      <p:sp>
        <p:nvSpPr>
          <p:cNvPr id="3" name="object 2">
            <a:extLst>
              <a:ext uri="{FF2B5EF4-FFF2-40B4-BE49-F238E27FC236}">
                <a16:creationId xmlns:a16="http://schemas.microsoft.com/office/drawing/2014/main" id="{A4D75AC5-E19A-74DA-38F9-BF2B0D544C47}"/>
              </a:ext>
            </a:extLst>
          </p:cNvPr>
          <p:cNvSpPr/>
          <p:nvPr/>
        </p:nvSpPr>
        <p:spPr>
          <a:xfrm>
            <a:off x="13138785" y="3539368"/>
            <a:ext cx="60960" cy="479425"/>
          </a:xfrm>
          <a:custGeom>
            <a:avLst/>
            <a:gdLst/>
            <a:ahLst/>
            <a:cxnLst/>
            <a:rect l="l" t="t" r="r" b="b"/>
            <a:pathLst>
              <a:path w="60959" h="479425">
                <a:moveTo>
                  <a:pt x="59499" y="0"/>
                </a:moveTo>
                <a:lnTo>
                  <a:pt x="1219" y="3733"/>
                </a:lnTo>
                <a:lnTo>
                  <a:pt x="1219" y="13182"/>
                </a:lnTo>
                <a:lnTo>
                  <a:pt x="32308" y="19964"/>
                </a:lnTo>
                <a:lnTo>
                  <a:pt x="38404" y="20726"/>
                </a:lnTo>
                <a:lnTo>
                  <a:pt x="38404" y="21259"/>
                </a:lnTo>
                <a:lnTo>
                  <a:pt x="32385" y="22021"/>
                </a:lnTo>
                <a:lnTo>
                  <a:pt x="1219" y="28803"/>
                </a:lnTo>
                <a:lnTo>
                  <a:pt x="1219" y="38633"/>
                </a:lnTo>
                <a:lnTo>
                  <a:pt x="59499" y="42354"/>
                </a:lnTo>
                <a:lnTo>
                  <a:pt x="59499" y="35966"/>
                </a:lnTo>
                <a:lnTo>
                  <a:pt x="8597" y="33070"/>
                </a:lnTo>
                <a:lnTo>
                  <a:pt x="8597" y="32385"/>
                </a:lnTo>
                <a:lnTo>
                  <a:pt x="13855" y="31775"/>
                </a:lnTo>
                <a:lnTo>
                  <a:pt x="47307" y="24536"/>
                </a:lnTo>
                <a:lnTo>
                  <a:pt x="47307" y="17983"/>
                </a:lnTo>
                <a:lnTo>
                  <a:pt x="13703" y="10668"/>
                </a:lnTo>
                <a:lnTo>
                  <a:pt x="8597" y="10134"/>
                </a:lnTo>
                <a:lnTo>
                  <a:pt x="8597" y="9525"/>
                </a:lnTo>
                <a:lnTo>
                  <a:pt x="59499" y="6629"/>
                </a:lnTo>
                <a:lnTo>
                  <a:pt x="59499" y="0"/>
                </a:lnTo>
                <a:close/>
              </a:path>
              <a:path w="60959" h="479425">
                <a:moveTo>
                  <a:pt x="59499" y="81534"/>
                </a:moveTo>
                <a:lnTo>
                  <a:pt x="1219" y="81534"/>
                </a:lnTo>
                <a:lnTo>
                  <a:pt x="1219" y="88607"/>
                </a:lnTo>
                <a:lnTo>
                  <a:pt x="59499" y="88607"/>
                </a:lnTo>
                <a:lnTo>
                  <a:pt x="59499" y="81534"/>
                </a:lnTo>
                <a:close/>
              </a:path>
              <a:path w="60959" h="479425">
                <a:moveTo>
                  <a:pt x="33591" y="58356"/>
                </a:moveTo>
                <a:lnTo>
                  <a:pt x="27584" y="58356"/>
                </a:lnTo>
                <a:lnTo>
                  <a:pt x="27584" y="81534"/>
                </a:lnTo>
                <a:lnTo>
                  <a:pt x="33591" y="81534"/>
                </a:lnTo>
                <a:lnTo>
                  <a:pt x="33591" y="58356"/>
                </a:lnTo>
                <a:close/>
              </a:path>
              <a:path w="60959" h="479425">
                <a:moveTo>
                  <a:pt x="59499" y="51282"/>
                </a:moveTo>
                <a:lnTo>
                  <a:pt x="1219" y="51282"/>
                </a:lnTo>
                <a:lnTo>
                  <a:pt x="1219" y="58356"/>
                </a:lnTo>
                <a:lnTo>
                  <a:pt x="59499" y="58356"/>
                </a:lnTo>
                <a:lnTo>
                  <a:pt x="59499" y="51282"/>
                </a:lnTo>
                <a:close/>
              </a:path>
              <a:path w="60959" h="479425">
                <a:moveTo>
                  <a:pt x="30175" y="98069"/>
                </a:moveTo>
                <a:lnTo>
                  <a:pt x="16035" y="99482"/>
                </a:lnTo>
                <a:lnTo>
                  <a:pt x="6710" y="103551"/>
                </a:lnTo>
                <a:lnTo>
                  <a:pt x="1573" y="110022"/>
                </a:lnTo>
                <a:lnTo>
                  <a:pt x="0" y="118643"/>
                </a:lnTo>
                <a:lnTo>
                  <a:pt x="1573" y="127152"/>
                </a:lnTo>
                <a:lnTo>
                  <a:pt x="6710" y="133686"/>
                </a:lnTo>
                <a:lnTo>
                  <a:pt x="16035" y="137877"/>
                </a:lnTo>
                <a:lnTo>
                  <a:pt x="30175" y="139357"/>
                </a:lnTo>
                <a:lnTo>
                  <a:pt x="44339" y="137912"/>
                </a:lnTo>
                <a:lnTo>
                  <a:pt x="53657" y="133791"/>
                </a:lnTo>
                <a:lnTo>
                  <a:pt x="55209" y="131826"/>
                </a:lnTo>
                <a:lnTo>
                  <a:pt x="30175" y="131826"/>
                </a:lnTo>
                <a:lnTo>
                  <a:pt x="18984" y="131053"/>
                </a:lnTo>
                <a:lnTo>
                  <a:pt x="11390" y="128673"/>
                </a:lnTo>
                <a:lnTo>
                  <a:pt x="7070" y="124592"/>
                </a:lnTo>
                <a:lnTo>
                  <a:pt x="5720" y="118795"/>
                </a:lnTo>
                <a:lnTo>
                  <a:pt x="5720" y="118643"/>
                </a:lnTo>
                <a:lnTo>
                  <a:pt x="7102" y="112940"/>
                </a:lnTo>
                <a:lnTo>
                  <a:pt x="11476" y="108845"/>
                </a:lnTo>
                <a:lnTo>
                  <a:pt x="19080" y="106407"/>
                </a:lnTo>
                <a:lnTo>
                  <a:pt x="30175" y="105600"/>
                </a:lnTo>
                <a:lnTo>
                  <a:pt x="55043" y="105600"/>
                </a:lnTo>
                <a:lnTo>
                  <a:pt x="53657" y="103827"/>
                </a:lnTo>
                <a:lnTo>
                  <a:pt x="44339" y="99580"/>
                </a:lnTo>
                <a:lnTo>
                  <a:pt x="30175" y="98069"/>
                </a:lnTo>
                <a:close/>
              </a:path>
              <a:path w="60959" h="479425">
                <a:moveTo>
                  <a:pt x="55043" y="105600"/>
                </a:moveTo>
                <a:lnTo>
                  <a:pt x="30175" y="105600"/>
                </a:lnTo>
                <a:lnTo>
                  <a:pt x="41390" y="106407"/>
                </a:lnTo>
                <a:lnTo>
                  <a:pt x="48977" y="108845"/>
                </a:lnTo>
                <a:lnTo>
                  <a:pt x="53278" y="112940"/>
                </a:lnTo>
                <a:lnTo>
                  <a:pt x="54617" y="118643"/>
                </a:lnTo>
                <a:lnTo>
                  <a:pt x="54618" y="118795"/>
                </a:lnTo>
                <a:lnTo>
                  <a:pt x="53342" y="124496"/>
                </a:lnTo>
                <a:lnTo>
                  <a:pt x="49149" y="128587"/>
                </a:lnTo>
                <a:lnTo>
                  <a:pt x="41583" y="131021"/>
                </a:lnTo>
                <a:lnTo>
                  <a:pt x="30175" y="131826"/>
                </a:lnTo>
                <a:lnTo>
                  <a:pt x="55209" y="131826"/>
                </a:lnTo>
                <a:lnTo>
                  <a:pt x="58775" y="127312"/>
                </a:lnTo>
                <a:lnTo>
                  <a:pt x="60337" y="118795"/>
                </a:lnTo>
                <a:lnTo>
                  <a:pt x="58775" y="110376"/>
                </a:lnTo>
                <a:lnTo>
                  <a:pt x="55043" y="105600"/>
                </a:lnTo>
                <a:close/>
              </a:path>
              <a:path w="60959" h="479425">
                <a:moveTo>
                  <a:pt x="59499" y="195072"/>
                </a:moveTo>
                <a:lnTo>
                  <a:pt x="1219" y="198805"/>
                </a:lnTo>
                <a:lnTo>
                  <a:pt x="1219" y="208254"/>
                </a:lnTo>
                <a:lnTo>
                  <a:pt x="32308" y="215036"/>
                </a:lnTo>
                <a:lnTo>
                  <a:pt x="38404" y="215798"/>
                </a:lnTo>
                <a:lnTo>
                  <a:pt x="38404" y="216331"/>
                </a:lnTo>
                <a:lnTo>
                  <a:pt x="32385" y="217093"/>
                </a:lnTo>
                <a:lnTo>
                  <a:pt x="1219" y="223875"/>
                </a:lnTo>
                <a:lnTo>
                  <a:pt x="1219" y="233705"/>
                </a:lnTo>
                <a:lnTo>
                  <a:pt x="59499" y="237426"/>
                </a:lnTo>
                <a:lnTo>
                  <a:pt x="59499" y="231038"/>
                </a:lnTo>
                <a:lnTo>
                  <a:pt x="8597" y="228142"/>
                </a:lnTo>
                <a:lnTo>
                  <a:pt x="8597" y="227457"/>
                </a:lnTo>
                <a:lnTo>
                  <a:pt x="13855" y="226847"/>
                </a:lnTo>
                <a:lnTo>
                  <a:pt x="47307" y="219608"/>
                </a:lnTo>
                <a:lnTo>
                  <a:pt x="47307" y="213055"/>
                </a:lnTo>
                <a:lnTo>
                  <a:pt x="13703" y="205740"/>
                </a:lnTo>
                <a:lnTo>
                  <a:pt x="8597" y="205206"/>
                </a:lnTo>
                <a:lnTo>
                  <a:pt x="8597" y="204597"/>
                </a:lnTo>
                <a:lnTo>
                  <a:pt x="59499" y="201701"/>
                </a:lnTo>
                <a:lnTo>
                  <a:pt x="59499" y="195072"/>
                </a:lnTo>
                <a:close/>
              </a:path>
              <a:path w="60959" h="479425">
                <a:moveTo>
                  <a:pt x="59499" y="248640"/>
                </a:moveTo>
                <a:lnTo>
                  <a:pt x="1219" y="248640"/>
                </a:lnTo>
                <a:lnTo>
                  <a:pt x="1219" y="283984"/>
                </a:lnTo>
                <a:lnTo>
                  <a:pt x="7378" y="283984"/>
                </a:lnTo>
                <a:lnTo>
                  <a:pt x="7378" y="255714"/>
                </a:lnTo>
                <a:lnTo>
                  <a:pt x="59499" y="255714"/>
                </a:lnTo>
                <a:lnTo>
                  <a:pt x="59499" y="248640"/>
                </a:lnTo>
                <a:close/>
              </a:path>
              <a:path w="60959" h="479425">
                <a:moveTo>
                  <a:pt x="59499" y="255714"/>
                </a:moveTo>
                <a:lnTo>
                  <a:pt x="53340" y="255714"/>
                </a:lnTo>
                <a:lnTo>
                  <a:pt x="53340" y="283603"/>
                </a:lnTo>
                <a:lnTo>
                  <a:pt x="59499" y="283603"/>
                </a:lnTo>
                <a:lnTo>
                  <a:pt x="59499" y="255714"/>
                </a:lnTo>
                <a:close/>
              </a:path>
              <a:path w="60959" h="479425">
                <a:moveTo>
                  <a:pt x="33667" y="255714"/>
                </a:moveTo>
                <a:lnTo>
                  <a:pt x="27660" y="255714"/>
                </a:lnTo>
                <a:lnTo>
                  <a:pt x="27660" y="279641"/>
                </a:lnTo>
                <a:lnTo>
                  <a:pt x="33667" y="279641"/>
                </a:lnTo>
                <a:lnTo>
                  <a:pt x="33667" y="255714"/>
                </a:lnTo>
                <a:close/>
              </a:path>
              <a:path w="60959" h="479425">
                <a:moveTo>
                  <a:pt x="1219" y="340842"/>
                </a:moveTo>
                <a:lnTo>
                  <a:pt x="1219" y="348005"/>
                </a:lnTo>
                <a:lnTo>
                  <a:pt x="18592" y="352806"/>
                </a:lnTo>
                <a:lnTo>
                  <a:pt x="18592" y="371779"/>
                </a:lnTo>
                <a:lnTo>
                  <a:pt x="1219" y="376656"/>
                </a:lnTo>
                <a:lnTo>
                  <a:pt x="1219" y="384263"/>
                </a:lnTo>
                <a:lnTo>
                  <a:pt x="49130" y="370179"/>
                </a:lnTo>
                <a:lnTo>
                  <a:pt x="24295" y="370179"/>
                </a:lnTo>
                <a:lnTo>
                  <a:pt x="24295" y="354406"/>
                </a:lnTo>
                <a:lnTo>
                  <a:pt x="47738" y="354406"/>
                </a:lnTo>
                <a:lnTo>
                  <a:pt x="1219" y="340842"/>
                </a:lnTo>
                <a:close/>
              </a:path>
              <a:path w="60959" h="479425">
                <a:moveTo>
                  <a:pt x="47738" y="354406"/>
                </a:moveTo>
                <a:lnTo>
                  <a:pt x="24295" y="354406"/>
                </a:lnTo>
                <a:lnTo>
                  <a:pt x="46329" y="360502"/>
                </a:lnTo>
                <a:lnTo>
                  <a:pt x="52273" y="361950"/>
                </a:lnTo>
                <a:lnTo>
                  <a:pt x="52730" y="362026"/>
                </a:lnTo>
                <a:lnTo>
                  <a:pt x="52730" y="362635"/>
                </a:lnTo>
                <a:lnTo>
                  <a:pt x="46558" y="364007"/>
                </a:lnTo>
                <a:lnTo>
                  <a:pt x="24295" y="370179"/>
                </a:lnTo>
                <a:lnTo>
                  <a:pt x="49130" y="370179"/>
                </a:lnTo>
                <a:lnTo>
                  <a:pt x="59499" y="367131"/>
                </a:lnTo>
                <a:lnTo>
                  <a:pt x="59499" y="357835"/>
                </a:lnTo>
                <a:lnTo>
                  <a:pt x="47738" y="354406"/>
                </a:lnTo>
                <a:close/>
              </a:path>
              <a:path w="60959" h="479425">
                <a:moveTo>
                  <a:pt x="31762" y="400951"/>
                </a:moveTo>
                <a:lnTo>
                  <a:pt x="25908" y="400951"/>
                </a:lnTo>
                <a:lnTo>
                  <a:pt x="25908" y="411708"/>
                </a:lnTo>
                <a:lnTo>
                  <a:pt x="1219" y="423748"/>
                </a:lnTo>
                <a:lnTo>
                  <a:pt x="1219" y="431736"/>
                </a:lnTo>
                <a:lnTo>
                  <a:pt x="26898" y="418871"/>
                </a:lnTo>
                <a:lnTo>
                  <a:pt x="31762" y="418871"/>
                </a:lnTo>
                <a:lnTo>
                  <a:pt x="31762" y="400951"/>
                </a:lnTo>
                <a:close/>
              </a:path>
              <a:path w="60959" h="479425">
                <a:moveTo>
                  <a:pt x="31762" y="418871"/>
                </a:moveTo>
                <a:lnTo>
                  <a:pt x="27051" y="418871"/>
                </a:lnTo>
                <a:lnTo>
                  <a:pt x="28422" y="424205"/>
                </a:lnTo>
                <a:lnTo>
                  <a:pt x="32753" y="431126"/>
                </a:lnTo>
                <a:lnTo>
                  <a:pt x="49911" y="431126"/>
                </a:lnTo>
                <a:lnTo>
                  <a:pt x="54406" y="428472"/>
                </a:lnTo>
                <a:lnTo>
                  <a:pt x="56967" y="423748"/>
                </a:lnTo>
                <a:lnTo>
                  <a:pt x="35115" y="423748"/>
                </a:lnTo>
                <a:lnTo>
                  <a:pt x="31762" y="418871"/>
                </a:lnTo>
                <a:close/>
              </a:path>
              <a:path w="60959" h="479425">
                <a:moveTo>
                  <a:pt x="59499" y="393877"/>
                </a:moveTo>
                <a:lnTo>
                  <a:pt x="1219" y="393877"/>
                </a:lnTo>
                <a:lnTo>
                  <a:pt x="1219" y="400951"/>
                </a:lnTo>
                <a:lnTo>
                  <a:pt x="53721" y="400951"/>
                </a:lnTo>
                <a:lnTo>
                  <a:pt x="53721" y="419023"/>
                </a:lnTo>
                <a:lnTo>
                  <a:pt x="50292" y="423748"/>
                </a:lnTo>
                <a:lnTo>
                  <a:pt x="56967" y="423748"/>
                </a:lnTo>
                <a:lnTo>
                  <a:pt x="58661" y="420624"/>
                </a:lnTo>
                <a:lnTo>
                  <a:pt x="59499" y="416814"/>
                </a:lnTo>
                <a:lnTo>
                  <a:pt x="59499" y="393877"/>
                </a:lnTo>
                <a:close/>
              </a:path>
              <a:path w="60959" h="479425">
                <a:moveTo>
                  <a:pt x="59499" y="443712"/>
                </a:moveTo>
                <a:lnTo>
                  <a:pt x="1219" y="443712"/>
                </a:lnTo>
                <a:lnTo>
                  <a:pt x="1219" y="479056"/>
                </a:lnTo>
                <a:lnTo>
                  <a:pt x="7378" y="479056"/>
                </a:lnTo>
                <a:lnTo>
                  <a:pt x="7378" y="450786"/>
                </a:lnTo>
                <a:lnTo>
                  <a:pt x="59499" y="450786"/>
                </a:lnTo>
                <a:lnTo>
                  <a:pt x="59499" y="443712"/>
                </a:lnTo>
                <a:close/>
              </a:path>
              <a:path w="60959" h="479425">
                <a:moveTo>
                  <a:pt x="59499" y="450786"/>
                </a:moveTo>
                <a:lnTo>
                  <a:pt x="53340" y="450786"/>
                </a:lnTo>
                <a:lnTo>
                  <a:pt x="53340" y="478675"/>
                </a:lnTo>
                <a:lnTo>
                  <a:pt x="59499" y="478675"/>
                </a:lnTo>
                <a:lnTo>
                  <a:pt x="59499" y="450786"/>
                </a:lnTo>
                <a:close/>
              </a:path>
              <a:path w="60959" h="479425">
                <a:moveTo>
                  <a:pt x="33667" y="450786"/>
                </a:moveTo>
                <a:lnTo>
                  <a:pt x="27660" y="450786"/>
                </a:lnTo>
                <a:lnTo>
                  <a:pt x="27660" y="474713"/>
                </a:lnTo>
                <a:lnTo>
                  <a:pt x="33667" y="474713"/>
                </a:lnTo>
                <a:lnTo>
                  <a:pt x="33667" y="450786"/>
                </a:lnTo>
                <a:close/>
              </a:path>
            </a:pathLst>
          </a:custGeom>
          <a:solidFill>
            <a:srgbClr val="000000"/>
          </a:solidFill>
        </p:spPr>
        <p:txBody>
          <a:bodyPr wrap="square" lIns="0" tIns="0" rIns="0" bIns="0" rtlCol="0"/>
          <a:lstStyle/>
          <a:p>
            <a:endParaRPr/>
          </a:p>
        </p:txBody>
      </p:sp>
      <p:pic>
        <p:nvPicPr>
          <p:cNvPr id="4" name="Picture 2" descr="SMETA (Sedex Members Ethical Trade) Audit – E-Tex Solution Ltd">
            <a:extLst>
              <a:ext uri="{FF2B5EF4-FFF2-40B4-BE49-F238E27FC236}">
                <a16:creationId xmlns:a16="http://schemas.microsoft.com/office/drawing/2014/main" id="{9CE6BCCD-4CF1-E6C4-B2BD-5ED045B72A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52759" y="4156651"/>
            <a:ext cx="2655697" cy="52801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SO Logo 3-tri - QDT - Procedures - Issues - Tasks - Quality">
            <a:extLst>
              <a:ext uri="{FF2B5EF4-FFF2-40B4-BE49-F238E27FC236}">
                <a16:creationId xmlns:a16="http://schemas.microsoft.com/office/drawing/2014/main" id="{D9705715-D755-B38E-4DB1-64BD5F25195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25646" y="787610"/>
            <a:ext cx="1129253" cy="1132343"/>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716A192C-2E61-E20C-66A7-BF4F7229EB47}"/>
              </a:ext>
            </a:extLst>
          </p:cNvPr>
          <p:cNvGrpSpPr/>
          <p:nvPr/>
        </p:nvGrpSpPr>
        <p:grpSpPr>
          <a:xfrm>
            <a:off x="3570862" y="2817354"/>
            <a:ext cx="1999565" cy="768682"/>
            <a:chOff x="637138" y="3117370"/>
            <a:chExt cx="3108798" cy="1397886"/>
          </a:xfrm>
        </p:grpSpPr>
        <p:pic>
          <p:nvPicPr>
            <p:cNvPr id="8" name="Picture 7">
              <a:extLst>
                <a:ext uri="{FF2B5EF4-FFF2-40B4-BE49-F238E27FC236}">
                  <a16:creationId xmlns:a16="http://schemas.microsoft.com/office/drawing/2014/main" id="{B8AD0148-C912-535C-DEE3-34D02BD43459}"/>
                </a:ext>
              </a:extLst>
            </p:cNvPr>
            <p:cNvPicPr>
              <a:picLocks noChangeAspect="1"/>
            </p:cNvPicPr>
            <p:nvPr/>
          </p:nvPicPr>
          <p:blipFill>
            <a:blip r:embed="rId7">
              <a:alphaModFix/>
            </a:blip>
            <a:stretch>
              <a:fillRect/>
            </a:stretch>
          </p:blipFill>
          <p:spPr>
            <a:xfrm>
              <a:off x="637138" y="3605364"/>
              <a:ext cx="3108798" cy="909892"/>
            </a:xfrm>
            <a:prstGeom prst="rect">
              <a:avLst/>
            </a:prstGeom>
          </p:spPr>
        </p:pic>
        <p:pic>
          <p:nvPicPr>
            <p:cNvPr id="10" name="Picture 9">
              <a:extLst>
                <a:ext uri="{FF2B5EF4-FFF2-40B4-BE49-F238E27FC236}">
                  <a16:creationId xmlns:a16="http://schemas.microsoft.com/office/drawing/2014/main" id="{B87101B2-D021-943F-EC4D-534DBFC7EB8D}"/>
                </a:ext>
              </a:extLst>
            </p:cNvPr>
            <p:cNvPicPr>
              <a:picLocks noChangeAspect="1"/>
            </p:cNvPicPr>
            <p:nvPr/>
          </p:nvPicPr>
          <p:blipFill>
            <a:blip r:embed="rId8">
              <a:alphaModFix/>
            </a:blip>
            <a:stretch>
              <a:fillRect/>
            </a:stretch>
          </p:blipFill>
          <p:spPr>
            <a:xfrm>
              <a:off x="638175" y="3117370"/>
              <a:ext cx="1615403" cy="473278"/>
            </a:xfrm>
            <a:prstGeom prst="rect">
              <a:avLst/>
            </a:prstGeom>
          </p:spPr>
        </p:pic>
      </p:grpSp>
      <p:pic>
        <p:nvPicPr>
          <p:cNvPr id="20" name="Image" descr="Image">
            <a:extLst>
              <a:ext uri="{FF2B5EF4-FFF2-40B4-BE49-F238E27FC236}">
                <a16:creationId xmlns:a16="http://schemas.microsoft.com/office/drawing/2014/main" id="{857E7420-C574-D59F-BD2E-2580295FE4D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1143408" y="7001742"/>
            <a:ext cx="1649062" cy="370925"/>
          </a:xfrm>
          <a:prstGeom prst="rect">
            <a:avLst/>
          </a:prstGeom>
          <a:ln w="12700">
            <a:miter lim="400000"/>
          </a:ln>
        </p:spPr>
      </p:pic>
    </p:spTree>
    <p:extLst>
      <p:ext uri="{BB962C8B-B14F-4D97-AF65-F5344CB8AC3E}">
        <p14:creationId xmlns:p14="http://schemas.microsoft.com/office/powerpoint/2010/main" val="3543450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6546161B-1983-4457-340A-440A6BD0662D}"/>
              </a:ext>
            </a:extLst>
          </p:cNvPr>
          <p:cNvPicPr>
            <a:picLocks noChangeAspect="1"/>
          </p:cNvPicPr>
          <p:nvPr/>
        </p:nvPicPr>
        <p:blipFill>
          <a:blip r:embed="rId3">
            <a:alphaModFix amt="35000"/>
          </a:blip>
          <a:stretch>
            <a:fillRect/>
          </a:stretch>
        </p:blipFill>
        <p:spPr>
          <a:xfrm>
            <a:off x="1354" y="0"/>
            <a:ext cx="9141291" cy="5143500"/>
          </a:xfrm>
          <a:prstGeom prst="rect">
            <a:avLst/>
          </a:prstGeom>
        </p:spPr>
      </p:pic>
      <p:pic>
        <p:nvPicPr>
          <p:cNvPr id="14" name="Picture 13" descr="Logo&#10;&#10;Description automatically generated with medium confidence">
            <a:extLst>
              <a:ext uri="{FF2B5EF4-FFF2-40B4-BE49-F238E27FC236}">
                <a16:creationId xmlns:a16="http://schemas.microsoft.com/office/drawing/2014/main" id="{E812004F-41EF-4E57-8195-002B777766D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684" y="0"/>
            <a:ext cx="1369783" cy="968766"/>
          </a:xfrm>
          <a:prstGeom prst="rect">
            <a:avLst/>
          </a:prstGeom>
        </p:spPr>
      </p:pic>
      <p:sp>
        <p:nvSpPr>
          <p:cNvPr id="17" name="Rectangle 16">
            <a:extLst>
              <a:ext uri="{FF2B5EF4-FFF2-40B4-BE49-F238E27FC236}">
                <a16:creationId xmlns:a16="http://schemas.microsoft.com/office/drawing/2014/main" id="{A3973EBA-918F-14CE-6AA1-CF22721FF804}"/>
              </a:ext>
            </a:extLst>
          </p:cNvPr>
          <p:cNvSpPr/>
          <p:nvPr/>
        </p:nvSpPr>
        <p:spPr>
          <a:xfrm>
            <a:off x="8318500" y="4398433"/>
            <a:ext cx="372533" cy="372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8" name="Image">
            <a:extLst>
              <a:ext uri="{FF2B5EF4-FFF2-40B4-BE49-F238E27FC236}">
                <a16:creationId xmlns:a16="http://schemas.microsoft.com/office/drawing/2014/main" id="{3CCED763-C693-54A0-A409-7ACF16F2AAB4}"/>
              </a:ext>
            </a:extLst>
          </p:cNvPr>
          <p:cNvPicPr>
            <a:picLocks noChangeAspect="1"/>
          </p:cNvPicPr>
          <p:nvPr/>
        </p:nvPicPr>
        <p:blipFill>
          <a:blip r:embed="rId5"/>
          <a:srcRect/>
          <a:stretch/>
        </p:blipFill>
        <p:spPr>
          <a:xfrm>
            <a:off x="7597036" y="4647624"/>
            <a:ext cx="1072708" cy="259199"/>
          </a:xfrm>
          <a:prstGeom prst="rect">
            <a:avLst/>
          </a:prstGeom>
          <a:ln w="12700">
            <a:miter lim="400000"/>
          </a:ln>
        </p:spPr>
      </p:pic>
      <p:sp>
        <p:nvSpPr>
          <p:cNvPr id="6" name="TextBox 5">
            <a:extLst>
              <a:ext uri="{FF2B5EF4-FFF2-40B4-BE49-F238E27FC236}">
                <a16:creationId xmlns:a16="http://schemas.microsoft.com/office/drawing/2014/main" id="{030106F5-1C27-43F4-BF45-5249F925E121}"/>
              </a:ext>
            </a:extLst>
          </p:cNvPr>
          <p:cNvSpPr txBox="1"/>
          <p:nvPr/>
        </p:nvSpPr>
        <p:spPr>
          <a:xfrm>
            <a:off x="180159" y="468856"/>
            <a:ext cx="4391840" cy="3862596"/>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Greenhouse Gas Emissions.</a:t>
            </a:r>
            <a:endParaRPr lang="en-US" sz="1200" dirty="0">
              <a:latin typeface="Arial" panose="020B0604020202020204" pitchFamily="34" charset="0"/>
              <a:cs typeface="Arial" panose="020B0604020202020204" pitchFamily="34" charset="0"/>
            </a:endParaRPr>
          </a:p>
          <a:p>
            <a:pPr defTabSz="1100600" hangingPunct="0">
              <a:defRPr/>
            </a:pPr>
            <a:endParaRPr lang="en-GB" sz="1100" kern="0" dirty="0">
              <a:latin typeface="Arial" panose="020B0604020202020204" pitchFamily="34" charset="0"/>
              <a:cs typeface="Arial" panose="020B0604020202020204" pitchFamily="34" charset="0"/>
              <a:sym typeface="Helvetica Neue"/>
            </a:endParaRPr>
          </a:p>
          <a:p>
            <a:r>
              <a:rPr lang="en-US" sz="1100" dirty="0">
                <a:latin typeface="Arial" panose="020B0604020202020204" pitchFamily="34" charset="0"/>
                <a:ea typeface="Calibri" panose="020F0502020204030204" pitchFamily="34" charset="0"/>
                <a:cs typeface="Arial" panose="020B0604020202020204" pitchFamily="34" charset="0"/>
              </a:rPr>
              <a:t>We have measured and verified our:</a:t>
            </a:r>
          </a:p>
          <a:p>
            <a:endParaRPr lang="en-US" sz="1100" dirty="0">
              <a:latin typeface="Arial" panose="020B0604020202020204" pitchFamily="34" charset="0"/>
              <a:ea typeface="Calibri" panose="020F0502020204030204" pitchFamily="34" charset="0"/>
              <a:cs typeface="Arial" panose="020B0604020202020204" pitchFamily="34" charset="0"/>
            </a:endParaRPr>
          </a:p>
          <a:p>
            <a:pPr marL="171450" indent="-171450">
              <a:buFont typeface="Wingdings" panose="05000000000000000000" pitchFamily="2" charset="2"/>
              <a:buChar char="§"/>
            </a:pPr>
            <a:r>
              <a:rPr lang="en-US" sz="1100" dirty="0">
                <a:latin typeface="Arial" panose="020B0604020202020204" pitchFamily="34" charset="0"/>
                <a:ea typeface="Calibri" panose="020F0502020204030204" pitchFamily="34" charset="0"/>
                <a:cs typeface="Arial" panose="020B0604020202020204" pitchFamily="34" charset="0"/>
              </a:rPr>
              <a:t>Scope 1 emissions (</a:t>
            </a:r>
            <a:r>
              <a:rPr lang="en-US" sz="1100" i="1" dirty="0">
                <a:latin typeface="Arial" panose="020B0604020202020204" pitchFamily="34" charset="0"/>
                <a:ea typeface="Calibri" panose="020F0502020204030204" pitchFamily="34" charset="0"/>
                <a:cs typeface="Arial" panose="020B0604020202020204" pitchFamily="34" charset="0"/>
              </a:rPr>
              <a:t>direct emissions from resources owned and controlled by us</a:t>
            </a:r>
            <a:r>
              <a:rPr lang="en-US" sz="1100" dirty="0">
                <a:latin typeface="Arial" panose="020B0604020202020204" pitchFamily="34" charset="0"/>
                <a:ea typeface="Calibri" panose="020F0502020204030204" pitchFamily="34" charset="0"/>
                <a:cs typeface="Arial" panose="020B0604020202020204" pitchFamily="34" charset="0"/>
              </a:rPr>
              <a:t>) – Since 2015</a:t>
            </a:r>
          </a:p>
          <a:p>
            <a:pPr marL="171450" indent="-171450">
              <a:buFont typeface="Wingdings" panose="05000000000000000000" pitchFamily="2" charset="2"/>
              <a:buChar char="§"/>
            </a:pPr>
            <a:r>
              <a:rPr lang="en-US" sz="1100" dirty="0">
                <a:latin typeface="Arial" panose="020B0604020202020204" pitchFamily="34" charset="0"/>
                <a:ea typeface="Calibri" panose="020F0502020204030204" pitchFamily="34" charset="0"/>
                <a:cs typeface="Arial" panose="020B0604020202020204" pitchFamily="34" charset="0"/>
              </a:rPr>
              <a:t>Scope 2 emissions (</a:t>
            </a:r>
            <a:r>
              <a:rPr lang="en-US" sz="1100" i="1" dirty="0">
                <a:latin typeface="Arial" panose="020B0604020202020204" pitchFamily="34" charset="0"/>
                <a:ea typeface="Calibri" panose="020F0502020204030204" pitchFamily="34" charset="0"/>
                <a:cs typeface="Arial" panose="020B0604020202020204" pitchFamily="34" charset="0"/>
              </a:rPr>
              <a:t>emissions from electricity purchased from Eskom</a:t>
            </a:r>
            <a:r>
              <a:rPr lang="en-US" sz="1100" dirty="0">
                <a:latin typeface="Arial" panose="020B0604020202020204" pitchFamily="34" charset="0"/>
                <a:ea typeface="Calibri" panose="020F0502020204030204" pitchFamily="34" charset="0"/>
                <a:cs typeface="Arial" panose="020B0604020202020204" pitchFamily="34" charset="0"/>
              </a:rPr>
              <a:t>) – Since 2015</a:t>
            </a:r>
          </a:p>
          <a:p>
            <a:pPr marL="171450" indent="-171450">
              <a:buFont typeface="Wingdings" panose="05000000000000000000" pitchFamily="2" charset="2"/>
              <a:buChar char="§"/>
            </a:pPr>
            <a:r>
              <a:rPr lang="en-US" sz="1100" dirty="0">
                <a:latin typeface="Arial" panose="020B0604020202020204" pitchFamily="34" charset="0"/>
                <a:ea typeface="Calibri" panose="020F0502020204030204" pitchFamily="34" charset="0"/>
                <a:cs typeface="Arial" panose="020B0604020202020204" pitchFamily="34" charset="0"/>
              </a:rPr>
              <a:t>Scope 3 emissions (</a:t>
            </a:r>
            <a:r>
              <a:rPr lang="en-US" sz="1100" i="1" dirty="0">
                <a:latin typeface="Arial" panose="020B0604020202020204" pitchFamily="34" charset="0"/>
                <a:ea typeface="Calibri" panose="020F0502020204030204" pitchFamily="34" charset="0"/>
                <a:cs typeface="Arial" panose="020B0604020202020204" pitchFamily="34" charset="0"/>
              </a:rPr>
              <a:t>all emissions along our supply chain</a:t>
            </a:r>
            <a:r>
              <a:rPr lang="en-US" sz="1100" dirty="0">
                <a:latin typeface="Arial" panose="020B0604020202020204" pitchFamily="34" charset="0"/>
                <a:ea typeface="Calibri" panose="020F0502020204030204" pitchFamily="34" charset="0"/>
                <a:cs typeface="Arial" panose="020B0604020202020204" pitchFamily="34" charset="0"/>
              </a:rPr>
              <a:t>) – Since 2020</a:t>
            </a:r>
          </a:p>
          <a:p>
            <a:pPr marL="228600" indent="-228600">
              <a:buFont typeface="+mj-lt"/>
              <a:buAutoNum type="arabicPeriod"/>
            </a:pPr>
            <a:endParaRPr lang="en-US" sz="1100" dirty="0">
              <a:latin typeface="Arial" panose="020B0604020202020204" pitchFamily="34" charset="0"/>
              <a:ea typeface="Calibri" panose="020F0502020204030204" pitchFamily="34" charset="0"/>
              <a:cs typeface="Arial" panose="020B0604020202020204" pitchFamily="34" charset="0"/>
            </a:endParaRPr>
          </a:p>
          <a:p>
            <a:r>
              <a:rPr lang="en-US" sz="1100" dirty="0">
                <a:latin typeface="Arial" panose="020B0604020202020204" pitchFamily="34" charset="0"/>
                <a:ea typeface="Calibri" panose="020F0502020204030204" pitchFamily="34" charset="0"/>
                <a:cs typeface="Arial" panose="020B0604020202020204" pitchFamily="34" charset="0"/>
              </a:rPr>
              <a:t>Our energy efficiency and renewable energy objectives have resulted in the reduction of our GHG emissions:</a:t>
            </a:r>
          </a:p>
          <a:p>
            <a:endParaRPr lang="en-US" sz="1100" dirty="0">
              <a:latin typeface="Arial" panose="020B0604020202020204" pitchFamily="34" charset="0"/>
              <a:ea typeface="Calibri" panose="020F0502020204030204" pitchFamily="34" charset="0"/>
              <a:cs typeface="Arial" panose="020B0604020202020204" pitchFamily="34" charset="0"/>
            </a:endParaRPr>
          </a:p>
          <a:p>
            <a:pPr marL="171450" indent="-171450">
              <a:buFont typeface="Wingdings" panose="05000000000000000000" pitchFamily="2" charset="2"/>
              <a:buChar char="§"/>
            </a:pPr>
            <a:r>
              <a:rPr lang="en-US" sz="1100" dirty="0">
                <a:latin typeface="Arial" panose="020B0604020202020204" pitchFamily="34" charset="0"/>
                <a:ea typeface="Calibri" panose="020F0502020204030204" pitchFamily="34" charset="0"/>
                <a:cs typeface="Arial" panose="020B0604020202020204" pitchFamily="34" charset="0"/>
              </a:rPr>
              <a:t>Our Scope 1 &amp; 2 emissions - gas, coal, diesel &amp; electricity: reduced by over </a:t>
            </a:r>
            <a:r>
              <a:rPr lang="en-US" sz="1100" b="1" dirty="0">
                <a:latin typeface="Arial" panose="020B0604020202020204" pitchFamily="34" charset="0"/>
                <a:ea typeface="Calibri" panose="020F0502020204030204" pitchFamily="34" charset="0"/>
                <a:cs typeface="Arial" panose="020B0604020202020204" pitchFamily="34" charset="0"/>
              </a:rPr>
              <a:t>5000 tCO2e </a:t>
            </a:r>
            <a:r>
              <a:rPr lang="en-US" sz="1100" dirty="0">
                <a:latin typeface="Arial" panose="020B0604020202020204" pitchFamily="34" charset="0"/>
                <a:ea typeface="Calibri" panose="020F0502020204030204" pitchFamily="34" charset="0"/>
                <a:cs typeface="Arial" panose="020B0604020202020204" pitchFamily="34" charset="0"/>
              </a:rPr>
              <a:t>since 2015. </a:t>
            </a:r>
          </a:p>
          <a:p>
            <a:pPr marL="171450" indent="-171450">
              <a:buFont typeface="Wingdings" panose="05000000000000000000" pitchFamily="2" charset="2"/>
              <a:buChar char="§"/>
            </a:pPr>
            <a:r>
              <a:rPr lang="en-US" sz="1100" dirty="0">
                <a:latin typeface="Arial" panose="020B0604020202020204" pitchFamily="34" charset="0"/>
                <a:ea typeface="Calibri" panose="020F0502020204030204" pitchFamily="34" charset="0"/>
                <a:cs typeface="Arial" panose="020B0604020202020204" pitchFamily="34" charset="0"/>
              </a:rPr>
              <a:t>Our Scope 2 emissions - Solar 1 installation alone: avoided over </a:t>
            </a:r>
            <a:r>
              <a:rPr lang="en-US" sz="1100" b="1" dirty="0">
                <a:latin typeface="Arial" panose="020B0604020202020204" pitchFamily="34" charset="0"/>
                <a:ea typeface="Calibri" panose="020F0502020204030204" pitchFamily="34" charset="0"/>
                <a:cs typeface="Arial" panose="020B0604020202020204" pitchFamily="34" charset="0"/>
              </a:rPr>
              <a:t>7 300 </a:t>
            </a:r>
            <a:r>
              <a:rPr lang="en-US" sz="1100" b="1" dirty="0" err="1">
                <a:latin typeface="Arial" panose="020B0604020202020204" pitchFamily="34" charset="0"/>
                <a:ea typeface="Calibri" panose="020F0502020204030204" pitchFamily="34" charset="0"/>
                <a:cs typeface="Arial" panose="020B0604020202020204" pitchFamily="34" charset="0"/>
              </a:rPr>
              <a:t>tonnes</a:t>
            </a:r>
            <a:r>
              <a:rPr lang="en-US" sz="1100" b="1" dirty="0">
                <a:latin typeface="Arial" panose="020B0604020202020204" pitchFamily="34" charset="0"/>
                <a:ea typeface="Calibri" panose="020F0502020204030204" pitchFamily="34" charset="0"/>
                <a:cs typeface="Arial" panose="020B0604020202020204" pitchFamily="34" charset="0"/>
              </a:rPr>
              <a:t> CO2e</a:t>
            </a:r>
            <a:r>
              <a:rPr lang="en-US" sz="1100" b="1" dirty="0">
                <a:solidFill>
                  <a:schemeClr val="accent3"/>
                </a:solidFill>
                <a:latin typeface="Arial" panose="020B0604020202020204" pitchFamily="34" charset="0"/>
                <a:ea typeface="Calibri" panose="020F0502020204030204" pitchFamily="34" charset="0"/>
                <a:cs typeface="Arial" panose="020B0604020202020204" pitchFamily="34" charset="0"/>
              </a:rPr>
              <a:t> </a:t>
            </a:r>
            <a:r>
              <a:rPr lang="en-US" sz="1100" dirty="0">
                <a:latin typeface="Arial" panose="020B0604020202020204" pitchFamily="34" charset="0"/>
                <a:ea typeface="Calibri" panose="020F0502020204030204" pitchFamily="34" charset="0"/>
                <a:cs typeface="Arial" panose="020B0604020202020204" pitchFamily="34" charset="0"/>
              </a:rPr>
              <a:t>since 2015. </a:t>
            </a:r>
          </a:p>
          <a:p>
            <a:endParaRPr lang="en-US" sz="1100" dirty="0">
              <a:latin typeface="Arial" panose="020B0604020202020204" pitchFamily="34" charset="0"/>
              <a:ea typeface="Calibri" panose="020F0502020204030204" pitchFamily="34" charset="0"/>
              <a:cs typeface="Arial" panose="020B0604020202020204" pitchFamily="34" charset="0"/>
            </a:endParaRPr>
          </a:p>
          <a:p>
            <a:r>
              <a:rPr lang="en-US" sz="1100" dirty="0">
                <a:latin typeface="Arial" panose="020B0604020202020204" pitchFamily="34" charset="0"/>
                <a:ea typeface="Calibri" panose="020F0502020204030204" pitchFamily="34" charset="0"/>
                <a:cs typeface="Arial" panose="020B0604020202020204" pitchFamily="34" charset="0"/>
              </a:rPr>
              <a:t>The carbon intensity of our operations as well as in our products is of key interest to us when considering our energy and emissions reduction strategy. </a:t>
            </a:r>
            <a:endParaRPr lang="en-GB" sz="1100" kern="0" dirty="0">
              <a:latin typeface="Arial" panose="020B0604020202020204" pitchFamily="34" charset="0"/>
              <a:cs typeface="Arial" panose="020B0604020202020204" pitchFamily="34" charset="0"/>
              <a:sym typeface="Helvetica Neue"/>
            </a:endParaRPr>
          </a:p>
        </p:txBody>
      </p:sp>
      <p:sp>
        <p:nvSpPr>
          <p:cNvPr id="7" name="Frame 6">
            <a:extLst>
              <a:ext uri="{FF2B5EF4-FFF2-40B4-BE49-F238E27FC236}">
                <a16:creationId xmlns:a16="http://schemas.microsoft.com/office/drawing/2014/main" id="{13DE81F1-9933-4840-81B7-FF4945EF5896}"/>
              </a:ext>
            </a:extLst>
          </p:cNvPr>
          <p:cNvSpPr/>
          <p:nvPr/>
        </p:nvSpPr>
        <p:spPr>
          <a:xfrm>
            <a:off x="0" y="0"/>
            <a:ext cx="9144000" cy="5143500"/>
          </a:xfrm>
          <a:prstGeom prst="frame">
            <a:avLst>
              <a:gd name="adj1" fmla="val 2294"/>
            </a:avLst>
          </a:prstGeom>
          <a:solidFill>
            <a:srgbClr val="7D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
        <p:nvSpPr>
          <p:cNvPr id="2" name="TextBox 1">
            <a:extLst>
              <a:ext uri="{FF2B5EF4-FFF2-40B4-BE49-F238E27FC236}">
                <a16:creationId xmlns:a16="http://schemas.microsoft.com/office/drawing/2014/main" id="{1712E286-8B1B-3B51-4444-AA57081061B9}"/>
              </a:ext>
            </a:extLst>
          </p:cNvPr>
          <p:cNvSpPr txBox="1"/>
          <p:nvPr/>
        </p:nvSpPr>
        <p:spPr>
          <a:xfrm>
            <a:off x="4672801" y="466873"/>
            <a:ext cx="4291040" cy="3347070"/>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Environmental Stewardship.</a:t>
            </a:r>
            <a:endParaRPr lang="en-US" sz="1200" dirty="0">
              <a:latin typeface="Arial" panose="020B0604020202020204" pitchFamily="34" charset="0"/>
              <a:cs typeface="Arial" panose="020B0604020202020204" pitchFamily="34" charset="0"/>
            </a:endParaRPr>
          </a:p>
          <a:p>
            <a:pPr defTabSz="1100600" hangingPunct="0">
              <a:defRPr/>
            </a:pPr>
            <a:endParaRPr lang="en-GB" sz="1100" kern="0" dirty="0">
              <a:latin typeface="Arial" panose="020B0604020202020204" pitchFamily="34" charset="0"/>
              <a:cs typeface="Arial" panose="020B0604020202020204" pitchFamily="34" charset="0"/>
              <a:sym typeface="Helvetica Neue"/>
            </a:endParaRPr>
          </a:p>
          <a:p>
            <a:pPr defTabSz="1100600" hangingPunct="0">
              <a:defRPr/>
            </a:pPr>
            <a:endParaRPr lang="en-GB" sz="1100" kern="0" dirty="0">
              <a:latin typeface="Arial" panose="020B0604020202020204" pitchFamily="34" charset="0"/>
              <a:cs typeface="Arial" panose="020B0604020202020204" pitchFamily="34" charset="0"/>
              <a:sym typeface="Helvetica Neue"/>
            </a:endParaRPr>
          </a:p>
          <a:p>
            <a:pPr marL="171450" indent="-171450">
              <a:buFont typeface="Arial" panose="020B0604020202020204" pitchFamily="34" charset="0"/>
              <a:buChar char="•"/>
            </a:pPr>
            <a:r>
              <a:rPr lang="en-GB" sz="1100" b="1" i="1" dirty="0">
                <a:effectLst/>
                <a:latin typeface="Arial" panose="020B0604020202020204" pitchFamily="34" charset="0"/>
                <a:ea typeface="Calibri" panose="020F0502020204030204" pitchFamily="34" charset="0"/>
                <a:cs typeface="Arial" panose="020B0604020202020204" pitchFamily="34" charset="0"/>
              </a:rPr>
              <a:t>Renewable energy</a:t>
            </a:r>
            <a:r>
              <a:rPr lang="en-GB" sz="1100" i="1" dirty="0">
                <a:effectLst/>
                <a:latin typeface="Arial" panose="020B0604020202020204" pitchFamily="34" charset="0"/>
                <a:ea typeface="Calibri" panose="020F0502020204030204" pitchFamily="34" charset="0"/>
                <a:cs typeface="Arial" panose="020B0604020202020204" pitchFamily="34" charset="0"/>
              </a:rPr>
              <a:t>: </a:t>
            </a:r>
          </a:p>
          <a:p>
            <a:pPr marL="171450" indent="-171450">
              <a:buFont typeface="Arial" panose="020B0604020202020204" pitchFamily="34" charset="0"/>
              <a:buChar char="•"/>
            </a:pPr>
            <a:endParaRPr lang="en-GB" sz="1100" i="1" dirty="0">
              <a:effectLst/>
              <a:latin typeface="Arial" panose="020B0604020202020204" pitchFamily="34" charset="0"/>
              <a:ea typeface="Calibri" panose="020F0502020204030204" pitchFamily="34" charset="0"/>
              <a:cs typeface="Arial" panose="020B0604020202020204" pitchFamily="34" charset="0"/>
            </a:endParaRPr>
          </a:p>
          <a:p>
            <a:pPr marL="628650" lvl="1" indent="-171450">
              <a:spcBef>
                <a:spcPts val="300"/>
              </a:spcBef>
              <a:spcAft>
                <a:spcPts val="300"/>
              </a:spcAft>
              <a:buFont typeface="Arial" panose="020B0604020202020204" pitchFamily="34" charset="0"/>
              <a:buChar char="•"/>
            </a:pPr>
            <a:r>
              <a:rPr lang="en-GB" sz="1100" dirty="0">
                <a:effectLst/>
                <a:latin typeface="Arial" panose="020B0604020202020204" pitchFamily="34" charset="0"/>
                <a:ea typeface="Calibri" panose="020F0502020204030204" pitchFamily="34" charset="0"/>
                <a:cs typeface="Arial" panose="020B0604020202020204" pitchFamily="34" charset="0"/>
              </a:rPr>
              <a:t>in 2015, invested 1MW solar installation. </a:t>
            </a:r>
          </a:p>
          <a:p>
            <a:pPr marL="628650" lvl="1" indent="-171450">
              <a:spcBef>
                <a:spcPts val="300"/>
              </a:spcBef>
              <a:spcAft>
                <a:spcPts val="300"/>
              </a:spcAft>
              <a:buFont typeface="Arial" panose="020B0604020202020204" pitchFamily="34" charset="0"/>
              <a:buChar char="•"/>
            </a:pPr>
            <a:r>
              <a:rPr lang="en-GB" sz="1100" dirty="0">
                <a:effectLst/>
                <a:latin typeface="Arial" panose="020B0604020202020204" pitchFamily="34" charset="0"/>
                <a:ea typeface="Calibri" panose="020F0502020204030204" pitchFamily="34" charset="0"/>
                <a:cs typeface="Arial" panose="020B0604020202020204" pitchFamily="34" charset="0"/>
              </a:rPr>
              <a:t>In 2019, NERSA license granted. </a:t>
            </a:r>
          </a:p>
          <a:p>
            <a:pPr marL="628650" lvl="1" indent="-171450">
              <a:spcBef>
                <a:spcPts val="300"/>
              </a:spcBef>
              <a:spcAft>
                <a:spcPts val="300"/>
              </a:spcAft>
              <a:buFont typeface="Arial" panose="020B0604020202020204" pitchFamily="34" charset="0"/>
              <a:buChar char="•"/>
            </a:pPr>
            <a:r>
              <a:rPr lang="en-GB" sz="1100" dirty="0">
                <a:latin typeface="Arial" panose="020B0604020202020204" pitchFamily="34" charset="0"/>
                <a:ea typeface="Calibri" panose="020F0502020204030204" pitchFamily="34" charset="0"/>
                <a:cs typeface="Arial" panose="020B0604020202020204" pitchFamily="34" charset="0"/>
              </a:rPr>
              <a:t>The 2020 planned 1.4MW Solar 2.0 implementation was delayed due to the financial impact the COVID-19 lockdown had on our business. </a:t>
            </a:r>
          </a:p>
          <a:p>
            <a:pPr marL="628650" lvl="1" indent="-171450">
              <a:spcBef>
                <a:spcPts val="300"/>
              </a:spcBef>
              <a:spcAft>
                <a:spcPts val="300"/>
              </a:spcAft>
              <a:buFont typeface="Arial" panose="020B0604020202020204" pitchFamily="34" charset="0"/>
              <a:buChar char="•"/>
            </a:pPr>
            <a:r>
              <a:rPr lang="en-GB" sz="1100" dirty="0">
                <a:latin typeface="Arial" panose="020B0604020202020204" pitchFamily="34" charset="0"/>
                <a:ea typeface="Calibri" panose="020F0502020204030204" pitchFamily="34" charset="0"/>
                <a:cs typeface="Arial" panose="020B0604020202020204" pitchFamily="34" charset="0"/>
              </a:rPr>
              <a:t>Commenced Solar 2.0 in 2021. Our Solar 1.0 installation has saved us 6.7 million kWh of electricity consumption from the grid. </a:t>
            </a:r>
          </a:p>
          <a:p>
            <a:pPr marL="628650" lvl="1" indent="-171450">
              <a:spcBef>
                <a:spcPts val="300"/>
              </a:spcBef>
              <a:spcAft>
                <a:spcPts val="300"/>
              </a:spcAft>
              <a:buFont typeface="Arial" panose="020B0604020202020204" pitchFamily="34" charset="0"/>
              <a:buChar char="•"/>
            </a:pPr>
            <a:r>
              <a:rPr lang="en-GB" sz="1100" dirty="0">
                <a:latin typeface="Arial" panose="020B0604020202020204" pitchFamily="34" charset="0"/>
                <a:ea typeface="Calibri" panose="020F0502020204030204" pitchFamily="34" charset="0"/>
                <a:cs typeface="Arial" panose="020B0604020202020204" pitchFamily="34" charset="0"/>
              </a:rPr>
              <a:t>Solar 2.0 was completed in 2022. </a:t>
            </a:r>
          </a:p>
          <a:p>
            <a:pPr marL="628650" lvl="1" indent="-171450">
              <a:spcBef>
                <a:spcPts val="300"/>
              </a:spcBef>
              <a:spcAft>
                <a:spcPts val="300"/>
              </a:spcAft>
              <a:buFont typeface="Arial" panose="020B0604020202020204" pitchFamily="34" charset="0"/>
              <a:buChar char="•"/>
            </a:pPr>
            <a:r>
              <a:rPr lang="en-GB" sz="1100" dirty="0">
                <a:latin typeface="Arial" panose="020B0604020202020204" pitchFamily="34" charset="0"/>
                <a:ea typeface="Calibri" panose="020F0502020204030204" pitchFamily="34" charset="0"/>
                <a:cs typeface="Arial" panose="020B0604020202020204" pitchFamily="34" charset="0"/>
              </a:rPr>
              <a:t>Solar 3.0 in planning phase.</a:t>
            </a:r>
          </a:p>
          <a:p>
            <a:pPr marL="171450" indent="-171450">
              <a:spcBef>
                <a:spcPts val="300"/>
              </a:spcBef>
              <a:spcAft>
                <a:spcPts val="300"/>
              </a:spcAft>
              <a:buFont typeface="Arial" panose="020B0604020202020204" pitchFamily="34" charset="0"/>
              <a:buChar char="•"/>
            </a:pPr>
            <a:endParaRPr lang="en-GB" sz="1100" i="1" dirty="0">
              <a:latin typeface="Arial" panose="020B0604020202020204" pitchFamily="34" charset="0"/>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AA17B029-0EFA-E207-F119-B95826BBB3BC}"/>
              </a:ext>
            </a:extLst>
          </p:cNvPr>
          <p:cNvSpPr txBox="1"/>
          <p:nvPr/>
        </p:nvSpPr>
        <p:spPr>
          <a:xfrm>
            <a:off x="178805" y="128319"/>
            <a:ext cx="1533600" cy="338554"/>
          </a:xfrm>
          <a:prstGeom prst="rect">
            <a:avLst/>
          </a:prstGeom>
          <a:noFill/>
        </p:spPr>
        <p:txBody>
          <a:bodyPr wrap="square" rtlCol="0">
            <a:spAutoFit/>
          </a:bodyPr>
          <a:lstStyle/>
          <a:p>
            <a:pPr algn="l"/>
            <a:r>
              <a:rPr lang="en-ZA" sz="1600" b="1" dirty="0">
                <a:latin typeface="Arial" panose="020B0604020202020204" pitchFamily="34" charset="0"/>
                <a:cs typeface="Arial" panose="020B0604020202020204" pitchFamily="34" charset="0"/>
              </a:rPr>
              <a:t>Stewardship</a:t>
            </a:r>
          </a:p>
        </p:txBody>
      </p:sp>
    </p:spTree>
    <p:extLst>
      <p:ext uri="{BB962C8B-B14F-4D97-AF65-F5344CB8AC3E}">
        <p14:creationId xmlns:p14="http://schemas.microsoft.com/office/powerpoint/2010/main" val="16290756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6546161B-1983-4457-340A-440A6BD0662D}"/>
              </a:ext>
            </a:extLst>
          </p:cNvPr>
          <p:cNvPicPr>
            <a:picLocks noChangeAspect="1"/>
          </p:cNvPicPr>
          <p:nvPr/>
        </p:nvPicPr>
        <p:blipFill>
          <a:blip r:embed="rId2"/>
          <a:stretch>
            <a:fillRect/>
          </a:stretch>
        </p:blipFill>
        <p:spPr>
          <a:xfrm>
            <a:off x="1354" y="0"/>
            <a:ext cx="9141291" cy="5143500"/>
          </a:xfrm>
          <a:prstGeom prst="rect">
            <a:avLst/>
          </a:prstGeom>
        </p:spPr>
      </p:pic>
      <p:pic>
        <p:nvPicPr>
          <p:cNvPr id="14" name="Picture 13" descr="Logo&#10;&#10;Description automatically generated with medium confidence">
            <a:extLst>
              <a:ext uri="{FF2B5EF4-FFF2-40B4-BE49-F238E27FC236}">
                <a16:creationId xmlns:a16="http://schemas.microsoft.com/office/drawing/2014/main" id="{E812004F-41EF-4E57-8195-002B777766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684" y="0"/>
            <a:ext cx="1369783" cy="968766"/>
          </a:xfrm>
          <a:prstGeom prst="rect">
            <a:avLst/>
          </a:prstGeom>
        </p:spPr>
      </p:pic>
      <p:sp>
        <p:nvSpPr>
          <p:cNvPr id="17" name="Rectangle 16">
            <a:extLst>
              <a:ext uri="{FF2B5EF4-FFF2-40B4-BE49-F238E27FC236}">
                <a16:creationId xmlns:a16="http://schemas.microsoft.com/office/drawing/2014/main" id="{A3973EBA-918F-14CE-6AA1-CF22721FF804}"/>
              </a:ext>
            </a:extLst>
          </p:cNvPr>
          <p:cNvSpPr/>
          <p:nvPr/>
        </p:nvSpPr>
        <p:spPr>
          <a:xfrm>
            <a:off x="8318500" y="4398433"/>
            <a:ext cx="372533" cy="372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8" name="Image">
            <a:extLst>
              <a:ext uri="{FF2B5EF4-FFF2-40B4-BE49-F238E27FC236}">
                <a16:creationId xmlns:a16="http://schemas.microsoft.com/office/drawing/2014/main" id="{3CCED763-C693-54A0-A409-7ACF16F2AAB4}"/>
              </a:ext>
            </a:extLst>
          </p:cNvPr>
          <p:cNvPicPr>
            <a:picLocks noChangeAspect="1"/>
          </p:cNvPicPr>
          <p:nvPr/>
        </p:nvPicPr>
        <p:blipFill>
          <a:blip r:embed="rId4"/>
          <a:srcRect/>
          <a:stretch/>
        </p:blipFill>
        <p:spPr>
          <a:xfrm>
            <a:off x="7597036" y="4647624"/>
            <a:ext cx="1072708" cy="259199"/>
          </a:xfrm>
          <a:prstGeom prst="rect">
            <a:avLst/>
          </a:prstGeom>
          <a:ln w="12700">
            <a:miter lim="400000"/>
          </a:ln>
        </p:spPr>
      </p:pic>
      <p:sp>
        <p:nvSpPr>
          <p:cNvPr id="6" name="TextBox 5">
            <a:extLst>
              <a:ext uri="{FF2B5EF4-FFF2-40B4-BE49-F238E27FC236}">
                <a16:creationId xmlns:a16="http://schemas.microsoft.com/office/drawing/2014/main" id="{70CA1BBF-F9F4-4381-8465-53FF5EBD2D7C}"/>
              </a:ext>
            </a:extLst>
          </p:cNvPr>
          <p:cNvSpPr txBox="1"/>
          <p:nvPr/>
        </p:nvSpPr>
        <p:spPr>
          <a:xfrm>
            <a:off x="434433" y="445119"/>
            <a:ext cx="4749407" cy="3108543"/>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Stewardship: Water.</a:t>
            </a:r>
            <a:endParaRPr lang="en-US" sz="1400" dirty="0">
              <a:latin typeface="Arial" panose="020B0604020202020204" pitchFamily="34" charset="0"/>
              <a:cs typeface="Arial" panose="020B0604020202020204" pitchFamily="34" charset="0"/>
            </a:endParaRPr>
          </a:p>
          <a:p>
            <a:pPr defTabSz="1100600" hangingPunct="0">
              <a:defRPr/>
            </a:pPr>
            <a:endParaRPr lang="en-GB" sz="1200" kern="0" dirty="0">
              <a:latin typeface="Arial" panose="020B0604020202020204" pitchFamily="34" charset="0"/>
              <a:cs typeface="Arial" panose="020B0604020202020204" pitchFamily="34" charset="0"/>
              <a:sym typeface="Helvetica Neue"/>
            </a:endParaRPr>
          </a:p>
          <a:p>
            <a:pPr defTabSz="1100600" hangingPunct="0">
              <a:defRPr/>
            </a:pPr>
            <a:endParaRPr lang="en-GB" sz="1200" kern="0" dirty="0">
              <a:latin typeface="Arial" panose="020B0604020202020204" pitchFamily="34" charset="0"/>
              <a:cs typeface="Arial" panose="020B0604020202020204" pitchFamily="34" charset="0"/>
              <a:sym typeface="Helvetica Neue"/>
            </a:endParaRPr>
          </a:p>
          <a:p>
            <a:pPr algn="just"/>
            <a:r>
              <a:rPr lang="en-US" sz="1200" dirty="0">
                <a:latin typeface="Arial" panose="020B0604020202020204" pitchFamily="34" charset="0"/>
                <a:ea typeface="Calibri" panose="020F0502020204030204" pitchFamily="34" charset="0"/>
                <a:cs typeface="Arial" panose="020B0604020202020204" pitchFamily="34" charset="0"/>
              </a:rPr>
              <a:t>Our factory is based in a water-stressed catchment, and our responsibility as a manufacturer with regards to water consumption is one which has led to many innovations over time. </a:t>
            </a:r>
          </a:p>
          <a:p>
            <a:pPr algn="just"/>
            <a:endParaRPr lang="en-US" sz="1200" dirty="0">
              <a:latin typeface="Arial" panose="020B0604020202020204" pitchFamily="34" charset="0"/>
              <a:ea typeface="Calibri" panose="020F0502020204030204" pitchFamily="34" charset="0"/>
              <a:cs typeface="Arial" panose="020B0604020202020204" pitchFamily="34" charset="0"/>
            </a:endParaRPr>
          </a:p>
          <a:p>
            <a:pPr algn="just"/>
            <a:r>
              <a:rPr lang="en-US" sz="1200" dirty="0">
                <a:latin typeface="Arial" panose="020B0604020202020204" pitchFamily="34" charset="0"/>
                <a:ea typeface="Calibri" panose="020F0502020204030204" pitchFamily="34" charset="0"/>
                <a:cs typeface="Arial" panose="020B0604020202020204" pitchFamily="34" charset="0"/>
              </a:rPr>
              <a:t>Our water intensity (and energy use) was reduced when we converted our operation to produce Solution Dyed yarns and fibre: </a:t>
            </a:r>
            <a:r>
              <a:rPr lang="en-US" sz="1200" u="sng" dirty="0">
                <a:latin typeface="Arial" panose="020B0604020202020204" pitchFamily="34" charset="0"/>
                <a:ea typeface="Calibri" panose="020F0502020204030204" pitchFamily="34" charset="0"/>
                <a:cs typeface="Arial" panose="020B0604020202020204" pitchFamily="34" charset="0"/>
              </a:rPr>
              <a:t>Yarn &amp; Fibre dye at extrusion</a:t>
            </a:r>
            <a:r>
              <a:rPr lang="en-US" sz="1200" dirty="0">
                <a:latin typeface="Arial" panose="020B0604020202020204" pitchFamily="34" charset="0"/>
                <a:ea typeface="Calibri" panose="020F0502020204030204" pitchFamily="34" charset="0"/>
                <a:cs typeface="Arial" panose="020B0604020202020204" pitchFamily="34" charset="0"/>
              </a:rPr>
              <a:t> </a:t>
            </a:r>
          </a:p>
          <a:p>
            <a:pPr algn="just"/>
            <a:endParaRPr lang="en-US" sz="1200" dirty="0">
              <a:latin typeface="Arial" panose="020B0604020202020204" pitchFamily="34" charset="0"/>
              <a:ea typeface="Calibri" panose="020F0502020204030204" pitchFamily="34" charset="0"/>
              <a:cs typeface="Arial" panose="020B0604020202020204" pitchFamily="34" charset="0"/>
            </a:endParaRPr>
          </a:p>
          <a:p>
            <a:pPr algn="just"/>
            <a:r>
              <a:rPr lang="en-US" sz="1200" dirty="0">
                <a:latin typeface="Arial" panose="020B0604020202020204" pitchFamily="34" charset="0"/>
                <a:ea typeface="Calibri" panose="020F0502020204030204" pitchFamily="34" charset="0"/>
                <a:cs typeface="Arial" panose="020B0604020202020204" pitchFamily="34" charset="0"/>
              </a:rPr>
              <a:t>We also constructed a water harvesting dam, whereby rainwater is captured and is now used in various applications. To date, we have harvested over 110 000 kl of rainwater, thus avoiding municipal water consumption in processes where the water quality is acceptable for use. </a:t>
            </a:r>
          </a:p>
        </p:txBody>
      </p:sp>
      <p:pic>
        <p:nvPicPr>
          <p:cNvPr id="7" name="Picture 6">
            <a:extLst>
              <a:ext uri="{FF2B5EF4-FFF2-40B4-BE49-F238E27FC236}">
                <a16:creationId xmlns:a16="http://schemas.microsoft.com/office/drawing/2014/main" id="{5E29F699-4041-4E42-B5EE-B3EEA70E507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4466"/>
          <a:stretch/>
        </p:blipFill>
        <p:spPr>
          <a:xfrm>
            <a:off x="5543121" y="445119"/>
            <a:ext cx="3135764" cy="2970434"/>
          </a:xfrm>
          <a:prstGeom prst="rect">
            <a:avLst/>
          </a:prstGeom>
        </p:spPr>
      </p:pic>
      <p:sp>
        <p:nvSpPr>
          <p:cNvPr id="8" name="Frame 7">
            <a:extLst>
              <a:ext uri="{FF2B5EF4-FFF2-40B4-BE49-F238E27FC236}">
                <a16:creationId xmlns:a16="http://schemas.microsoft.com/office/drawing/2014/main" id="{B763CC47-4514-4745-88F7-79D9324E87A1}"/>
              </a:ext>
            </a:extLst>
          </p:cNvPr>
          <p:cNvSpPr/>
          <p:nvPr/>
        </p:nvSpPr>
        <p:spPr>
          <a:xfrm>
            <a:off x="0" y="0"/>
            <a:ext cx="9144000" cy="5143500"/>
          </a:xfrm>
          <a:prstGeom prst="frame">
            <a:avLst>
              <a:gd name="adj1" fmla="val 2294"/>
            </a:avLst>
          </a:prstGeom>
          <a:solidFill>
            <a:srgbClr val="7D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2555570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6546161B-1983-4457-340A-440A6BD0662D}"/>
              </a:ext>
            </a:extLst>
          </p:cNvPr>
          <p:cNvPicPr>
            <a:picLocks noChangeAspect="1"/>
          </p:cNvPicPr>
          <p:nvPr/>
        </p:nvPicPr>
        <p:blipFill>
          <a:blip r:embed="rId2">
            <a:alphaModFix amt="40000"/>
          </a:blip>
          <a:stretch>
            <a:fillRect/>
          </a:stretch>
        </p:blipFill>
        <p:spPr>
          <a:xfrm>
            <a:off x="1354" y="0"/>
            <a:ext cx="9141291" cy="5143500"/>
          </a:xfrm>
          <a:prstGeom prst="rect">
            <a:avLst/>
          </a:prstGeom>
        </p:spPr>
      </p:pic>
      <p:pic>
        <p:nvPicPr>
          <p:cNvPr id="14" name="Picture 13" descr="Logo&#10;&#10;Description automatically generated with medium confidence">
            <a:extLst>
              <a:ext uri="{FF2B5EF4-FFF2-40B4-BE49-F238E27FC236}">
                <a16:creationId xmlns:a16="http://schemas.microsoft.com/office/drawing/2014/main" id="{E812004F-41EF-4E57-8195-002B777766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684" y="0"/>
            <a:ext cx="1369783" cy="968766"/>
          </a:xfrm>
          <a:prstGeom prst="rect">
            <a:avLst/>
          </a:prstGeom>
        </p:spPr>
      </p:pic>
      <p:sp>
        <p:nvSpPr>
          <p:cNvPr id="17" name="Rectangle 16">
            <a:extLst>
              <a:ext uri="{FF2B5EF4-FFF2-40B4-BE49-F238E27FC236}">
                <a16:creationId xmlns:a16="http://schemas.microsoft.com/office/drawing/2014/main" id="{A3973EBA-918F-14CE-6AA1-CF22721FF804}"/>
              </a:ext>
            </a:extLst>
          </p:cNvPr>
          <p:cNvSpPr/>
          <p:nvPr/>
        </p:nvSpPr>
        <p:spPr>
          <a:xfrm>
            <a:off x="8318500" y="4398433"/>
            <a:ext cx="372533" cy="372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8" name="Image">
            <a:extLst>
              <a:ext uri="{FF2B5EF4-FFF2-40B4-BE49-F238E27FC236}">
                <a16:creationId xmlns:a16="http://schemas.microsoft.com/office/drawing/2014/main" id="{3CCED763-C693-54A0-A409-7ACF16F2AAB4}"/>
              </a:ext>
            </a:extLst>
          </p:cNvPr>
          <p:cNvPicPr>
            <a:picLocks noChangeAspect="1"/>
          </p:cNvPicPr>
          <p:nvPr/>
        </p:nvPicPr>
        <p:blipFill>
          <a:blip r:embed="rId4"/>
          <a:srcRect/>
          <a:stretch/>
        </p:blipFill>
        <p:spPr>
          <a:xfrm>
            <a:off x="7597036" y="4647624"/>
            <a:ext cx="1072708" cy="259199"/>
          </a:xfrm>
          <a:prstGeom prst="rect">
            <a:avLst/>
          </a:prstGeom>
          <a:ln w="12700">
            <a:miter lim="400000"/>
          </a:ln>
        </p:spPr>
      </p:pic>
      <p:pic>
        <p:nvPicPr>
          <p:cNvPr id="6" name="Picture 5" descr="A picture containing person, hand&#10;&#10;Description automatically generated">
            <a:extLst>
              <a:ext uri="{FF2B5EF4-FFF2-40B4-BE49-F238E27FC236}">
                <a16:creationId xmlns:a16="http://schemas.microsoft.com/office/drawing/2014/main" id="{8EE481AF-EDDD-4E79-89B4-EF1545D247B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806470" y="236677"/>
            <a:ext cx="3121891" cy="2970435"/>
          </a:xfrm>
          <a:prstGeom prst="rect">
            <a:avLst/>
          </a:prstGeom>
        </p:spPr>
      </p:pic>
      <p:sp>
        <p:nvSpPr>
          <p:cNvPr id="7" name="TextBox 6">
            <a:extLst>
              <a:ext uri="{FF2B5EF4-FFF2-40B4-BE49-F238E27FC236}">
                <a16:creationId xmlns:a16="http://schemas.microsoft.com/office/drawing/2014/main" id="{E4A05A1D-9AB1-4A10-BD46-66CA7766801C}"/>
              </a:ext>
            </a:extLst>
          </p:cNvPr>
          <p:cNvSpPr txBox="1"/>
          <p:nvPr/>
        </p:nvSpPr>
        <p:spPr>
          <a:xfrm>
            <a:off x="434433" y="445119"/>
            <a:ext cx="4749407" cy="3293209"/>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Resource </a:t>
            </a:r>
            <a:r>
              <a:rPr lang="en-US" sz="1600" b="1" dirty="0" err="1">
                <a:latin typeface="Arial" panose="020B0604020202020204" pitchFamily="34" charset="0"/>
                <a:cs typeface="Arial" panose="020B0604020202020204" pitchFamily="34" charset="0"/>
              </a:rPr>
              <a:t>Optimisation</a:t>
            </a:r>
            <a:r>
              <a:rPr lang="en-US" sz="1600" b="1" dirty="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a:p>
            <a:pPr defTabSz="1100600" hangingPunct="0">
              <a:defRPr/>
            </a:pPr>
            <a:endParaRPr lang="en-GB" sz="1200" kern="0" dirty="0">
              <a:latin typeface="Arial" panose="020B0604020202020204" pitchFamily="34" charset="0"/>
              <a:cs typeface="Arial" panose="020B0604020202020204" pitchFamily="34" charset="0"/>
              <a:sym typeface="Helvetica Neue"/>
            </a:endParaRPr>
          </a:p>
          <a:p>
            <a:pPr defTabSz="1100600" hangingPunct="0">
              <a:defRPr/>
            </a:pPr>
            <a:endParaRPr lang="en-GB" sz="1200" kern="0" dirty="0">
              <a:latin typeface="Arial" panose="020B0604020202020204" pitchFamily="34" charset="0"/>
              <a:cs typeface="Arial" panose="020B0604020202020204" pitchFamily="34" charset="0"/>
              <a:sym typeface="Helvetica Neue"/>
            </a:endParaRPr>
          </a:p>
          <a:p>
            <a:r>
              <a:rPr lang="en-US" sz="1200" dirty="0">
                <a:latin typeface="Arial" panose="020B0604020202020204" pitchFamily="34" charset="0"/>
                <a:ea typeface="Calibri" panose="020F0502020204030204" pitchFamily="34" charset="0"/>
                <a:cs typeface="Arial" panose="020B0604020202020204" pitchFamily="34" charset="0"/>
              </a:rPr>
              <a:t>Extensive internal and external waste management systems and infrastructure are in place to reduce waste materials generated by our production processes and to keep our materials in use. </a:t>
            </a:r>
          </a:p>
          <a:p>
            <a:endParaRPr lang="en-US" sz="1200" dirty="0">
              <a:latin typeface="Arial" panose="020B0604020202020204" pitchFamily="34" charset="0"/>
              <a:ea typeface="Calibri" panose="020F0502020204030204" pitchFamily="34" charset="0"/>
              <a:cs typeface="Arial" panose="020B0604020202020204" pitchFamily="34" charset="0"/>
            </a:endParaRPr>
          </a:p>
          <a:p>
            <a:r>
              <a:rPr lang="en-US" sz="1200" dirty="0">
                <a:latin typeface="Arial" panose="020B0604020202020204" pitchFamily="34" charset="0"/>
                <a:ea typeface="Calibri" panose="020F0502020204030204" pitchFamily="34" charset="0"/>
                <a:cs typeface="Arial" panose="020B0604020202020204" pitchFamily="34" charset="0"/>
              </a:rPr>
              <a:t>We celebrate a steady decline in waste generated by our operations, as well as increased opportunities to reuse and recycle the waste that is generated. Our internal reuse processes enable us to produce flooring with up to 20% recycled content.</a:t>
            </a:r>
          </a:p>
          <a:p>
            <a:endParaRPr lang="en-US" sz="1200" dirty="0">
              <a:latin typeface="Arial" panose="020B0604020202020204" pitchFamily="34" charset="0"/>
              <a:ea typeface="Calibri" panose="020F0502020204030204" pitchFamily="34" charset="0"/>
              <a:cs typeface="Arial" panose="020B0604020202020204" pitchFamily="34" charset="0"/>
            </a:endParaRPr>
          </a:p>
          <a:p>
            <a:r>
              <a:rPr lang="en-US" sz="1200" dirty="0">
                <a:latin typeface="Arial" panose="020B0604020202020204" pitchFamily="34" charset="0"/>
                <a:ea typeface="Calibri" panose="020F0502020204030204" pitchFamily="34" charset="0"/>
                <a:cs typeface="Arial" panose="020B0604020202020204" pitchFamily="34" charset="0"/>
              </a:rPr>
              <a:t>Projects are underway to identify opportunities to eliminate waste and increase recyclability of our products and raw materials.</a:t>
            </a:r>
          </a:p>
          <a:p>
            <a:endParaRPr lang="en-US" sz="1200" dirty="0">
              <a:latin typeface="Arial" panose="020B0604020202020204" pitchFamily="34" charset="0"/>
              <a:ea typeface="Calibri" panose="020F0502020204030204" pitchFamily="34" charset="0"/>
              <a:cs typeface="Arial" panose="020B0604020202020204" pitchFamily="34" charset="0"/>
            </a:endParaRPr>
          </a:p>
          <a:p>
            <a:r>
              <a:rPr lang="en-US" sz="1200" dirty="0">
                <a:latin typeface="Arial" panose="020B0604020202020204" pitchFamily="34" charset="0"/>
                <a:ea typeface="Calibri" panose="020F0502020204030204" pitchFamily="34" charset="0"/>
                <a:cs typeface="Arial" panose="020B0604020202020204" pitchFamily="34" charset="0"/>
              </a:rPr>
              <a:t>In the past 6 years, we have decreased the total amount of waste generated by 30%, and waste disposed of to landfill by 13%.</a:t>
            </a:r>
          </a:p>
        </p:txBody>
      </p:sp>
      <p:sp>
        <p:nvSpPr>
          <p:cNvPr id="8" name="Frame 7">
            <a:extLst>
              <a:ext uri="{FF2B5EF4-FFF2-40B4-BE49-F238E27FC236}">
                <a16:creationId xmlns:a16="http://schemas.microsoft.com/office/drawing/2014/main" id="{37D9FBE3-115B-4587-B097-46CA25DCC2AC}"/>
              </a:ext>
            </a:extLst>
          </p:cNvPr>
          <p:cNvSpPr/>
          <p:nvPr/>
        </p:nvSpPr>
        <p:spPr>
          <a:xfrm>
            <a:off x="0" y="0"/>
            <a:ext cx="9144000" cy="5143500"/>
          </a:xfrm>
          <a:prstGeom prst="frame">
            <a:avLst>
              <a:gd name="adj1" fmla="val 2294"/>
            </a:avLst>
          </a:prstGeom>
          <a:solidFill>
            <a:srgbClr val="7D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2257038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6546161B-1983-4457-340A-440A6BD0662D}"/>
              </a:ext>
            </a:extLst>
          </p:cNvPr>
          <p:cNvPicPr>
            <a:picLocks noChangeAspect="1"/>
          </p:cNvPicPr>
          <p:nvPr/>
        </p:nvPicPr>
        <p:blipFill>
          <a:blip r:embed="rId2">
            <a:alphaModFix amt="40000"/>
          </a:blip>
          <a:stretch>
            <a:fillRect/>
          </a:stretch>
        </p:blipFill>
        <p:spPr>
          <a:xfrm>
            <a:off x="2709" y="35983"/>
            <a:ext cx="9141291" cy="5143500"/>
          </a:xfrm>
          <a:prstGeom prst="rect">
            <a:avLst/>
          </a:prstGeom>
        </p:spPr>
      </p:pic>
      <p:pic>
        <p:nvPicPr>
          <p:cNvPr id="14" name="Picture 13" descr="Logo&#10;&#10;Description automatically generated with medium confidence">
            <a:extLst>
              <a:ext uri="{FF2B5EF4-FFF2-40B4-BE49-F238E27FC236}">
                <a16:creationId xmlns:a16="http://schemas.microsoft.com/office/drawing/2014/main" id="{E812004F-41EF-4E57-8195-002B777766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684" y="0"/>
            <a:ext cx="1369783" cy="968766"/>
          </a:xfrm>
          <a:prstGeom prst="rect">
            <a:avLst/>
          </a:prstGeom>
        </p:spPr>
      </p:pic>
      <p:sp>
        <p:nvSpPr>
          <p:cNvPr id="17" name="Rectangle 16">
            <a:extLst>
              <a:ext uri="{FF2B5EF4-FFF2-40B4-BE49-F238E27FC236}">
                <a16:creationId xmlns:a16="http://schemas.microsoft.com/office/drawing/2014/main" id="{A3973EBA-918F-14CE-6AA1-CF22721FF804}"/>
              </a:ext>
            </a:extLst>
          </p:cNvPr>
          <p:cNvSpPr/>
          <p:nvPr/>
        </p:nvSpPr>
        <p:spPr>
          <a:xfrm>
            <a:off x="8318500" y="4398433"/>
            <a:ext cx="372533" cy="372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8" name="Image">
            <a:extLst>
              <a:ext uri="{FF2B5EF4-FFF2-40B4-BE49-F238E27FC236}">
                <a16:creationId xmlns:a16="http://schemas.microsoft.com/office/drawing/2014/main" id="{3CCED763-C693-54A0-A409-7ACF16F2AAB4}"/>
              </a:ext>
            </a:extLst>
          </p:cNvPr>
          <p:cNvPicPr>
            <a:picLocks noChangeAspect="1"/>
          </p:cNvPicPr>
          <p:nvPr/>
        </p:nvPicPr>
        <p:blipFill>
          <a:blip r:embed="rId4"/>
          <a:srcRect/>
          <a:stretch/>
        </p:blipFill>
        <p:spPr>
          <a:xfrm>
            <a:off x="7597036" y="4647624"/>
            <a:ext cx="1072708" cy="259199"/>
          </a:xfrm>
          <a:prstGeom prst="rect">
            <a:avLst/>
          </a:prstGeom>
          <a:ln w="12700">
            <a:miter lim="400000"/>
          </a:ln>
        </p:spPr>
      </p:pic>
      <p:sp>
        <p:nvSpPr>
          <p:cNvPr id="6" name="TextBox 5">
            <a:extLst>
              <a:ext uri="{FF2B5EF4-FFF2-40B4-BE49-F238E27FC236}">
                <a16:creationId xmlns:a16="http://schemas.microsoft.com/office/drawing/2014/main" id="{2163CC33-F986-424D-9E93-E696213CC939}"/>
              </a:ext>
            </a:extLst>
          </p:cNvPr>
          <p:cNvSpPr txBox="1"/>
          <p:nvPr/>
        </p:nvSpPr>
        <p:spPr>
          <a:xfrm>
            <a:off x="434433" y="445119"/>
            <a:ext cx="4749407" cy="3108543"/>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Resource </a:t>
            </a:r>
            <a:r>
              <a:rPr lang="en-US" sz="1600" b="1" dirty="0" err="1">
                <a:latin typeface="Arial" panose="020B0604020202020204" pitchFamily="34" charset="0"/>
                <a:cs typeface="Arial" panose="020B0604020202020204" pitchFamily="34" charset="0"/>
              </a:rPr>
              <a:t>Optimisation</a:t>
            </a:r>
            <a:r>
              <a:rPr lang="en-US" sz="1600" b="1" dirty="0">
                <a:latin typeface="Arial" panose="020B0604020202020204" pitchFamily="34" charset="0"/>
                <a:cs typeface="Arial" panose="020B0604020202020204" pitchFamily="34" charset="0"/>
              </a:rPr>
              <a:t> and Circularity.</a:t>
            </a:r>
            <a:endParaRPr lang="en-US" sz="1400" dirty="0">
              <a:latin typeface="Arial" panose="020B0604020202020204" pitchFamily="34" charset="0"/>
              <a:cs typeface="Arial" panose="020B0604020202020204" pitchFamily="34" charset="0"/>
            </a:endParaRPr>
          </a:p>
          <a:p>
            <a:pPr defTabSz="1100600" hangingPunct="0">
              <a:defRPr/>
            </a:pPr>
            <a:endParaRPr lang="en-GB" sz="1200" kern="0" dirty="0">
              <a:latin typeface="Arial" panose="020B0604020202020204" pitchFamily="34" charset="0"/>
              <a:cs typeface="Arial" panose="020B0604020202020204" pitchFamily="34" charset="0"/>
              <a:sym typeface="Helvetica Neue"/>
            </a:endParaRPr>
          </a:p>
          <a:p>
            <a:pPr fontAlgn="base"/>
            <a:r>
              <a:rPr lang="en-ZA" sz="1200" dirty="0">
                <a:latin typeface="Arial" panose="020B0604020202020204" pitchFamily="34" charset="0"/>
                <a:ea typeface="Calibri" panose="020F0502020204030204" pitchFamily="34" charset="0"/>
                <a:cs typeface="Arial" panose="020B0604020202020204" pitchFamily="34" charset="0"/>
              </a:rPr>
              <a:t>Circularity is embedded in our vision at Belgotex.</a:t>
            </a:r>
          </a:p>
          <a:p>
            <a:pPr fontAlgn="base"/>
            <a:endParaRPr lang="en-ZA" sz="1200" dirty="0">
              <a:latin typeface="Arial" panose="020B0604020202020204" pitchFamily="34" charset="0"/>
              <a:ea typeface="Calibri" panose="020F0502020204030204" pitchFamily="34" charset="0"/>
              <a:cs typeface="Arial" panose="020B0604020202020204" pitchFamily="34" charset="0"/>
            </a:endParaRPr>
          </a:p>
          <a:p>
            <a:pPr fontAlgn="base"/>
            <a:r>
              <a:rPr lang="en-ZA" sz="1200" dirty="0">
                <a:latin typeface="Arial" panose="020B0604020202020204" pitchFamily="34" charset="0"/>
                <a:ea typeface="Calibri" panose="020F0502020204030204" pitchFamily="34" charset="0"/>
                <a:cs typeface="Arial" panose="020B0604020202020204" pitchFamily="34" charset="0"/>
              </a:rPr>
              <a:t>A circular economy with regards to manufacturing has 3 main principles i.e., Design out waste and pollution; Keep materials and products in use; Regenerate natural systems.</a:t>
            </a:r>
          </a:p>
          <a:p>
            <a:pPr fontAlgn="base"/>
            <a:endParaRPr lang="en-ZA" sz="1200" dirty="0">
              <a:latin typeface="Arial" panose="020B0604020202020204" pitchFamily="34" charset="0"/>
              <a:ea typeface="Calibri" panose="020F0502020204030204" pitchFamily="34" charset="0"/>
              <a:cs typeface="Arial" panose="020B0604020202020204" pitchFamily="34" charset="0"/>
            </a:endParaRPr>
          </a:p>
          <a:p>
            <a:pPr fontAlgn="base"/>
            <a:r>
              <a:rPr lang="en-ZA" sz="1200" dirty="0">
                <a:latin typeface="Arial" panose="020B0604020202020204" pitchFamily="34" charset="0"/>
                <a:ea typeface="Calibri" panose="020F0502020204030204" pitchFamily="34" charset="0"/>
                <a:cs typeface="Arial" panose="020B0604020202020204" pitchFamily="34" charset="0"/>
              </a:rPr>
              <a:t>Circularity – designing for </a:t>
            </a:r>
            <a:r>
              <a:rPr lang="en-ZA" sz="1200" dirty="0" err="1">
                <a:latin typeface="Arial" panose="020B0604020202020204" pitchFamily="34" charset="0"/>
                <a:ea typeface="Calibri" panose="020F0502020204030204" pitchFamily="34" charset="0"/>
                <a:cs typeface="Arial" panose="020B0604020202020204" pitchFamily="34" charset="0"/>
              </a:rPr>
              <a:t>EoL</a:t>
            </a:r>
            <a:r>
              <a:rPr lang="en-ZA" sz="1200" dirty="0">
                <a:latin typeface="Arial" panose="020B0604020202020204" pitchFamily="34" charset="0"/>
                <a:ea typeface="Calibri" panose="020F0502020204030204" pitchFamily="34" charset="0"/>
                <a:cs typeface="Arial" panose="020B0604020202020204" pitchFamily="34" charset="0"/>
              </a:rPr>
              <a:t> to ensure materials return to supply chain.</a:t>
            </a:r>
          </a:p>
          <a:p>
            <a:pPr fontAlgn="base"/>
            <a:endParaRPr lang="en-ZA" sz="1200" dirty="0">
              <a:latin typeface="Arial" panose="020B0604020202020204" pitchFamily="34" charset="0"/>
              <a:ea typeface="Calibri" panose="020F0502020204030204" pitchFamily="34" charset="0"/>
              <a:cs typeface="Arial" panose="020B0604020202020204" pitchFamily="34" charset="0"/>
            </a:endParaRPr>
          </a:p>
          <a:p>
            <a:pPr fontAlgn="base"/>
            <a:r>
              <a:rPr lang="en-ZA" sz="1200" dirty="0">
                <a:latin typeface="Arial" panose="020B0604020202020204" pitchFamily="34" charset="0"/>
                <a:ea typeface="Calibri" panose="020F0502020204030204" pitchFamily="34" charset="0"/>
                <a:cs typeface="Arial" panose="020B0604020202020204" pitchFamily="34" charset="0"/>
              </a:rPr>
              <a:t>Our Green Underlay is one of our circularity solutions i.e., waste  fibre utilised in the manufacture of this product.</a:t>
            </a:r>
          </a:p>
          <a:p>
            <a:pPr fontAlgn="base"/>
            <a:endParaRPr lang="en-ZA" sz="1200" dirty="0">
              <a:latin typeface="Arial" panose="020B0604020202020204" pitchFamily="34" charset="0"/>
              <a:ea typeface="Calibri" panose="020F0502020204030204" pitchFamily="34" charset="0"/>
              <a:cs typeface="Arial" panose="020B0604020202020204" pitchFamily="34" charset="0"/>
            </a:endParaRPr>
          </a:p>
          <a:p>
            <a:pPr fontAlgn="base"/>
            <a:r>
              <a:rPr lang="en-ZA" sz="1200" dirty="0">
                <a:latin typeface="Arial" panose="020B0604020202020204" pitchFamily="34" charset="0"/>
                <a:ea typeface="Calibri" panose="020F0502020204030204" pitchFamily="34" charset="0"/>
                <a:cs typeface="Arial" panose="020B0604020202020204" pitchFamily="34" charset="0"/>
              </a:rPr>
              <a:t>Certain waste yarn, such as nylons, and fibres are sent through EREMA and used for Seal and Black colours. </a:t>
            </a:r>
          </a:p>
        </p:txBody>
      </p:sp>
      <p:pic>
        <p:nvPicPr>
          <p:cNvPr id="7" name="Picture 4" descr="See the source image">
            <a:extLst>
              <a:ext uri="{FF2B5EF4-FFF2-40B4-BE49-F238E27FC236}">
                <a16:creationId xmlns:a16="http://schemas.microsoft.com/office/drawing/2014/main" id="{D6367177-4D16-4E79-B0DB-FB837774992F}"/>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5147538" y="236677"/>
            <a:ext cx="3716169" cy="3079178"/>
          </a:xfrm>
          <a:prstGeom prst="rect">
            <a:avLst/>
          </a:prstGeom>
          <a:noFill/>
          <a:extLst>
            <a:ext uri="{909E8E84-426E-40DD-AFC4-6F175D3DCCD1}">
              <a14:hiddenFill xmlns:a14="http://schemas.microsoft.com/office/drawing/2010/main">
                <a:solidFill>
                  <a:srgbClr val="FFFFFF"/>
                </a:solidFill>
              </a14:hiddenFill>
            </a:ext>
          </a:extLst>
        </p:spPr>
      </p:pic>
      <p:sp>
        <p:nvSpPr>
          <p:cNvPr id="8" name="Frame 7">
            <a:extLst>
              <a:ext uri="{FF2B5EF4-FFF2-40B4-BE49-F238E27FC236}">
                <a16:creationId xmlns:a16="http://schemas.microsoft.com/office/drawing/2014/main" id="{B21F644F-D0F9-45EC-9686-507A71ABD9D9}"/>
              </a:ext>
            </a:extLst>
          </p:cNvPr>
          <p:cNvSpPr/>
          <p:nvPr/>
        </p:nvSpPr>
        <p:spPr>
          <a:xfrm>
            <a:off x="0" y="0"/>
            <a:ext cx="9144000" cy="5143500"/>
          </a:xfrm>
          <a:prstGeom prst="frame">
            <a:avLst>
              <a:gd name="adj1" fmla="val 2294"/>
            </a:avLst>
          </a:prstGeom>
          <a:solidFill>
            <a:srgbClr val="7D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198034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6546161B-1983-4457-340A-440A6BD0662D}"/>
              </a:ext>
            </a:extLst>
          </p:cNvPr>
          <p:cNvPicPr>
            <a:picLocks noChangeAspect="1"/>
          </p:cNvPicPr>
          <p:nvPr/>
        </p:nvPicPr>
        <p:blipFill>
          <a:blip r:embed="rId2">
            <a:alphaModFix amt="40000"/>
          </a:blip>
          <a:stretch>
            <a:fillRect/>
          </a:stretch>
        </p:blipFill>
        <p:spPr>
          <a:xfrm>
            <a:off x="1354" y="0"/>
            <a:ext cx="9141291" cy="5143500"/>
          </a:xfrm>
          <a:prstGeom prst="rect">
            <a:avLst/>
          </a:prstGeom>
        </p:spPr>
      </p:pic>
      <p:pic>
        <p:nvPicPr>
          <p:cNvPr id="14" name="Picture 13" descr="Logo&#10;&#10;Description automatically generated with medium confidence">
            <a:extLst>
              <a:ext uri="{FF2B5EF4-FFF2-40B4-BE49-F238E27FC236}">
                <a16:creationId xmlns:a16="http://schemas.microsoft.com/office/drawing/2014/main" id="{E812004F-41EF-4E57-8195-002B777766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684" y="0"/>
            <a:ext cx="1369783" cy="968766"/>
          </a:xfrm>
          <a:prstGeom prst="rect">
            <a:avLst/>
          </a:prstGeom>
        </p:spPr>
      </p:pic>
      <p:sp>
        <p:nvSpPr>
          <p:cNvPr id="17" name="Rectangle 16">
            <a:extLst>
              <a:ext uri="{FF2B5EF4-FFF2-40B4-BE49-F238E27FC236}">
                <a16:creationId xmlns:a16="http://schemas.microsoft.com/office/drawing/2014/main" id="{A3973EBA-918F-14CE-6AA1-CF22721FF804}"/>
              </a:ext>
            </a:extLst>
          </p:cNvPr>
          <p:cNvSpPr/>
          <p:nvPr/>
        </p:nvSpPr>
        <p:spPr>
          <a:xfrm>
            <a:off x="8318500" y="4398433"/>
            <a:ext cx="372533" cy="372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8" name="Image">
            <a:extLst>
              <a:ext uri="{FF2B5EF4-FFF2-40B4-BE49-F238E27FC236}">
                <a16:creationId xmlns:a16="http://schemas.microsoft.com/office/drawing/2014/main" id="{3CCED763-C693-54A0-A409-7ACF16F2AAB4}"/>
              </a:ext>
            </a:extLst>
          </p:cNvPr>
          <p:cNvPicPr>
            <a:picLocks noChangeAspect="1"/>
          </p:cNvPicPr>
          <p:nvPr/>
        </p:nvPicPr>
        <p:blipFill>
          <a:blip r:embed="rId4"/>
          <a:srcRect/>
          <a:stretch/>
        </p:blipFill>
        <p:spPr>
          <a:xfrm>
            <a:off x="7597036" y="4647624"/>
            <a:ext cx="1072708" cy="259199"/>
          </a:xfrm>
          <a:prstGeom prst="rect">
            <a:avLst/>
          </a:prstGeom>
          <a:ln w="12700">
            <a:miter lim="400000"/>
          </a:ln>
        </p:spPr>
      </p:pic>
      <p:sp>
        <p:nvSpPr>
          <p:cNvPr id="6" name="TextBox 5">
            <a:extLst>
              <a:ext uri="{FF2B5EF4-FFF2-40B4-BE49-F238E27FC236}">
                <a16:creationId xmlns:a16="http://schemas.microsoft.com/office/drawing/2014/main" id="{F9AFD247-4D75-452C-B941-57E13331E311}"/>
              </a:ext>
            </a:extLst>
          </p:cNvPr>
          <p:cNvSpPr txBox="1"/>
          <p:nvPr/>
        </p:nvSpPr>
        <p:spPr>
          <a:xfrm>
            <a:off x="434433" y="445119"/>
            <a:ext cx="4749407" cy="3606115"/>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Product Certification.</a:t>
            </a:r>
            <a:endParaRPr lang="en-US" sz="1400" dirty="0">
              <a:latin typeface="Arial" panose="020B0604020202020204" pitchFamily="34" charset="0"/>
              <a:cs typeface="Arial" panose="020B0604020202020204" pitchFamily="34" charset="0"/>
            </a:endParaRPr>
          </a:p>
          <a:p>
            <a:pPr defTabSz="1100600" hangingPunct="0">
              <a:defRPr/>
            </a:pPr>
            <a:endParaRPr lang="en-GB" sz="1200" kern="0" dirty="0">
              <a:latin typeface="Arial" panose="020B0604020202020204" pitchFamily="34" charset="0"/>
              <a:cs typeface="Arial" panose="020B0604020202020204" pitchFamily="34" charset="0"/>
              <a:sym typeface="Helvetica Neue"/>
            </a:endParaRPr>
          </a:p>
          <a:p>
            <a:pPr defTabSz="1100600" hangingPunct="0">
              <a:defRPr/>
            </a:pPr>
            <a:endParaRPr lang="en-GB" sz="1200" kern="0" dirty="0">
              <a:latin typeface="Arial" panose="020B0604020202020204" pitchFamily="34" charset="0"/>
              <a:cs typeface="Arial" panose="020B0604020202020204" pitchFamily="34" charset="0"/>
              <a:sym typeface="Helvetica Neue"/>
            </a:endParaRPr>
          </a:p>
          <a:p>
            <a:pPr marL="12700" algn="just">
              <a:lnSpc>
                <a:spcPct val="100000"/>
              </a:lnSpc>
              <a:spcBef>
                <a:spcPts val="100"/>
              </a:spcBef>
            </a:pPr>
            <a:r>
              <a:rPr lang="en-US" sz="1200" spc="-10" dirty="0">
                <a:latin typeface="Arial" panose="020B0604020202020204" pitchFamily="34" charset="0"/>
                <a:cs typeface="Arial" panose="020B0604020202020204" pitchFamily="34" charset="0"/>
              </a:rPr>
              <a:t>Our work done on materials, waste, energy, water and emissions, as well as the certifications we have achieved for our factory and SHEQ management systems, and our social responsibility commitments, have enabled us to make significant progress with regards to the sustainability of our products.</a:t>
            </a:r>
          </a:p>
          <a:p>
            <a:pPr marL="12700" algn="just">
              <a:lnSpc>
                <a:spcPct val="100000"/>
              </a:lnSpc>
              <a:spcBef>
                <a:spcPts val="100"/>
              </a:spcBef>
            </a:pPr>
            <a:endParaRPr lang="en-US" sz="1200" spc="-10" dirty="0">
              <a:latin typeface="Arial" panose="020B0604020202020204" pitchFamily="34" charset="0"/>
              <a:cs typeface="Arial" panose="020B0604020202020204" pitchFamily="34" charset="0"/>
            </a:endParaRPr>
          </a:p>
          <a:p>
            <a:pPr marL="12700" algn="just">
              <a:lnSpc>
                <a:spcPct val="100000"/>
              </a:lnSpc>
              <a:spcBef>
                <a:spcPts val="100"/>
              </a:spcBef>
            </a:pPr>
            <a:r>
              <a:rPr lang="en-US" sz="1200" spc="-10" dirty="0">
                <a:latin typeface="Arial" panose="020B0604020202020204" pitchFamily="34" charset="0"/>
                <a:cs typeface="Arial" panose="020B0604020202020204" pitchFamily="34" charset="0"/>
              </a:rPr>
              <a:t>We have third party, type III ecolabels for most of our commercial offerings, with further certifications planned for the future. </a:t>
            </a:r>
          </a:p>
          <a:p>
            <a:pPr marL="12700" algn="just">
              <a:lnSpc>
                <a:spcPct val="100000"/>
              </a:lnSpc>
              <a:spcBef>
                <a:spcPts val="100"/>
              </a:spcBef>
            </a:pPr>
            <a:endParaRPr lang="en-US" sz="1200" spc="-10" dirty="0">
              <a:latin typeface="Arial" panose="020B0604020202020204" pitchFamily="34" charset="0"/>
              <a:cs typeface="Arial" panose="020B0604020202020204" pitchFamily="34" charset="0"/>
            </a:endParaRPr>
          </a:p>
          <a:p>
            <a:pPr marL="241300" indent="-228600" algn="just">
              <a:lnSpc>
                <a:spcPct val="100000"/>
              </a:lnSpc>
              <a:spcBef>
                <a:spcPts val="100"/>
              </a:spcBef>
              <a:buAutoNum type="arabicPeriod"/>
            </a:pPr>
            <a:r>
              <a:rPr lang="en-US" sz="1200" spc="-10" dirty="0">
                <a:latin typeface="Arial" panose="020B0604020202020204" pitchFamily="34" charset="0"/>
                <a:cs typeface="Arial" panose="020B0604020202020204" pitchFamily="34" charset="0"/>
              </a:rPr>
              <a:t>Product Life Cycle and environmental impacts:</a:t>
            </a:r>
          </a:p>
          <a:p>
            <a:pPr marL="469900" lvl="1" algn="just">
              <a:spcBef>
                <a:spcPts val="100"/>
              </a:spcBef>
            </a:pPr>
            <a:r>
              <a:rPr lang="en-US" sz="1200" spc="-10" dirty="0">
                <a:latin typeface="Arial" panose="020B0604020202020204" pitchFamily="34" charset="0"/>
                <a:cs typeface="Arial" panose="020B0604020202020204" pitchFamily="34" charset="0"/>
              </a:rPr>
              <a:t>GreenRate and LCA Rate certifications</a:t>
            </a:r>
          </a:p>
          <a:p>
            <a:pPr marL="469900" lvl="1" algn="just">
              <a:spcBef>
                <a:spcPts val="100"/>
              </a:spcBef>
            </a:pPr>
            <a:r>
              <a:rPr lang="en-US" sz="1200" spc="-10" dirty="0">
                <a:latin typeface="Arial" panose="020B0604020202020204" pitchFamily="34" charset="0"/>
                <a:cs typeface="Arial" panose="020B0604020202020204" pitchFamily="34" charset="0"/>
              </a:rPr>
              <a:t>Environmental Product Declarations (EPDs)</a:t>
            </a:r>
          </a:p>
          <a:p>
            <a:pPr marL="698500" lvl="1" indent="-228600" algn="just">
              <a:spcBef>
                <a:spcPts val="100"/>
              </a:spcBef>
              <a:buAutoNum type="arabicPeriod"/>
            </a:pPr>
            <a:endParaRPr lang="en-US" sz="1200" spc="-10" dirty="0">
              <a:latin typeface="Arial" panose="020B0604020202020204" pitchFamily="34" charset="0"/>
              <a:cs typeface="Arial" panose="020B0604020202020204" pitchFamily="34" charset="0"/>
            </a:endParaRPr>
          </a:p>
          <a:p>
            <a:pPr marL="241300" indent="-228600" algn="just">
              <a:spcBef>
                <a:spcPts val="100"/>
              </a:spcBef>
              <a:buAutoNum type="arabicPeriod"/>
            </a:pPr>
            <a:r>
              <a:rPr lang="en-US" sz="1200" spc="-10" dirty="0">
                <a:latin typeface="Arial" panose="020B0604020202020204" pitchFamily="34" charset="0"/>
                <a:cs typeface="Arial" panose="020B0604020202020204" pitchFamily="34" charset="0"/>
              </a:rPr>
              <a:t>Material Transparency, Health and VOCs</a:t>
            </a:r>
          </a:p>
          <a:p>
            <a:pPr marL="469900" lvl="1" algn="just">
              <a:spcBef>
                <a:spcPts val="100"/>
              </a:spcBef>
            </a:pPr>
            <a:r>
              <a:rPr lang="en-US" sz="1200" spc="-10" dirty="0">
                <a:latin typeface="Arial" panose="020B0604020202020204" pitchFamily="34" charset="0"/>
                <a:cs typeface="Arial" panose="020B0604020202020204" pitchFamily="34" charset="0"/>
              </a:rPr>
              <a:t>Product Health Declaration Platinum certifications</a:t>
            </a:r>
          </a:p>
        </p:txBody>
      </p:sp>
      <p:pic>
        <p:nvPicPr>
          <p:cNvPr id="7" name="Content Placeholder 4" descr="A picture containing building, yellow, train, sitting&#10;&#10;Description automatically generated">
            <a:extLst>
              <a:ext uri="{FF2B5EF4-FFF2-40B4-BE49-F238E27FC236}">
                <a16:creationId xmlns:a16="http://schemas.microsoft.com/office/drawing/2014/main" id="{1BD4C88F-AD8D-4D2A-91B3-774A25179B5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797234" y="236677"/>
            <a:ext cx="3121892" cy="2970435"/>
          </a:xfrm>
          <a:prstGeom prst="rect">
            <a:avLst/>
          </a:prstGeom>
        </p:spPr>
      </p:pic>
      <p:sp>
        <p:nvSpPr>
          <p:cNvPr id="8" name="Frame 7">
            <a:extLst>
              <a:ext uri="{FF2B5EF4-FFF2-40B4-BE49-F238E27FC236}">
                <a16:creationId xmlns:a16="http://schemas.microsoft.com/office/drawing/2014/main" id="{1D2214E9-96DD-46C6-9084-6B6BD42CAD4A}"/>
              </a:ext>
            </a:extLst>
          </p:cNvPr>
          <p:cNvSpPr/>
          <p:nvPr/>
        </p:nvSpPr>
        <p:spPr>
          <a:xfrm>
            <a:off x="0" y="0"/>
            <a:ext cx="9144000" cy="5143500"/>
          </a:xfrm>
          <a:prstGeom prst="frame">
            <a:avLst>
              <a:gd name="adj1" fmla="val 2294"/>
            </a:avLst>
          </a:prstGeom>
          <a:solidFill>
            <a:srgbClr val="7D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36878154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6546161B-1983-4457-340A-440A6BD0662D}"/>
              </a:ext>
            </a:extLst>
          </p:cNvPr>
          <p:cNvPicPr>
            <a:picLocks noChangeAspect="1"/>
          </p:cNvPicPr>
          <p:nvPr/>
        </p:nvPicPr>
        <p:blipFill>
          <a:blip r:embed="rId3">
            <a:alphaModFix amt="40000"/>
          </a:blip>
          <a:stretch>
            <a:fillRect/>
          </a:stretch>
        </p:blipFill>
        <p:spPr>
          <a:xfrm>
            <a:off x="1354" y="0"/>
            <a:ext cx="9141291" cy="5143500"/>
          </a:xfrm>
          <a:prstGeom prst="rect">
            <a:avLst/>
          </a:prstGeom>
        </p:spPr>
      </p:pic>
      <p:pic>
        <p:nvPicPr>
          <p:cNvPr id="14" name="Picture 13" descr="Logo&#10;&#10;Description automatically generated with medium confidence">
            <a:extLst>
              <a:ext uri="{FF2B5EF4-FFF2-40B4-BE49-F238E27FC236}">
                <a16:creationId xmlns:a16="http://schemas.microsoft.com/office/drawing/2014/main" id="{E812004F-41EF-4E57-8195-002B777766D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684" y="0"/>
            <a:ext cx="1369783" cy="968766"/>
          </a:xfrm>
          <a:prstGeom prst="rect">
            <a:avLst/>
          </a:prstGeom>
        </p:spPr>
      </p:pic>
      <p:sp>
        <p:nvSpPr>
          <p:cNvPr id="17" name="Rectangle 16">
            <a:extLst>
              <a:ext uri="{FF2B5EF4-FFF2-40B4-BE49-F238E27FC236}">
                <a16:creationId xmlns:a16="http://schemas.microsoft.com/office/drawing/2014/main" id="{A3973EBA-918F-14CE-6AA1-CF22721FF804}"/>
              </a:ext>
            </a:extLst>
          </p:cNvPr>
          <p:cNvSpPr/>
          <p:nvPr/>
        </p:nvSpPr>
        <p:spPr>
          <a:xfrm>
            <a:off x="8318500" y="4398433"/>
            <a:ext cx="372533" cy="372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8" name="Image">
            <a:extLst>
              <a:ext uri="{FF2B5EF4-FFF2-40B4-BE49-F238E27FC236}">
                <a16:creationId xmlns:a16="http://schemas.microsoft.com/office/drawing/2014/main" id="{3CCED763-C693-54A0-A409-7ACF16F2AAB4}"/>
              </a:ext>
            </a:extLst>
          </p:cNvPr>
          <p:cNvPicPr>
            <a:picLocks noChangeAspect="1"/>
          </p:cNvPicPr>
          <p:nvPr/>
        </p:nvPicPr>
        <p:blipFill>
          <a:blip r:embed="rId5"/>
          <a:srcRect/>
          <a:stretch/>
        </p:blipFill>
        <p:spPr>
          <a:xfrm>
            <a:off x="7597036" y="4647624"/>
            <a:ext cx="1072708" cy="259199"/>
          </a:xfrm>
          <a:prstGeom prst="rect">
            <a:avLst/>
          </a:prstGeom>
          <a:ln w="12700">
            <a:miter lim="400000"/>
          </a:ln>
        </p:spPr>
      </p:pic>
      <p:sp>
        <p:nvSpPr>
          <p:cNvPr id="6" name="TextBox 5">
            <a:extLst>
              <a:ext uri="{FF2B5EF4-FFF2-40B4-BE49-F238E27FC236}">
                <a16:creationId xmlns:a16="http://schemas.microsoft.com/office/drawing/2014/main" id="{BBCA03C7-4F1D-4927-920E-43CA59EC2B9A}"/>
              </a:ext>
            </a:extLst>
          </p:cNvPr>
          <p:cNvSpPr txBox="1"/>
          <p:nvPr/>
        </p:nvSpPr>
        <p:spPr>
          <a:xfrm>
            <a:off x="434433" y="445119"/>
            <a:ext cx="4749407" cy="4044697"/>
          </a:xfrm>
          <a:prstGeom prst="rect">
            <a:avLst/>
          </a:prstGeom>
          <a:noFill/>
        </p:spPr>
        <p:txBody>
          <a:bodyPr wrap="square" rtlCol="0">
            <a:spAutoFit/>
          </a:bodyPr>
          <a:lstStyle/>
          <a:p>
            <a:r>
              <a:rPr lang="en-US" sz="1600" b="1" dirty="0">
                <a:latin typeface="Arial" panose="020B0604020202020204" pitchFamily="34" charset="0"/>
                <a:cs typeface="Arial" panose="020B0604020202020204" pitchFamily="34" charset="0"/>
              </a:rPr>
              <a:t>Product Certification.</a:t>
            </a:r>
            <a:endParaRPr lang="en-US" sz="1400" dirty="0">
              <a:latin typeface="Arial" panose="020B0604020202020204" pitchFamily="34" charset="0"/>
              <a:cs typeface="Arial" panose="020B0604020202020204" pitchFamily="34" charset="0"/>
            </a:endParaRPr>
          </a:p>
          <a:p>
            <a:pPr defTabSz="1100600" hangingPunct="0">
              <a:defRPr/>
            </a:pPr>
            <a:endParaRPr lang="en-GB" sz="1200" kern="0" dirty="0">
              <a:latin typeface="Arial" panose="020B0604020202020204" pitchFamily="34" charset="0"/>
              <a:cs typeface="Arial" panose="020B0604020202020204" pitchFamily="34" charset="0"/>
              <a:sym typeface="Helvetica Neue"/>
            </a:endParaRPr>
          </a:p>
          <a:p>
            <a:pPr defTabSz="1100600" hangingPunct="0">
              <a:defRPr/>
            </a:pPr>
            <a:endParaRPr lang="en-GB" sz="1200" kern="0" dirty="0">
              <a:latin typeface="Arial" panose="020B0604020202020204" pitchFamily="34" charset="0"/>
              <a:cs typeface="Arial" panose="020B0604020202020204" pitchFamily="34" charset="0"/>
              <a:sym typeface="Helvetica Neue"/>
            </a:endParaRPr>
          </a:p>
          <a:p>
            <a:r>
              <a:rPr lang="en-US" sz="1200" i="0" dirty="0">
                <a:effectLst/>
                <a:latin typeface="Arial" panose="020B0604020202020204" pitchFamily="34" charset="0"/>
                <a:cs typeface="Arial" panose="020B0604020202020204" pitchFamily="34" charset="0"/>
              </a:rPr>
              <a:t>In order to achieve a PHD HEALTH certification rating, Global GreenTag requires manufacturers to provide 100 percent transparency – to 100 parts per million – of any product’s individual ingredients’ toxicity information. The certification:</a:t>
            </a:r>
          </a:p>
          <a:p>
            <a:endParaRPr lang="en-US" sz="1200" i="0" dirty="0">
              <a:effectLst/>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r>
              <a:rPr lang="en-US" sz="1200" i="0" dirty="0">
                <a:effectLst/>
                <a:latin typeface="Arial" panose="020B0604020202020204" pitchFamily="34" charset="0"/>
                <a:cs typeface="Arial" panose="020B0604020202020204" pitchFamily="34" charset="0"/>
              </a:rPr>
              <a:t>Supports product manufacturers “doing the right thing” who are prepared to disclose toxicity information.</a:t>
            </a:r>
          </a:p>
          <a:p>
            <a:pPr marL="171450" indent="-171450">
              <a:buFont typeface="Wingdings" panose="05000000000000000000" pitchFamily="2" charset="2"/>
              <a:buChar char="§"/>
            </a:pPr>
            <a:endParaRPr lang="en-US" sz="1200" i="0" dirty="0">
              <a:effectLst/>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r>
              <a:rPr lang="en-US" sz="1200" i="0" dirty="0">
                <a:effectLst/>
                <a:latin typeface="Arial" panose="020B0604020202020204" pitchFamily="34" charset="0"/>
                <a:cs typeface="Arial" panose="020B0604020202020204" pitchFamily="34" charset="0"/>
              </a:rPr>
              <a:t>Reduces risks for building professionals to confidently make distinctions between products that are safer for human health and those that are not and, make it easier to communicate health related product decisions to clients/and building occupiers.</a:t>
            </a:r>
          </a:p>
          <a:p>
            <a:pPr marL="171450" indent="-171450">
              <a:buFont typeface="Wingdings" panose="05000000000000000000" pitchFamily="2" charset="2"/>
              <a:buChar char="§"/>
            </a:pPr>
            <a:endParaRPr lang="en-US" sz="1200" i="0" dirty="0">
              <a:effectLst/>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r>
              <a:rPr lang="en-US" sz="1200" dirty="0">
                <a:latin typeface="Arial" panose="020B0604020202020204" pitchFamily="34" charset="0"/>
                <a:cs typeface="Arial" panose="020B0604020202020204" pitchFamily="34" charset="0"/>
              </a:rPr>
              <a:t>R</a:t>
            </a:r>
            <a:r>
              <a:rPr lang="en-US" sz="1200" i="0" dirty="0">
                <a:effectLst/>
                <a:latin typeface="Arial" panose="020B0604020202020204" pitchFamily="34" charset="0"/>
                <a:cs typeface="Arial" panose="020B0604020202020204" pitchFamily="34" charset="0"/>
              </a:rPr>
              <a:t>espect the rise up of conscious consumers, who studies show want healthier choices and greater access to more authentic product information, which they can trust because “Absolute transparency brings total peace of mind” – Global GreenTag.</a:t>
            </a:r>
          </a:p>
          <a:p>
            <a:pPr marL="469900" lvl="1" algn="just">
              <a:spcBef>
                <a:spcPts val="100"/>
              </a:spcBef>
            </a:pPr>
            <a:endParaRPr lang="en-US" sz="1200" spc="-10" dirty="0">
              <a:latin typeface="Arial" panose="020B0604020202020204" pitchFamily="34" charset="0"/>
              <a:cs typeface="Arial" panose="020B0604020202020204" pitchFamily="34" charset="0"/>
            </a:endParaRPr>
          </a:p>
        </p:txBody>
      </p:sp>
      <p:pic>
        <p:nvPicPr>
          <p:cNvPr id="7" name="Picture 2" descr="Unique Tool Now Makes Supporting Health In LEED® Buildings Easier And  Easier On The Planet &lt; Homepage - Thursday 16th July, 2020 | Global GreenTag  - globally recognised certification">
            <a:extLst>
              <a:ext uri="{FF2B5EF4-FFF2-40B4-BE49-F238E27FC236}">
                <a16:creationId xmlns:a16="http://schemas.microsoft.com/office/drawing/2014/main" id="{F63BB0E8-2EAE-4FA1-942A-A73BD7AB53C6}"/>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549192" y="760129"/>
            <a:ext cx="3120552" cy="2340414"/>
          </a:xfrm>
          <a:prstGeom prst="rect">
            <a:avLst/>
          </a:prstGeom>
          <a:noFill/>
          <a:extLst>
            <a:ext uri="{909E8E84-426E-40DD-AFC4-6F175D3DCCD1}">
              <a14:hiddenFill xmlns:a14="http://schemas.microsoft.com/office/drawing/2010/main">
                <a:solidFill>
                  <a:srgbClr val="FFFFFF"/>
                </a:solidFill>
              </a14:hiddenFill>
            </a:ext>
          </a:extLst>
        </p:spPr>
      </p:pic>
      <p:sp>
        <p:nvSpPr>
          <p:cNvPr id="8" name="Frame 7">
            <a:extLst>
              <a:ext uri="{FF2B5EF4-FFF2-40B4-BE49-F238E27FC236}">
                <a16:creationId xmlns:a16="http://schemas.microsoft.com/office/drawing/2014/main" id="{61C4AED7-B7E9-43FA-905D-87EB4A5ADAA5}"/>
              </a:ext>
            </a:extLst>
          </p:cNvPr>
          <p:cNvSpPr/>
          <p:nvPr/>
        </p:nvSpPr>
        <p:spPr>
          <a:xfrm>
            <a:off x="0" y="0"/>
            <a:ext cx="9144000" cy="5143500"/>
          </a:xfrm>
          <a:prstGeom prst="frame">
            <a:avLst>
              <a:gd name="adj1" fmla="val 2294"/>
            </a:avLst>
          </a:prstGeom>
          <a:solidFill>
            <a:srgbClr val="7D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extLst>
      <p:ext uri="{BB962C8B-B14F-4D97-AF65-F5344CB8AC3E}">
        <p14:creationId xmlns:p14="http://schemas.microsoft.com/office/powerpoint/2010/main" val="28526908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background pattern&#10;&#10;Description automatically generated">
            <a:extLst>
              <a:ext uri="{FF2B5EF4-FFF2-40B4-BE49-F238E27FC236}">
                <a16:creationId xmlns:a16="http://schemas.microsoft.com/office/drawing/2014/main" id="{691F3630-5C04-0F79-26BE-38676ACE224B}"/>
              </a:ext>
            </a:extLst>
          </p:cNvPr>
          <p:cNvPicPr>
            <a:picLocks noChangeAspect="1"/>
          </p:cNvPicPr>
          <p:nvPr/>
        </p:nvPicPr>
        <p:blipFill>
          <a:blip r:embed="rId2"/>
          <a:stretch>
            <a:fillRect/>
          </a:stretch>
        </p:blipFill>
        <p:spPr>
          <a:xfrm>
            <a:off x="1354" y="0"/>
            <a:ext cx="9141291" cy="5143500"/>
          </a:xfrm>
          <a:prstGeom prst="rect">
            <a:avLst/>
          </a:prstGeom>
        </p:spPr>
      </p:pic>
      <p:sp>
        <p:nvSpPr>
          <p:cNvPr id="6" name="Rectangle 5">
            <a:extLst>
              <a:ext uri="{FF2B5EF4-FFF2-40B4-BE49-F238E27FC236}">
                <a16:creationId xmlns:a16="http://schemas.microsoft.com/office/drawing/2014/main" id="{DF277C8D-051C-45A8-A317-414AB4B4E530}"/>
              </a:ext>
            </a:extLst>
          </p:cNvPr>
          <p:cNvSpPr/>
          <p:nvPr/>
        </p:nvSpPr>
        <p:spPr>
          <a:xfrm>
            <a:off x="152161" y="0"/>
            <a:ext cx="1820572" cy="5143500"/>
          </a:xfrm>
          <a:prstGeom prst="rect">
            <a:avLst/>
          </a:prstGeom>
          <a:solidFill>
            <a:srgbClr val="7D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4" name="Picture 13" descr="Logo&#10;&#10;Description automatically generated with medium confidence">
            <a:extLst>
              <a:ext uri="{FF2B5EF4-FFF2-40B4-BE49-F238E27FC236}">
                <a16:creationId xmlns:a16="http://schemas.microsoft.com/office/drawing/2014/main" id="{E812004F-41EF-4E57-8195-002B777766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684" y="0"/>
            <a:ext cx="1369783" cy="968766"/>
          </a:xfrm>
          <a:prstGeom prst="rect">
            <a:avLst/>
          </a:prstGeom>
        </p:spPr>
      </p:pic>
      <p:sp>
        <p:nvSpPr>
          <p:cNvPr id="4" name="TextBox 3">
            <a:extLst>
              <a:ext uri="{FF2B5EF4-FFF2-40B4-BE49-F238E27FC236}">
                <a16:creationId xmlns:a16="http://schemas.microsoft.com/office/drawing/2014/main" id="{1FEB2A16-D8B6-4063-B420-178E314D9B5A}"/>
              </a:ext>
            </a:extLst>
          </p:cNvPr>
          <p:cNvSpPr txBox="1"/>
          <p:nvPr/>
        </p:nvSpPr>
        <p:spPr>
          <a:xfrm>
            <a:off x="2124893" y="1590713"/>
            <a:ext cx="5634059" cy="415498"/>
          </a:xfrm>
          <a:prstGeom prst="rect">
            <a:avLst/>
          </a:prstGeom>
          <a:noFill/>
        </p:spPr>
        <p:txBody>
          <a:bodyPr wrap="square" lIns="0" tIns="0" rtlCol="0">
            <a:spAutoFit/>
          </a:bodyPr>
          <a:lstStyle/>
          <a:p>
            <a:r>
              <a:rPr lang="en-ZA" sz="2400" b="1" dirty="0">
                <a:latin typeface="Arial" panose="020B0604020202020204" pitchFamily="34" charset="0"/>
                <a:cs typeface="Arial" panose="020B0604020202020204" pitchFamily="34" charset="0"/>
              </a:rPr>
              <a:t>Belgotex – NCPC Collaborations</a:t>
            </a:r>
            <a:endParaRPr lang="en-ZA" sz="2400" b="1" spc="48"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0E880CF9-DDC9-345E-88C5-5A181C84CF1C}"/>
              </a:ext>
            </a:extLst>
          </p:cNvPr>
          <p:cNvSpPr/>
          <p:nvPr/>
        </p:nvSpPr>
        <p:spPr>
          <a:xfrm>
            <a:off x="8318500" y="4398433"/>
            <a:ext cx="372533" cy="372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0" name="Image">
            <a:extLst>
              <a:ext uri="{FF2B5EF4-FFF2-40B4-BE49-F238E27FC236}">
                <a16:creationId xmlns:a16="http://schemas.microsoft.com/office/drawing/2014/main" id="{AB954639-F729-4427-BF67-8546153F5565}"/>
              </a:ext>
            </a:extLst>
          </p:cNvPr>
          <p:cNvPicPr>
            <a:picLocks noChangeAspect="1"/>
          </p:cNvPicPr>
          <p:nvPr/>
        </p:nvPicPr>
        <p:blipFill>
          <a:blip r:embed="rId4"/>
          <a:srcRect/>
          <a:stretch/>
        </p:blipFill>
        <p:spPr>
          <a:xfrm>
            <a:off x="7597036" y="4647624"/>
            <a:ext cx="1072708" cy="259199"/>
          </a:xfrm>
          <a:prstGeom prst="rect">
            <a:avLst/>
          </a:prstGeom>
          <a:ln w="12700">
            <a:miter lim="400000"/>
          </a:ln>
        </p:spPr>
      </p:pic>
    </p:spTree>
    <p:extLst>
      <p:ext uri="{BB962C8B-B14F-4D97-AF65-F5344CB8AC3E}">
        <p14:creationId xmlns:p14="http://schemas.microsoft.com/office/powerpoint/2010/main" val="3599770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row of white machinery in a factory&#10;&#10;Description automatically generated">
            <a:extLst>
              <a:ext uri="{FF2B5EF4-FFF2-40B4-BE49-F238E27FC236}">
                <a16:creationId xmlns:a16="http://schemas.microsoft.com/office/drawing/2014/main" id="{EAE666C9-DA61-C775-D82E-16B0F4DD67E4}"/>
              </a:ext>
            </a:extLst>
          </p:cNvPr>
          <p:cNvPicPr>
            <a:picLocks noChangeAspect="1"/>
          </p:cNvPicPr>
          <p:nvPr/>
        </p:nvPicPr>
        <p:blipFill>
          <a:blip r:embed="rId2">
            <a:alphaModFix amt="25000"/>
          </a:blip>
          <a:stretch>
            <a:fillRect/>
          </a:stretch>
        </p:blipFill>
        <p:spPr>
          <a:xfrm>
            <a:off x="148587" y="158979"/>
            <a:ext cx="8846826" cy="4825542"/>
          </a:xfrm>
          <a:prstGeom prst="rect">
            <a:avLst/>
          </a:prstGeom>
        </p:spPr>
      </p:pic>
      <p:sp>
        <p:nvSpPr>
          <p:cNvPr id="2" name="Frame 1">
            <a:extLst>
              <a:ext uri="{FF2B5EF4-FFF2-40B4-BE49-F238E27FC236}">
                <a16:creationId xmlns:a16="http://schemas.microsoft.com/office/drawing/2014/main" id="{70BBD4BF-AFDC-CFC4-8EA8-6EC3EA13EF0D}"/>
              </a:ext>
            </a:extLst>
          </p:cNvPr>
          <p:cNvSpPr/>
          <p:nvPr/>
        </p:nvSpPr>
        <p:spPr>
          <a:xfrm>
            <a:off x="0" y="0"/>
            <a:ext cx="9144000" cy="5143500"/>
          </a:xfrm>
          <a:prstGeom prst="frame">
            <a:avLst>
              <a:gd name="adj1" fmla="val 2294"/>
            </a:avLst>
          </a:prstGeom>
          <a:solidFill>
            <a:srgbClr val="7D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pic>
        <p:nvPicPr>
          <p:cNvPr id="8" name="Image">
            <a:extLst>
              <a:ext uri="{FF2B5EF4-FFF2-40B4-BE49-F238E27FC236}">
                <a16:creationId xmlns:a16="http://schemas.microsoft.com/office/drawing/2014/main" id="{1402823A-8B56-EA24-D7F2-1B3A53D31941}"/>
              </a:ext>
            </a:extLst>
          </p:cNvPr>
          <p:cNvPicPr>
            <a:picLocks noChangeAspect="1"/>
          </p:cNvPicPr>
          <p:nvPr/>
        </p:nvPicPr>
        <p:blipFill>
          <a:blip r:embed="rId3"/>
          <a:srcRect/>
          <a:stretch/>
        </p:blipFill>
        <p:spPr>
          <a:xfrm>
            <a:off x="7597036" y="4647624"/>
            <a:ext cx="1072708" cy="259199"/>
          </a:xfrm>
          <a:prstGeom prst="rect">
            <a:avLst/>
          </a:prstGeom>
          <a:ln w="12700">
            <a:miter lim="400000"/>
          </a:ln>
        </p:spPr>
      </p:pic>
      <p:sp>
        <p:nvSpPr>
          <p:cNvPr id="3" name="TextBox 2">
            <a:extLst>
              <a:ext uri="{FF2B5EF4-FFF2-40B4-BE49-F238E27FC236}">
                <a16:creationId xmlns:a16="http://schemas.microsoft.com/office/drawing/2014/main" id="{57D31F33-4351-BB41-725E-47DF322693F7}"/>
              </a:ext>
            </a:extLst>
          </p:cNvPr>
          <p:cNvSpPr txBox="1"/>
          <p:nvPr/>
        </p:nvSpPr>
        <p:spPr>
          <a:xfrm>
            <a:off x="625642" y="365446"/>
            <a:ext cx="6172200" cy="338554"/>
          </a:xfrm>
          <a:prstGeom prst="rect">
            <a:avLst/>
          </a:prstGeom>
          <a:noFill/>
        </p:spPr>
        <p:txBody>
          <a:bodyPr wrap="square" rtlCol="0">
            <a:spAutoFit/>
          </a:bodyPr>
          <a:lstStyle/>
          <a:p>
            <a:pPr algn="l"/>
            <a:r>
              <a:rPr lang="en-ZA" sz="1600" b="1" dirty="0">
                <a:latin typeface="Arial" panose="020B0604020202020204" pitchFamily="34" charset="0"/>
                <a:cs typeface="Arial" panose="020B0604020202020204" pitchFamily="34" charset="0"/>
              </a:rPr>
              <a:t>Benefits from NCPC Involvement – Energy Efficiency</a:t>
            </a:r>
          </a:p>
        </p:txBody>
      </p:sp>
      <p:sp>
        <p:nvSpPr>
          <p:cNvPr id="4" name="TextBox 3">
            <a:extLst>
              <a:ext uri="{FF2B5EF4-FFF2-40B4-BE49-F238E27FC236}">
                <a16:creationId xmlns:a16="http://schemas.microsoft.com/office/drawing/2014/main" id="{3F87CA5E-5316-6C7D-4CAE-16FC27143168}"/>
              </a:ext>
            </a:extLst>
          </p:cNvPr>
          <p:cNvSpPr txBox="1"/>
          <p:nvPr/>
        </p:nvSpPr>
        <p:spPr>
          <a:xfrm>
            <a:off x="625642" y="807786"/>
            <a:ext cx="7868653" cy="3816429"/>
          </a:xfrm>
          <a:prstGeom prst="rect">
            <a:avLst/>
          </a:prstGeom>
          <a:noFill/>
        </p:spPr>
        <p:txBody>
          <a:bodyPr wrap="square" rtlCol="0">
            <a:spAutoFit/>
          </a:bodyPr>
          <a:lstStyle/>
          <a:p>
            <a:pPr marL="285750" indent="-285750" algn="l">
              <a:spcAft>
                <a:spcPts val="600"/>
              </a:spcAft>
              <a:buFont typeface="Arial" panose="020B0604020202020204" pitchFamily="34" charset="0"/>
              <a:buChar char="•"/>
            </a:pPr>
            <a:r>
              <a:rPr lang="en-ZA" sz="1600" b="1" dirty="0">
                <a:latin typeface="Arial" panose="020B0604020202020204" pitchFamily="34" charset="0"/>
                <a:cs typeface="Arial" panose="020B0604020202020204" pitchFamily="34" charset="0"/>
              </a:rPr>
              <a:t>Physical Improvements:</a:t>
            </a:r>
          </a:p>
          <a:p>
            <a:pPr marL="742950" lvl="1" indent="-285750" algn="just">
              <a:spcAft>
                <a:spcPts val="600"/>
              </a:spcAft>
              <a:buFont typeface="Arial" panose="020B0604020202020204" pitchFamily="34" charset="0"/>
              <a:buChar char="•"/>
            </a:pPr>
            <a:r>
              <a:rPr lang="en-ZA" sz="1600" dirty="0">
                <a:latin typeface="Arial" panose="020B0604020202020204" pitchFamily="34" charset="0"/>
                <a:cs typeface="Arial" panose="020B0604020202020204" pitchFamily="34" charset="0"/>
              </a:rPr>
              <a:t>Light sensors</a:t>
            </a:r>
          </a:p>
          <a:p>
            <a:pPr marL="742950" lvl="1" indent="-285750" algn="just">
              <a:spcAft>
                <a:spcPts val="600"/>
              </a:spcAft>
              <a:buFont typeface="Arial" panose="020B0604020202020204" pitchFamily="34" charset="0"/>
              <a:buChar char="•"/>
            </a:pPr>
            <a:r>
              <a:rPr lang="en-ZA" sz="1600" dirty="0">
                <a:latin typeface="Arial" panose="020B0604020202020204" pitchFamily="34" charset="0"/>
                <a:cs typeface="Arial" panose="020B0604020202020204" pitchFamily="34" charset="0"/>
              </a:rPr>
              <a:t>Natural Lightning</a:t>
            </a:r>
          </a:p>
          <a:p>
            <a:pPr marL="742950" lvl="1" indent="-285750" algn="just">
              <a:spcAft>
                <a:spcPts val="600"/>
              </a:spcAft>
              <a:buFont typeface="Arial" panose="020B0604020202020204" pitchFamily="34" charset="0"/>
              <a:buChar char="•"/>
            </a:pPr>
            <a:r>
              <a:rPr lang="en-ZA" sz="1600" dirty="0">
                <a:latin typeface="Arial" panose="020B0604020202020204" pitchFamily="34" charset="0"/>
                <a:cs typeface="Arial" panose="020B0604020202020204" pitchFamily="34" charset="0"/>
              </a:rPr>
              <a:t>LED Technology</a:t>
            </a:r>
          </a:p>
          <a:p>
            <a:pPr marL="742950" lvl="1" indent="-285750" algn="just">
              <a:spcAft>
                <a:spcPts val="600"/>
              </a:spcAft>
              <a:buFont typeface="Arial" panose="020B0604020202020204" pitchFamily="34" charset="0"/>
              <a:buChar char="•"/>
            </a:pPr>
            <a:r>
              <a:rPr lang="en-ZA" sz="1600" dirty="0">
                <a:latin typeface="Arial" panose="020B0604020202020204" pitchFamily="34" charset="0"/>
                <a:cs typeface="Arial" panose="020B0604020202020204" pitchFamily="34" charset="0"/>
              </a:rPr>
              <a:t>New compressors</a:t>
            </a:r>
          </a:p>
          <a:p>
            <a:pPr marL="742950" lvl="1" indent="-285750" algn="just">
              <a:spcAft>
                <a:spcPts val="600"/>
              </a:spcAft>
              <a:buFont typeface="Arial" panose="020B0604020202020204" pitchFamily="34" charset="0"/>
              <a:buChar char="•"/>
            </a:pPr>
            <a:r>
              <a:rPr lang="en-ZA" sz="1600" dirty="0">
                <a:latin typeface="Arial" panose="020B0604020202020204" pitchFamily="34" charset="0"/>
                <a:cs typeface="Arial" panose="020B0604020202020204" pitchFamily="34" charset="0"/>
              </a:rPr>
              <a:t>New equipment</a:t>
            </a:r>
          </a:p>
          <a:p>
            <a:pPr marL="285750" indent="-285750">
              <a:spcAft>
                <a:spcPts val="600"/>
              </a:spcAft>
              <a:buFont typeface="Arial" panose="020B0604020202020204" pitchFamily="34" charset="0"/>
              <a:buChar char="•"/>
            </a:pPr>
            <a:r>
              <a:rPr lang="en-ZA" sz="1600" b="1" dirty="0">
                <a:latin typeface="Arial" panose="020B0604020202020204" pitchFamily="34" charset="0"/>
                <a:cs typeface="Arial" panose="020B0604020202020204" pitchFamily="34" charset="0"/>
              </a:rPr>
              <a:t>Behaviour Improvements:</a:t>
            </a:r>
          </a:p>
          <a:p>
            <a:pPr marL="742950" lvl="1" indent="-285750">
              <a:spcAft>
                <a:spcPts val="600"/>
              </a:spcAft>
              <a:buFont typeface="Arial" panose="020B0604020202020204" pitchFamily="34" charset="0"/>
              <a:buChar char="•"/>
            </a:pPr>
            <a:r>
              <a:rPr lang="en-ZA" sz="1600" dirty="0">
                <a:latin typeface="Arial" panose="020B0604020202020204" pitchFamily="34" charset="0"/>
                <a:cs typeface="Arial" panose="020B0604020202020204" pitchFamily="34" charset="0"/>
              </a:rPr>
              <a:t>Air and Steam leak identification program</a:t>
            </a:r>
          </a:p>
          <a:p>
            <a:pPr marL="742950" lvl="1" indent="-285750">
              <a:spcAft>
                <a:spcPts val="600"/>
              </a:spcAft>
              <a:buFont typeface="Arial" panose="020B0604020202020204" pitchFamily="34" charset="0"/>
              <a:buChar char="•"/>
            </a:pPr>
            <a:r>
              <a:rPr lang="en-ZA" sz="1600" dirty="0">
                <a:latin typeface="Arial" panose="020B0604020202020204" pitchFamily="34" charset="0"/>
                <a:cs typeface="Arial" panose="020B0604020202020204" pitchFamily="34" charset="0"/>
              </a:rPr>
              <a:t>Installed lighting equipment for Tufting Creel zones</a:t>
            </a:r>
          </a:p>
          <a:p>
            <a:pPr marL="742950" lvl="1" indent="-285750">
              <a:spcAft>
                <a:spcPts val="600"/>
              </a:spcAft>
              <a:buFont typeface="Arial" panose="020B0604020202020204" pitchFamily="34" charset="0"/>
              <a:buChar char="•"/>
            </a:pPr>
            <a:r>
              <a:rPr lang="en-ZA" sz="1600" dirty="0">
                <a:latin typeface="Arial" panose="020B0604020202020204" pitchFamily="34" charset="0"/>
                <a:cs typeface="Arial" panose="020B0604020202020204" pitchFamily="34" charset="0"/>
              </a:rPr>
              <a:t>Temperature controls on boiler</a:t>
            </a:r>
          </a:p>
          <a:p>
            <a:pPr marL="742950" lvl="1" indent="-285750">
              <a:spcAft>
                <a:spcPts val="600"/>
              </a:spcAft>
              <a:buFont typeface="Arial" panose="020B0604020202020204" pitchFamily="34" charset="0"/>
              <a:buChar char="•"/>
            </a:pPr>
            <a:r>
              <a:rPr lang="en-ZA" sz="1600" dirty="0">
                <a:latin typeface="Arial" panose="020B0604020202020204" pitchFamily="34" charset="0"/>
                <a:cs typeface="Arial" panose="020B0604020202020204" pitchFamily="34" charset="0"/>
              </a:rPr>
              <a:t>Identification and installation of insulation on steam, chilled water and hot oil lines.</a:t>
            </a:r>
          </a:p>
        </p:txBody>
      </p:sp>
    </p:spTree>
    <p:extLst>
      <p:ext uri="{BB962C8B-B14F-4D97-AF65-F5344CB8AC3E}">
        <p14:creationId xmlns:p14="http://schemas.microsoft.com/office/powerpoint/2010/main" val="90197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spools of thread&#10;&#10;Description automatically generated">
            <a:extLst>
              <a:ext uri="{FF2B5EF4-FFF2-40B4-BE49-F238E27FC236}">
                <a16:creationId xmlns:a16="http://schemas.microsoft.com/office/drawing/2014/main" id="{D3398B1D-F842-E6E4-199E-BDF6A589E336}"/>
              </a:ext>
            </a:extLst>
          </p:cNvPr>
          <p:cNvPicPr>
            <a:picLocks noChangeAspect="1"/>
          </p:cNvPicPr>
          <p:nvPr/>
        </p:nvPicPr>
        <p:blipFill>
          <a:blip r:embed="rId2">
            <a:alphaModFix amt="15000"/>
          </a:blip>
          <a:stretch>
            <a:fillRect/>
          </a:stretch>
        </p:blipFill>
        <p:spPr>
          <a:xfrm>
            <a:off x="140015" y="154303"/>
            <a:ext cx="8863969" cy="4834893"/>
          </a:xfrm>
          <a:prstGeom prst="rect">
            <a:avLst/>
          </a:prstGeom>
        </p:spPr>
      </p:pic>
      <p:sp>
        <p:nvSpPr>
          <p:cNvPr id="2" name="Frame 1">
            <a:extLst>
              <a:ext uri="{FF2B5EF4-FFF2-40B4-BE49-F238E27FC236}">
                <a16:creationId xmlns:a16="http://schemas.microsoft.com/office/drawing/2014/main" id="{70BBD4BF-AFDC-CFC4-8EA8-6EC3EA13EF0D}"/>
              </a:ext>
            </a:extLst>
          </p:cNvPr>
          <p:cNvSpPr/>
          <p:nvPr/>
        </p:nvSpPr>
        <p:spPr>
          <a:xfrm>
            <a:off x="0" y="0"/>
            <a:ext cx="9144000" cy="5143500"/>
          </a:xfrm>
          <a:prstGeom prst="frame">
            <a:avLst>
              <a:gd name="adj1" fmla="val 2294"/>
            </a:avLst>
          </a:prstGeom>
          <a:solidFill>
            <a:srgbClr val="7D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pic>
        <p:nvPicPr>
          <p:cNvPr id="8" name="Image">
            <a:extLst>
              <a:ext uri="{FF2B5EF4-FFF2-40B4-BE49-F238E27FC236}">
                <a16:creationId xmlns:a16="http://schemas.microsoft.com/office/drawing/2014/main" id="{1402823A-8B56-EA24-D7F2-1B3A53D31941}"/>
              </a:ext>
            </a:extLst>
          </p:cNvPr>
          <p:cNvPicPr>
            <a:picLocks noChangeAspect="1"/>
          </p:cNvPicPr>
          <p:nvPr/>
        </p:nvPicPr>
        <p:blipFill>
          <a:blip r:embed="rId3"/>
          <a:srcRect/>
          <a:stretch/>
        </p:blipFill>
        <p:spPr>
          <a:xfrm>
            <a:off x="7597036" y="4647624"/>
            <a:ext cx="1072708" cy="259199"/>
          </a:xfrm>
          <a:prstGeom prst="rect">
            <a:avLst/>
          </a:prstGeom>
          <a:ln w="12700">
            <a:miter lim="400000"/>
          </a:ln>
        </p:spPr>
      </p:pic>
      <p:sp>
        <p:nvSpPr>
          <p:cNvPr id="3" name="TextBox 2">
            <a:extLst>
              <a:ext uri="{FF2B5EF4-FFF2-40B4-BE49-F238E27FC236}">
                <a16:creationId xmlns:a16="http://schemas.microsoft.com/office/drawing/2014/main" id="{57D31F33-4351-BB41-725E-47DF322693F7}"/>
              </a:ext>
            </a:extLst>
          </p:cNvPr>
          <p:cNvSpPr txBox="1"/>
          <p:nvPr/>
        </p:nvSpPr>
        <p:spPr>
          <a:xfrm>
            <a:off x="649705" y="469232"/>
            <a:ext cx="6172200" cy="338554"/>
          </a:xfrm>
          <a:prstGeom prst="rect">
            <a:avLst/>
          </a:prstGeom>
          <a:noFill/>
        </p:spPr>
        <p:txBody>
          <a:bodyPr wrap="square" rtlCol="0">
            <a:spAutoFit/>
          </a:bodyPr>
          <a:lstStyle/>
          <a:p>
            <a:pPr algn="l"/>
            <a:r>
              <a:rPr lang="en-ZA" sz="1600" b="1" dirty="0">
                <a:latin typeface="Arial" panose="020B0604020202020204" pitchFamily="34" charset="0"/>
                <a:cs typeface="Arial" panose="020B0604020202020204" pitchFamily="34" charset="0"/>
              </a:rPr>
              <a:t>Benefits from NCPC Involvement – Energy Efficiency</a:t>
            </a:r>
          </a:p>
        </p:txBody>
      </p:sp>
      <p:sp>
        <p:nvSpPr>
          <p:cNvPr id="4" name="TextBox 3">
            <a:extLst>
              <a:ext uri="{FF2B5EF4-FFF2-40B4-BE49-F238E27FC236}">
                <a16:creationId xmlns:a16="http://schemas.microsoft.com/office/drawing/2014/main" id="{3F87CA5E-5316-6C7D-4CAE-16FC27143168}"/>
              </a:ext>
            </a:extLst>
          </p:cNvPr>
          <p:cNvSpPr txBox="1"/>
          <p:nvPr/>
        </p:nvSpPr>
        <p:spPr>
          <a:xfrm>
            <a:off x="625642" y="807786"/>
            <a:ext cx="7868653" cy="2862322"/>
          </a:xfrm>
          <a:prstGeom prst="rect">
            <a:avLst/>
          </a:prstGeom>
          <a:noFill/>
        </p:spPr>
        <p:txBody>
          <a:bodyPr wrap="square" rtlCol="0">
            <a:spAutoFit/>
          </a:bodyPr>
          <a:lstStyle/>
          <a:p>
            <a:pPr algn="l"/>
            <a:endParaRPr lang="en-ZA" sz="1600" b="1" dirty="0">
              <a:latin typeface="Arial" panose="020B0604020202020204" pitchFamily="34" charset="0"/>
              <a:cs typeface="Arial" panose="020B0604020202020204" pitchFamily="34" charset="0"/>
            </a:endParaRPr>
          </a:p>
          <a:p>
            <a:pPr algn="l"/>
            <a:r>
              <a:rPr lang="en-ZA" sz="1600" b="1" dirty="0">
                <a:latin typeface="Arial" panose="020B0604020202020204" pitchFamily="34" charset="0"/>
                <a:cs typeface="Arial" panose="020B0604020202020204" pitchFamily="34" charset="0"/>
              </a:rPr>
              <a:t>NCPC Guidance Resulted In:</a:t>
            </a:r>
          </a:p>
          <a:p>
            <a:pPr algn="l"/>
            <a:endParaRPr lang="en-ZA" sz="1600" b="1" dirty="0">
              <a:latin typeface="Arial" panose="020B0604020202020204" pitchFamily="34" charset="0"/>
              <a:cs typeface="Arial" panose="020B0604020202020204" pitchFamily="34" charset="0"/>
            </a:endParaRPr>
          </a:p>
          <a:p>
            <a:pPr marL="742950" lvl="1" indent="-285750" algn="just">
              <a:spcAft>
                <a:spcPts val="600"/>
              </a:spcAft>
              <a:buFont typeface="Arial" panose="020B0604020202020204" pitchFamily="34" charset="0"/>
              <a:buChar char="•"/>
            </a:pPr>
            <a:r>
              <a:rPr lang="en-ZA" sz="1600" dirty="0">
                <a:latin typeface="Arial" panose="020B0604020202020204" pitchFamily="34" charset="0"/>
                <a:cs typeface="Arial" panose="020B0604020202020204" pitchFamily="34" charset="0"/>
              </a:rPr>
              <a:t>Greater Understanding of energy efficiency</a:t>
            </a:r>
          </a:p>
          <a:p>
            <a:pPr marL="742950" lvl="1" indent="-285750" algn="just">
              <a:spcAft>
                <a:spcPts val="600"/>
              </a:spcAft>
              <a:buFont typeface="Arial" panose="020B0604020202020204" pitchFamily="34" charset="0"/>
              <a:buChar char="•"/>
            </a:pPr>
            <a:r>
              <a:rPr lang="en-ZA" sz="1600" dirty="0">
                <a:latin typeface="Arial" panose="020B0604020202020204" pitchFamily="34" charset="0"/>
                <a:cs typeface="Arial" panose="020B0604020202020204" pitchFamily="34" charset="0"/>
              </a:rPr>
              <a:t>Allowed us to see gaps in our knowledge</a:t>
            </a:r>
          </a:p>
          <a:p>
            <a:pPr marL="742950" lvl="1" indent="-285750" algn="just">
              <a:spcAft>
                <a:spcPts val="600"/>
              </a:spcAft>
              <a:buFont typeface="Arial" panose="020B0604020202020204" pitchFamily="34" charset="0"/>
              <a:buChar char="•"/>
            </a:pPr>
            <a:r>
              <a:rPr lang="en-ZA" sz="1600" dirty="0">
                <a:latin typeface="Arial" panose="020B0604020202020204" pitchFamily="34" charset="0"/>
                <a:cs typeface="Arial" panose="020B0604020202020204" pitchFamily="34" charset="0"/>
              </a:rPr>
              <a:t>Allowed us to engage with authority with consulting companies which gave rise to Digital Twinning the factory through IoT technology</a:t>
            </a:r>
          </a:p>
          <a:p>
            <a:pPr marL="742950" lvl="1" indent="-285750" algn="just">
              <a:spcAft>
                <a:spcPts val="600"/>
              </a:spcAft>
              <a:buFont typeface="Arial" panose="020B0604020202020204" pitchFamily="34" charset="0"/>
              <a:buChar char="•"/>
            </a:pPr>
            <a:r>
              <a:rPr lang="en-ZA" sz="1600" dirty="0">
                <a:latin typeface="Arial" panose="020B0604020202020204" pitchFamily="34" charset="0"/>
                <a:cs typeface="Arial" panose="020B0604020202020204" pitchFamily="34" charset="0"/>
              </a:rPr>
              <a:t>Provided us with better understanding of solar and the benefits of solar implementation for a factory setting.</a:t>
            </a:r>
          </a:p>
          <a:p>
            <a:pPr marL="742950" lvl="1" indent="-285750">
              <a:buFont typeface="Arial" panose="020B0604020202020204" pitchFamily="34" charset="0"/>
              <a:buChar char="•"/>
            </a:pPr>
            <a:endParaRPr lang="en-ZA"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838769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spool of thread&#10;&#10;Description automatically generated">
            <a:extLst>
              <a:ext uri="{FF2B5EF4-FFF2-40B4-BE49-F238E27FC236}">
                <a16:creationId xmlns:a16="http://schemas.microsoft.com/office/drawing/2014/main" id="{B8D2F6C6-6A9F-0D18-BDBB-EED533ADD736}"/>
              </a:ext>
            </a:extLst>
          </p:cNvPr>
          <p:cNvPicPr>
            <a:picLocks noChangeAspect="1"/>
          </p:cNvPicPr>
          <p:nvPr/>
        </p:nvPicPr>
        <p:blipFill>
          <a:blip r:embed="rId2">
            <a:alphaModFix amt="15000"/>
          </a:blip>
          <a:stretch>
            <a:fillRect/>
          </a:stretch>
        </p:blipFill>
        <p:spPr>
          <a:xfrm>
            <a:off x="133347" y="150666"/>
            <a:ext cx="8877306" cy="4842168"/>
          </a:xfrm>
          <a:prstGeom prst="rect">
            <a:avLst/>
          </a:prstGeom>
        </p:spPr>
      </p:pic>
      <p:sp>
        <p:nvSpPr>
          <p:cNvPr id="2" name="Frame 1">
            <a:extLst>
              <a:ext uri="{FF2B5EF4-FFF2-40B4-BE49-F238E27FC236}">
                <a16:creationId xmlns:a16="http://schemas.microsoft.com/office/drawing/2014/main" id="{70BBD4BF-AFDC-CFC4-8EA8-6EC3EA13EF0D}"/>
              </a:ext>
            </a:extLst>
          </p:cNvPr>
          <p:cNvSpPr/>
          <p:nvPr/>
        </p:nvSpPr>
        <p:spPr>
          <a:xfrm>
            <a:off x="0" y="0"/>
            <a:ext cx="9144000" cy="5143500"/>
          </a:xfrm>
          <a:prstGeom prst="frame">
            <a:avLst>
              <a:gd name="adj1" fmla="val 2294"/>
            </a:avLst>
          </a:prstGeom>
          <a:solidFill>
            <a:srgbClr val="7D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pic>
        <p:nvPicPr>
          <p:cNvPr id="8" name="Image">
            <a:extLst>
              <a:ext uri="{FF2B5EF4-FFF2-40B4-BE49-F238E27FC236}">
                <a16:creationId xmlns:a16="http://schemas.microsoft.com/office/drawing/2014/main" id="{1402823A-8B56-EA24-D7F2-1B3A53D31941}"/>
              </a:ext>
            </a:extLst>
          </p:cNvPr>
          <p:cNvPicPr>
            <a:picLocks noChangeAspect="1"/>
          </p:cNvPicPr>
          <p:nvPr/>
        </p:nvPicPr>
        <p:blipFill>
          <a:blip r:embed="rId3"/>
          <a:srcRect/>
          <a:stretch/>
        </p:blipFill>
        <p:spPr>
          <a:xfrm>
            <a:off x="7597036" y="4647624"/>
            <a:ext cx="1072708" cy="259199"/>
          </a:xfrm>
          <a:prstGeom prst="rect">
            <a:avLst/>
          </a:prstGeom>
          <a:ln w="12700">
            <a:miter lim="400000"/>
          </a:ln>
        </p:spPr>
      </p:pic>
      <p:sp>
        <p:nvSpPr>
          <p:cNvPr id="3" name="TextBox 2">
            <a:extLst>
              <a:ext uri="{FF2B5EF4-FFF2-40B4-BE49-F238E27FC236}">
                <a16:creationId xmlns:a16="http://schemas.microsoft.com/office/drawing/2014/main" id="{57D31F33-4351-BB41-725E-47DF322693F7}"/>
              </a:ext>
            </a:extLst>
          </p:cNvPr>
          <p:cNvSpPr txBox="1"/>
          <p:nvPr/>
        </p:nvSpPr>
        <p:spPr>
          <a:xfrm>
            <a:off x="625642" y="350008"/>
            <a:ext cx="6172200" cy="338554"/>
          </a:xfrm>
          <a:prstGeom prst="rect">
            <a:avLst/>
          </a:prstGeom>
          <a:noFill/>
        </p:spPr>
        <p:txBody>
          <a:bodyPr wrap="square" rtlCol="0">
            <a:spAutoFit/>
          </a:bodyPr>
          <a:lstStyle/>
          <a:p>
            <a:pPr algn="l"/>
            <a:r>
              <a:rPr lang="en-ZA" sz="1600" b="1" dirty="0">
                <a:latin typeface="Arial" panose="020B0604020202020204" pitchFamily="34" charset="0"/>
                <a:cs typeface="Arial" panose="020B0604020202020204" pitchFamily="34" charset="0"/>
              </a:rPr>
              <a:t>Benefits from NCPC Involvement – Resource Efficiency</a:t>
            </a:r>
          </a:p>
        </p:txBody>
      </p:sp>
      <p:sp>
        <p:nvSpPr>
          <p:cNvPr id="4" name="TextBox 3">
            <a:extLst>
              <a:ext uri="{FF2B5EF4-FFF2-40B4-BE49-F238E27FC236}">
                <a16:creationId xmlns:a16="http://schemas.microsoft.com/office/drawing/2014/main" id="{3F87CA5E-5316-6C7D-4CAE-16FC27143168}"/>
              </a:ext>
            </a:extLst>
          </p:cNvPr>
          <p:cNvSpPr txBox="1"/>
          <p:nvPr/>
        </p:nvSpPr>
        <p:spPr>
          <a:xfrm>
            <a:off x="625642" y="807786"/>
            <a:ext cx="7868653" cy="3985706"/>
          </a:xfrm>
          <a:prstGeom prst="rect">
            <a:avLst/>
          </a:prstGeom>
          <a:noFill/>
        </p:spPr>
        <p:txBody>
          <a:bodyPr wrap="square" rtlCol="0">
            <a:spAutoFit/>
          </a:bodyPr>
          <a:lstStyle/>
          <a:p>
            <a:pPr>
              <a:spcAft>
                <a:spcPts val="600"/>
              </a:spcAft>
            </a:pPr>
            <a:r>
              <a:rPr lang="en-ZA" sz="1600" b="1" dirty="0">
                <a:latin typeface="Arial" panose="020B0604020202020204" pitchFamily="34" charset="0"/>
                <a:cs typeface="Arial" panose="020B0604020202020204" pitchFamily="34" charset="0"/>
              </a:rPr>
              <a:t>Circularity is at the heart of Belgotex Products and Processes. </a:t>
            </a:r>
          </a:p>
          <a:p>
            <a:pPr>
              <a:spcAft>
                <a:spcPts val="600"/>
              </a:spcAft>
            </a:pPr>
            <a:endParaRPr lang="en-ZA" sz="1600" b="1" dirty="0">
              <a:latin typeface="Arial" panose="020B0604020202020204" pitchFamily="34" charset="0"/>
              <a:cs typeface="Arial" panose="020B0604020202020204" pitchFamily="34" charset="0"/>
            </a:endParaRPr>
          </a:p>
          <a:p>
            <a:pPr>
              <a:spcAft>
                <a:spcPts val="600"/>
              </a:spcAft>
            </a:pPr>
            <a:r>
              <a:rPr lang="en-ZA" sz="1600" b="1" dirty="0">
                <a:latin typeface="Arial" panose="020B0604020202020204" pitchFamily="34" charset="0"/>
                <a:cs typeface="Arial" panose="020B0604020202020204" pitchFamily="34" charset="0"/>
              </a:rPr>
              <a:t>Following EMF principles of:</a:t>
            </a:r>
          </a:p>
          <a:p>
            <a:pPr marL="285750" indent="-285750" algn="just">
              <a:spcAft>
                <a:spcPts val="600"/>
              </a:spcAft>
              <a:buFont typeface="Arial" panose="020B0604020202020204" pitchFamily="34" charset="0"/>
              <a:buChar char="•"/>
            </a:pPr>
            <a:r>
              <a:rPr lang="en-ZA" sz="1600" dirty="0">
                <a:latin typeface="Arial" panose="020B0604020202020204" pitchFamily="34" charset="0"/>
                <a:cs typeface="Arial" panose="020B0604020202020204" pitchFamily="34" charset="0"/>
              </a:rPr>
              <a:t>Design out waste and pollution.</a:t>
            </a:r>
          </a:p>
          <a:p>
            <a:pPr marL="285750" indent="-285750" algn="just">
              <a:spcAft>
                <a:spcPts val="600"/>
              </a:spcAft>
              <a:buFont typeface="Arial" panose="020B0604020202020204" pitchFamily="34" charset="0"/>
              <a:buChar char="•"/>
            </a:pPr>
            <a:r>
              <a:rPr lang="en-ZA" sz="1600" dirty="0">
                <a:latin typeface="Arial" panose="020B0604020202020204" pitchFamily="34" charset="0"/>
                <a:cs typeface="Arial" panose="020B0604020202020204" pitchFamily="34" charset="0"/>
              </a:rPr>
              <a:t>Keep materials and products in use.</a:t>
            </a:r>
          </a:p>
          <a:p>
            <a:pPr marL="285750" indent="-285750" algn="just">
              <a:spcAft>
                <a:spcPts val="600"/>
              </a:spcAft>
              <a:buFont typeface="Arial" panose="020B0604020202020204" pitchFamily="34" charset="0"/>
              <a:buChar char="•"/>
            </a:pPr>
            <a:r>
              <a:rPr lang="en-ZA" sz="1600" dirty="0">
                <a:latin typeface="Arial" panose="020B0604020202020204" pitchFamily="34" charset="0"/>
                <a:cs typeface="Arial" panose="020B0604020202020204" pitchFamily="34" charset="0"/>
              </a:rPr>
              <a:t>Regenerate natural systems.</a:t>
            </a:r>
          </a:p>
          <a:p>
            <a:pPr algn="just">
              <a:spcAft>
                <a:spcPts val="600"/>
              </a:spcAft>
            </a:pPr>
            <a:endParaRPr lang="en-ZA" sz="1600" dirty="0">
              <a:latin typeface="Arial" panose="020B0604020202020204" pitchFamily="34" charset="0"/>
              <a:cs typeface="Arial" panose="020B0604020202020204" pitchFamily="34" charset="0"/>
            </a:endParaRPr>
          </a:p>
          <a:p>
            <a:pPr>
              <a:spcAft>
                <a:spcPts val="600"/>
              </a:spcAft>
            </a:pPr>
            <a:r>
              <a:rPr lang="en-ZA" sz="1600" b="1" dirty="0">
                <a:latin typeface="Arial" panose="020B0604020202020204" pitchFamily="34" charset="0"/>
                <a:cs typeface="Arial" panose="020B0604020202020204" pitchFamily="34" charset="0"/>
              </a:rPr>
              <a:t>Belgotex utilised learnings from NCPC and identified materials that could undergo reuse or recycle was initiated:</a:t>
            </a:r>
          </a:p>
          <a:p>
            <a:pPr marL="285750" indent="-285750" algn="just">
              <a:spcAft>
                <a:spcPts val="600"/>
              </a:spcAft>
              <a:buFont typeface="Arial" panose="020B0604020202020204" pitchFamily="34" charset="0"/>
              <a:buChar char="•"/>
            </a:pPr>
            <a:r>
              <a:rPr lang="en-ZA" sz="1600" dirty="0">
                <a:latin typeface="Arial" panose="020B0604020202020204" pitchFamily="34" charset="0"/>
                <a:cs typeface="Arial" panose="020B0604020202020204" pitchFamily="34" charset="0"/>
              </a:rPr>
              <a:t>Production waste of PA6 undergoes extrusion through EREMA and is used in Seal and Black yarns and fibre. </a:t>
            </a:r>
          </a:p>
          <a:p>
            <a:pPr marL="285750" indent="-285750" algn="just">
              <a:spcAft>
                <a:spcPts val="600"/>
              </a:spcAft>
              <a:buFont typeface="Arial" panose="020B0604020202020204" pitchFamily="34" charset="0"/>
              <a:buChar char="•"/>
            </a:pPr>
            <a:r>
              <a:rPr lang="en-ZA" sz="1600" dirty="0">
                <a:latin typeface="Arial" panose="020B0604020202020204" pitchFamily="34" charset="0"/>
                <a:cs typeface="Arial" panose="020B0604020202020204" pitchFamily="34" charset="0"/>
              </a:rPr>
              <a:t>Waste yarn and fibre is used to create our Green Underlay product which is sold as a product to support our broadloom installations.</a:t>
            </a:r>
          </a:p>
        </p:txBody>
      </p:sp>
    </p:spTree>
    <p:extLst>
      <p:ext uri="{BB962C8B-B14F-4D97-AF65-F5344CB8AC3E}">
        <p14:creationId xmlns:p14="http://schemas.microsoft.com/office/powerpoint/2010/main" val="4194637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red rolls of thread&#10;&#10;Description automatically generated">
            <a:extLst>
              <a:ext uri="{FF2B5EF4-FFF2-40B4-BE49-F238E27FC236}">
                <a16:creationId xmlns:a16="http://schemas.microsoft.com/office/drawing/2014/main" id="{FEF7F9AC-8251-5329-189E-7EC3D9EB5B2F}"/>
              </a:ext>
            </a:extLst>
          </p:cNvPr>
          <p:cNvPicPr>
            <a:picLocks noChangeAspect="1"/>
          </p:cNvPicPr>
          <p:nvPr/>
        </p:nvPicPr>
        <p:blipFill>
          <a:blip r:embed="rId2">
            <a:alphaModFix amt="10000"/>
          </a:blip>
          <a:stretch>
            <a:fillRect/>
          </a:stretch>
        </p:blipFill>
        <p:spPr>
          <a:xfrm>
            <a:off x="147000" y="158113"/>
            <a:ext cx="8849999" cy="4827273"/>
          </a:xfrm>
          <a:prstGeom prst="rect">
            <a:avLst/>
          </a:prstGeom>
        </p:spPr>
      </p:pic>
      <p:sp>
        <p:nvSpPr>
          <p:cNvPr id="2" name="Frame 1">
            <a:extLst>
              <a:ext uri="{FF2B5EF4-FFF2-40B4-BE49-F238E27FC236}">
                <a16:creationId xmlns:a16="http://schemas.microsoft.com/office/drawing/2014/main" id="{70BBD4BF-AFDC-CFC4-8EA8-6EC3EA13EF0D}"/>
              </a:ext>
            </a:extLst>
          </p:cNvPr>
          <p:cNvSpPr/>
          <p:nvPr/>
        </p:nvSpPr>
        <p:spPr>
          <a:xfrm>
            <a:off x="0" y="0"/>
            <a:ext cx="9144000" cy="5143500"/>
          </a:xfrm>
          <a:prstGeom prst="frame">
            <a:avLst>
              <a:gd name="adj1" fmla="val 2294"/>
            </a:avLst>
          </a:prstGeom>
          <a:solidFill>
            <a:srgbClr val="7D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pic>
        <p:nvPicPr>
          <p:cNvPr id="8" name="Image">
            <a:extLst>
              <a:ext uri="{FF2B5EF4-FFF2-40B4-BE49-F238E27FC236}">
                <a16:creationId xmlns:a16="http://schemas.microsoft.com/office/drawing/2014/main" id="{1402823A-8B56-EA24-D7F2-1B3A53D31941}"/>
              </a:ext>
            </a:extLst>
          </p:cNvPr>
          <p:cNvPicPr>
            <a:picLocks noChangeAspect="1"/>
          </p:cNvPicPr>
          <p:nvPr/>
        </p:nvPicPr>
        <p:blipFill>
          <a:blip r:embed="rId3"/>
          <a:srcRect/>
          <a:stretch/>
        </p:blipFill>
        <p:spPr>
          <a:xfrm>
            <a:off x="7597036" y="4647624"/>
            <a:ext cx="1072708" cy="259199"/>
          </a:xfrm>
          <a:prstGeom prst="rect">
            <a:avLst/>
          </a:prstGeom>
          <a:ln w="12700">
            <a:miter lim="400000"/>
          </a:ln>
        </p:spPr>
      </p:pic>
      <p:sp>
        <p:nvSpPr>
          <p:cNvPr id="3" name="TextBox 2">
            <a:extLst>
              <a:ext uri="{FF2B5EF4-FFF2-40B4-BE49-F238E27FC236}">
                <a16:creationId xmlns:a16="http://schemas.microsoft.com/office/drawing/2014/main" id="{57D31F33-4351-BB41-725E-47DF322693F7}"/>
              </a:ext>
            </a:extLst>
          </p:cNvPr>
          <p:cNvSpPr txBox="1"/>
          <p:nvPr/>
        </p:nvSpPr>
        <p:spPr>
          <a:xfrm>
            <a:off x="529389" y="469232"/>
            <a:ext cx="7495674" cy="338554"/>
          </a:xfrm>
          <a:prstGeom prst="rect">
            <a:avLst/>
          </a:prstGeom>
          <a:noFill/>
        </p:spPr>
        <p:txBody>
          <a:bodyPr wrap="square" rtlCol="0">
            <a:spAutoFit/>
          </a:bodyPr>
          <a:lstStyle/>
          <a:p>
            <a:pPr algn="l"/>
            <a:r>
              <a:rPr lang="en-ZA" sz="1600" b="1" dirty="0">
                <a:latin typeface="Arial" panose="020B0604020202020204" pitchFamily="34" charset="0"/>
                <a:cs typeface="Arial" panose="020B0604020202020204" pitchFamily="34" charset="0"/>
              </a:rPr>
              <a:t>Benefits from NCPC Involvement – Process LCA Identification</a:t>
            </a:r>
          </a:p>
        </p:txBody>
      </p:sp>
      <p:sp>
        <p:nvSpPr>
          <p:cNvPr id="4" name="TextBox 3">
            <a:extLst>
              <a:ext uri="{FF2B5EF4-FFF2-40B4-BE49-F238E27FC236}">
                <a16:creationId xmlns:a16="http://schemas.microsoft.com/office/drawing/2014/main" id="{3F87CA5E-5316-6C7D-4CAE-16FC27143168}"/>
              </a:ext>
            </a:extLst>
          </p:cNvPr>
          <p:cNvSpPr txBox="1"/>
          <p:nvPr/>
        </p:nvSpPr>
        <p:spPr>
          <a:xfrm>
            <a:off x="625642" y="807786"/>
            <a:ext cx="7868653" cy="3662541"/>
          </a:xfrm>
          <a:prstGeom prst="rect">
            <a:avLst/>
          </a:prstGeom>
          <a:noFill/>
        </p:spPr>
        <p:txBody>
          <a:bodyPr wrap="square" rtlCol="0">
            <a:spAutoFit/>
          </a:bodyPr>
          <a:lstStyle/>
          <a:p>
            <a:pPr algn="l"/>
            <a:endParaRPr lang="en-ZA" sz="1600" b="1" dirty="0">
              <a:latin typeface="Arial" panose="020B0604020202020204" pitchFamily="34" charset="0"/>
              <a:cs typeface="Arial" panose="020B0604020202020204" pitchFamily="34" charset="0"/>
            </a:endParaRPr>
          </a:p>
          <a:p>
            <a:pPr algn="just">
              <a:spcAft>
                <a:spcPts val="600"/>
              </a:spcAft>
            </a:pPr>
            <a:r>
              <a:rPr lang="en-ZA" sz="1600" b="1" dirty="0">
                <a:latin typeface="Arial" panose="020B0604020202020204" pitchFamily="34" charset="0"/>
                <a:cs typeface="Arial" panose="020B0604020202020204" pitchFamily="34" charset="0"/>
              </a:rPr>
              <a:t>NCPC Guidance Resulted In:</a:t>
            </a:r>
          </a:p>
          <a:p>
            <a:pPr algn="just">
              <a:spcAft>
                <a:spcPts val="600"/>
              </a:spcAft>
            </a:pPr>
            <a:endParaRPr lang="en-ZA" sz="1600" b="1" dirty="0">
              <a:latin typeface="Arial" panose="020B0604020202020204" pitchFamily="34" charset="0"/>
              <a:cs typeface="Arial" panose="020B0604020202020204" pitchFamily="34" charset="0"/>
            </a:endParaRPr>
          </a:p>
          <a:p>
            <a:pPr marL="742950" lvl="1" indent="-285750" algn="just">
              <a:spcAft>
                <a:spcPts val="600"/>
              </a:spcAft>
              <a:buFont typeface="Arial" panose="020B0604020202020204" pitchFamily="34" charset="0"/>
              <a:buChar char="•"/>
            </a:pPr>
            <a:r>
              <a:rPr lang="en-ZA" sz="1600" dirty="0">
                <a:latin typeface="Arial" panose="020B0604020202020204" pitchFamily="34" charset="0"/>
                <a:cs typeface="Arial" panose="020B0604020202020204" pitchFamily="34" charset="0"/>
              </a:rPr>
              <a:t>Knowledge sharing of LCA processes</a:t>
            </a:r>
          </a:p>
          <a:p>
            <a:pPr marL="742950" lvl="1" indent="-285750" algn="just">
              <a:spcAft>
                <a:spcPts val="600"/>
              </a:spcAft>
              <a:buFont typeface="Arial" panose="020B0604020202020204" pitchFamily="34" charset="0"/>
              <a:buChar char="•"/>
            </a:pPr>
            <a:r>
              <a:rPr lang="en-ZA" sz="1600" dirty="0">
                <a:latin typeface="Arial" panose="020B0604020202020204" pitchFamily="34" charset="0"/>
                <a:cs typeface="Arial" panose="020B0604020202020204" pitchFamily="34" charset="0"/>
              </a:rPr>
              <a:t>Greater understanding of LCA in respect to textile products.</a:t>
            </a:r>
          </a:p>
          <a:p>
            <a:pPr marL="742950" lvl="1" indent="-285750" algn="just">
              <a:spcAft>
                <a:spcPts val="600"/>
              </a:spcAft>
              <a:buFont typeface="Arial" panose="020B0604020202020204" pitchFamily="34" charset="0"/>
              <a:buChar char="•"/>
            </a:pPr>
            <a:r>
              <a:rPr lang="en-ZA" sz="1600" dirty="0">
                <a:latin typeface="Arial" panose="020B0604020202020204" pitchFamily="34" charset="0"/>
                <a:cs typeface="Arial" panose="020B0604020202020204" pitchFamily="34" charset="0"/>
              </a:rPr>
              <a:t>The creation of a LCA for B_ Sport Division Artificial Grass</a:t>
            </a:r>
          </a:p>
          <a:p>
            <a:pPr marL="742950" lvl="1" indent="-285750" algn="just">
              <a:spcAft>
                <a:spcPts val="600"/>
              </a:spcAft>
              <a:buFont typeface="Arial" panose="020B0604020202020204" pitchFamily="34" charset="0"/>
              <a:buChar char="•"/>
            </a:pPr>
            <a:r>
              <a:rPr lang="en-ZA" sz="1600" dirty="0">
                <a:latin typeface="Arial" panose="020B0604020202020204" pitchFamily="34" charset="0"/>
                <a:cs typeface="Arial" panose="020B0604020202020204" pitchFamily="34" charset="0"/>
              </a:rPr>
              <a:t>Development of LCM capabilities model and the training provided in respect to ISO 14040 and ISO 14044.</a:t>
            </a:r>
          </a:p>
          <a:p>
            <a:pPr marL="742950" lvl="1" indent="-285750" algn="just">
              <a:spcAft>
                <a:spcPts val="600"/>
              </a:spcAft>
              <a:buFont typeface="Arial" panose="020B0604020202020204" pitchFamily="34" charset="0"/>
              <a:buChar char="•"/>
            </a:pPr>
            <a:endParaRPr lang="en-ZA" sz="1600" b="1" dirty="0">
              <a:latin typeface="Arial" panose="020B0604020202020204" pitchFamily="34" charset="0"/>
              <a:cs typeface="Arial" panose="020B0604020202020204" pitchFamily="34" charset="0"/>
            </a:endParaRPr>
          </a:p>
          <a:p>
            <a:pPr algn="just">
              <a:spcAft>
                <a:spcPts val="600"/>
              </a:spcAft>
            </a:pPr>
            <a:r>
              <a:rPr lang="en-ZA" sz="1600" b="1" dirty="0">
                <a:latin typeface="Arial" panose="020B0604020202020204" pitchFamily="34" charset="0"/>
                <a:cs typeface="Arial" panose="020B0604020202020204" pitchFamily="34" charset="0"/>
              </a:rPr>
              <a:t>As a result from the guidance shared, Belgotex is busy developing in-house LCA capabilities to understand it’s products and processes.</a:t>
            </a:r>
          </a:p>
          <a:p>
            <a:pPr marL="742950" lvl="1" indent="-285750">
              <a:buFont typeface="Arial" panose="020B0604020202020204" pitchFamily="34" charset="0"/>
              <a:buChar char="•"/>
            </a:pPr>
            <a:endParaRPr lang="en-ZA"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7142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70BBD4BF-AFDC-CFC4-8EA8-6EC3EA13EF0D}"/>
              </a:ext>
            </a:extLst>
          </p:cNvPr>
          <p:cNvSpPr/>
          <p:nvPr/>
        </p:nvSpPr>
        <p:spPr>
          <a:xfrm>
            <a:off x="0" y="0"/>
            <a:ext cx="9144000" cy="5143500"/>
          </a:xfrm>
          <a:prstGeom prst="frame">
            <a:avLst>
              <a:gd name="adj1" fmla="val 2294"/>
            </a:avLst>
          </a:prstGeom>
          <a:solidFill>
            <a:srgbClr val="7D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pic>
        <p:nvPicPr>
          <p:cNvPr id="8" name="Image">
            <a:extLst>
              <a:ext uri="{FF2B5EF4-FFF2-40B4-BE49-F238E27FC236}">
                <a16:creationId xmlns:a16="http://schemas.microsoft.com/office/drawing/2014/main" id="{1402823A-8B56-EA24-D7F2-1B3A53D31941}"/>
              </a:ext>
            </a:extLst>
          </p:cNvPr>
          <p:cNvPicPr>
            <a:picLocks noChangeAspect="1"/>
          </p:cNvPicPr>
          <p:nvPr/>
        </p:nvPicPr>
        <p:blipFill>
          <a:blip r:embed="rId2"/>
          <a:srcRect/>
          <a:stretch/>
        </p:blipFill>
        <p:spPr>
          <a:xfrm>
            <a:off x="7597036" y="4647624"/>
            <a:ext cx="1072708" cy="259199"/>
          </a:xfrm>
          <a:prstGeom prst="rect">
            <a:avLst/>
          </a:prstGeom>
          <a:ln w="12700">
            <a:miter lim="400000"/>
          </a:ln>
        </p:spPr>
      </p:pic>
      <p:sp>
        <p:nvSpPr>
          <p:cNvPr id="3" name="TextBox 2">
            <a:extLst>
              <a:ext uri="{FF2B5EF4-FFF2-40B4-BE49-F238E27FC236}">
                <a16:creationId xmlns:a16="http://schemas.microsoft.com/office/drawing/2014/main" id="{57D31F33-4351-BB41-725E-47DF322693F7}"/>
              </a:ext>
            </a:extLst>
          </p:cNvPr>
          <p:cNvSpPr txBox="1"/>
          <p:nvPr/>
        </p:nvSpPr>
        <p:spPr>
          <a:xfrm>
            <a:off x="529389" y="469232"/>
            <a:ext cx="7495674" cy="584775"/>
          </a:xfrm>
          <a:prstGeom prst="rect">
            <a:avLst/>
          </a:prstGeom>
          <a:noFill/>
        </p:spPr>
        <p:txBody>
          <a:bodyPr wrap="square" rtlCol="0">
            <a:spAutoFit/>
          </a:bodyPr>
          <a:lstStyle/>
          <a:p>
            <a:pPr algn="l"/>
            <a:r>
              <a:rPr lang="en-ZA" sz="1600" b="1" dirty="0">
                <a:latin typeface="Arial" panose="020B0604020202020204" pitchFamily="34" charset="0"/>
                <a:cs typeface="Arial" panose="020B0604020202020204" pitchFamily="34" charset="0"/>
              </a:rPr>
              <a:t>CE in Textile and Garment Sector Through Sustainable Management of Chemicals and Waste</a:t>
            </a:r>
          </a:p>
        </p:txBody>
      </p:sp>
      <p:sp>
        <p:nvSpPr>
          <p:cNvPr id="5" name="TextBox 4">
            <a:extLst>
              <a:ext uri="{FF2B5EF4-FFF2-40B4-BE49-F238E27FC236}">
                <a16:creationId xmlns:a16="http://schemas.microsoft.com/office/drawing/2014/main" id="{80EFB623-66D0-A508-2667-DA4E0414B43A}"/>
              </a:ext>
            </a:extLst>
          </p:cNvPr>
          <p:cNvSpPr txBox="1"/>
          <p:nvPr/>
        </p:nvSpPr>
        <p:spPr>
          <a:xfrm>
            <a:off x="529389" y="1281155"/>
            <a:ext cx="7753350" cy="1723549"/>
          </a:xfrm>
          <a:prstGeom prst="rect">
            <a:avLst/>
          </a:prstGeom>
          <a:noFill/>
        </p:spPr>
        <p:txBody>
          <a:bodyPr wrap="square" rtlCol="0">
            <a:spAutoFit/>
          </a:bodyPr>
          <a:lstStyle/>
          <a:p>
            <a:pPr algn="l"/>
            <a:r>
              <a:rPr lang="en-ZA" sz="1600" b="1" dirty="0">
                <a:latin typeface="Arial" panose="020B0604020202020204" pitchFamily="34" charset="0"/>
                <a:cs typeface="Arial" panose="020B0604020202020204" pitchFamily="34" charset="0"/>
              </a:rPr>
              <a:t>August 2024</a:t>
            </a:r>
          </a:p>
          <a:p>
            <a:pPr algn="l"/>
            <a:endParaRPr lang="en-ZA" sz="1600" b="1" dirty="0">
              <a:latin typeface="Arial" panose="020B0604020202020204" pitchFamily="34" charset="0"/>
              <a:cs typeface="Arial" panose="020B0604020202020204" pitchFamily="34" charset="0"/>
            </a:endParaRPr>
          </a:p>
          <a:p>
            <a:pPr marL="285750" indent="-285750" algn="l">
              <a:spcBef>
                <a:spcPts val="300"/>
              </a:spcBef>
              <a:buFont typeface="Arial" panose="020B0604020202020204" pitchFamily="34" charset="0"/>
              <a:buChar char="•"/>
            </a:pPr>
            <a:r>
              <a:rPr lang="en-ZA" sz="1200" dirty="0">
                <a:latin typeface="Arial" panose="020B0604020202020204" pitchFamily="34" charset="0"/>
                <a:cs typeface="Arial" panose="020B0604020202020204" pitchFamily="34" charset="0"/>
              </a:rPr>
              <a:t>NCPC, </a:t>
            </a:r>
            <a:r>
              <a:rPr lang="en-ZA" sz="1200" dirty="0" err="1">
                <a:latin typeface="Arial" panose="020B0604020202020204" pitchFamily="34" charset="0"/>
                <a:cs typeface="Arial" panose="020B0604020202020204" pitchFamily="34" charset="0"/>
              </a:rPr>
              <a:t>Bluwin</a:t>
            </a:r>
            <a:r>
              <a:rPr lang="en-ZA" sz="1200" dirty="0">
                <a:latin typeface="Arial" panose="020B0604020202020204" pitchFamily="34" charset="0"/>
                <a:cs typeface="Arial" panose="020B0604020202020204" pitchFamily="34" charset="0"/>
              </a:rPr>
              <a:t>, UNIDO, Africa Institute Visit</a:t>
            </a:r>
          </a:p>
          <a:p>
            <a:pPr marL="285750" indent="-285750" algn="l">
              <a:spcBef>
                <a:spcPts val="300"/>
              </a:spcBef>
              <a:buFont typeface="Arial" panose="020B0604020202020204" pitchFamily="34" charset="0"/>
              <a:buChar char="•"/>
            </a:pPr>
            <a:r>
              <a:rPr lang="en-ZA" sz="1200" dirty="0">
                <a:latin typeface="Arial" panose="020B0604020202020204" pitchFamily="34" charset="0"/>
                <a:cs typeface="Arial" panose="020B0604020202020204" pitchFamily="34" charset="0"/>
              </a:rPr>
              <a:t>Visit assessed CMS</a:t>
            </a:r>
          </a:p>
          <a:p>
            <a:pPr marL="285750" indent="-285750" algn="l">
              <a:spcBef>
                <a:spcPts val="300"/>
              </a:spcBef>
              <a:buFont typeface="Arial" panose="020B0604020202020204" pitchFamily="34" charset="0"/>
              <a:buChar char="•"/>
            </a:pPr>
            <a:r>
              <a:rPr lang="en-ZA" sz="1200" dirty="0">
                <a:latin typeface="Arial" panose="020B0604020202020204" pitchFamily="34" charset="0"/>
                <a:cs typeface="Arial" panose="020B0604020202020204" pitchFamily="34" charset="0"/>
              </a:rPr>
              <a:t>Visit assessed implementation of CIL</a:t>
            </a:r>
          </a:p>
          <a:p>
            <a:pPr marL="285750" indent="-285750" algn="l">
              <a:spcBef>
                <a:spcPts val="300"/>
              </a:spcBef>
              <a:buFont typeface="Arial" panose="020B0604020202020204" pitchFamily="34" charset="0"/>
              <a:buChar char="•"/>
            </a:pPr>
            <a:r>
              <a:rPr lang="en-ZA" sz="1200" dirty="0">
                <a:latin typeface="Arial" panose="020B0604020202020204" pitchFamily="34" charset="0"/>
                <a:cs typeface="Arial" panose="020B0604020202020204" pitchFamily="34" charset="0"/>
              </a:rPr>
              <a:t>Visit assessed progressive work towards ZDHC MRSL</a:t>
            </a:r>
          </a:p>
          <a:p>
            <a:pPr marL="285750" indent="-285750" algn="l">
              <a:buFont typeface="Arial" panose="020B0604020202020204" pitchFamily="34" charset="0"/>
              <a:buChar char="•"/>
            </a:pPr>
            <a:endParaRPr lang="en-ZA"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188282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70BBD4BF-AFDC-CFC4-8EA8-6EC3EA13EF0D}"/>
              </a:ext>
            </a:extLst>
          </p:cNvPr>
          <p:cNvSpPr/>
          <p:nvPr/>
        </p:nvSpPr>
        <p:spPr>
          <a:xfrm>
            <a:off x="0" y="0"/>
            <a:ext cx="9144000" cy="5143500"/>
          </a:xfrm>
          <a:prstGeom prst="frame">
            <a:avLst>
              <a:gd name="adj1" fmla="val 2294"/>
            </a:avLst>
          </a:prstGeom>
          <a:solidFill>
            <a:srgbClr val="7D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pic>
        <p:nvPicPr>
          <p:cNvPr id="8" name="Image">
            <a:extLst>
              <a:ext uri="{FF2B5EF4-FFF2-40B4-BE49-F238E27FC236}">
                <a16:creationId xmlns:a16="http://schemas.microsoft.com/office/drawing/2014/main" id="{1402823A-8B56-EA24-D7F2-1B3A53D31941}"/>
              </a:ext>
            </a:extLst>
          </p:cNvPr>
          <p:cNvPicPr>
            <a:picLocks noChangeAspect="1"/>
          </p:cNvPicPr>
          <p:nvPr/>
        </p:nvPicPr>
        <p:blipFill>
          <a:blip r:embed="rId2"/>
          <a:srcRect/>
          <a:stretch/>
        </p:blipFill>
        <p:spPr>
          <a:xfrm>
            <a:off x="7597036" y="4647624"/>
            <a:ext cx="1072708" cy="259199"/>
          </a:xfrm>
          <a:prstGeom prst="rect">
            <a:avLst/>
          </a:prstGeom>
          <a:ln w="12700">
            <a:miter lim="400000"/>
          </a:ln>
        </p:spPr>
      </p:pic>
      <p:sp>
        <p:nvSpPr>
          <p:cNvPr id="3" name="TextBox 2">
            <a:extLst>
              <a:ext uri="{FF2B5EF4-FFF2-40B4-BE49-F238E27FC236}">
                <a16:creationId xmlns:a16="http://schemas.microsoft.com/office/drawing/2014/main" id="{57D31F33-4351-BB41-725E-47DF322693F7}"/>
              </a:ext>
            </a:extLst>
          </p:cNvPr>
          <p:cNvSpPr txBox="1"/>
          <p:nvPr/>
        </p:nvSpPr>
        <p:spPr>
          <a:xfrm>
            <a:off x="529389" y="469232"/>
            <a:ext cx="7495674" cy="584775"/>
          </a:xfrm>
          <a:prstGeom prst="rect">
            <a:avLst/>
          </a:prstGeom>
          <a:noFill/>
        </p:spPr>
        <p:txBody>
          <a:bodyPr wrap="square" rtlCol="0">
            <a:spAutoFit/>
          </a:bodyPr>
          <a:lstStyle/>
          <a:p>
            <a:pPr algn="l"/>
            <a:r>
              <a:rPr lang="en-ZA" sz="1600" b="1" dirty="0">
                <a:latin typeface="Arial" panose="020B0604020202020204" pitchFamily="34" charset="0"/>
                <a:cs typeface="Arial" panose="020B0604020202020204" pitchFamily="34" charset="0"/>
              </a:rPr>
              <a:t>CE in Textile and Garment Sector Through Sustainable Management of Chemicals and Waste</a:t>
            </a:r>
          </a:p>
        </p:txBody>
      </p:sp>
      <p:sp>
        <p:nvSpPr>
          <p:cNvPr id="5" name="TextBox 4">
            <a:extLst>
              <a:ext uri="{FF2B5EF4-FFF2-40B4-BE49-F238E27FC236}">
                <a16:creationId xmlns:a16="http://schemas.microsoft.com/office/drawing/2014/main" id="{80EFB623-66D0-A508-2667-DA4E0414B43A}"/>
              </a:ext>
            </a:extLst>
          </p:cNvPr>
          <p:cNvSpPr txBox="1"/>
          <p:nvPr/>
        </p:nvSpPr>
        <p:spPr>
          <a:xfrm>
            <a:off x="638676" y="1304924"/>
            <a:ext cx="7753350" cy="3839513"/>
          </a:xfrm>
          <a:prstGeom prst="rect">
            <a:avLst/>
          </a:prstGeom>
          <a:noFill/>
        </p:spPr>
        <p:txBody>
          <a:bodyPr wrap="square" rtlCol="0">
            <a:spAutoFit/>
          </a:bodyPr>
          <a:lstStyle/>
          <a:p>
            <a:pPr algn="l">
              <a:spcBef>
                <a:spcPts val="300"/>
              </a:spcBef>
            </a:pPr>
            <a:r>
              <a:rPr lang="en-ZA" sz="1600" b="1" dirty="0">
                <a:latin typeface="Arial" panose="020B0604020202020204" pitchFamily="34" charset="0"/>
                <a:cs typeface="Arial" panose="020B0604020202020204" pitchFamily="34" charset="0"/>
              </a:rPr>
              <a:t>Key Points from visit:</a:t>
            </a:r>
          </a:p>
          <a:p>
            <a:pPr algn="l">
              <a:spcBef>
                <a:spcPts val="300"/>
              </a:spcBef>
            </a:pPr>
            <a:endParaRPr lang="en-ZA" sz="1600" b="1" dirty="0">
              <a:latin typeface="Arial" panose="020B0604020202020204" pitchFamily="34" charset="0"/>
              <a:cs typeface="Arial" panose="020B0604020202020204" pitchFamily="34" charset="0"/>
            </a:endParaRPr>
          </a:p>
          <a:p>
            <a:pPr algn="l">
              <a:spcBef>
                <a:spcPts val="300"/>
              </a:spcBef>
            </a:pPr>
            <a:r>
              <a:rPr lang="en-GB" sz="1200" b="1" dirty="0">
                <a:latin typeface="Arial" panose="020B0604020202020204" pitchFamily="34" charset="0"/>
                <a:cs typeface="Arial" panose="020B0604020202020204" pitchFamily="34" charset="0"/>
              </a:rPr>
              <a:t>Chemical Inventory Assessment:</a:t>
            </a:r>
          </a:p>
          <a:p>
            <a:pPr algn="l">
              <a:spcBef>
                <a:spcPts val="300"/>
              </a:spcBef>
            </a:pPr>
            <a:endParaRPr lang="en-GB" sz="1200" b="1" dirty="0">
              <a:latin typeface="Arial" panose="020B0604020202020204" pitchFamily="34" charset="0"/>
              <a:cs typeface="Arial" panose="020B0604020202020204" pitchFamily="34" charset="0"/>
            </a:endParaRPr>
          </a:p>
          <a:p>
            <a:pPr marL="228600" indent="-228600" algn="l">
              <a:spcBef>
                <a:spcPts val="300"/>
              </a:spcBef>
              <a:buFont typeface="Arial" panose="020B0604020202020204" pitchFamily="34" charset="0"/>
              <a:buChar char="•"/>
            </a:pPr>
            <a:r>
              <a:rPr lang="en-GB" sz="1200" dirty="0">
                <a:latin typeface="Arial" panose="020B0604020202020204" pitchFamily="34" charset="0"/>
                <a:cs typeface="Arial" panose="020B0604020202020204" pitchFamily="34" charset="0"/>
              </a:rPr>
              <a:t>Reviewed Safety Data Sheets (SDS) for all processing and auxiliary chemicals to ensure compliance with the Globally Harmonized System (GHS) and provided onsite advice to enhance GHS compliance.</a:t>
            </a:r>
          </a:p>
          <a:p>
            <a:pPr marL="228600" indent="-228600" algn="l">
              <a:spcBef>
                <a:spcPts val="300"/>
              </a:spcBef>
              <a:buFont typeface="Arial" panose="020B0604020202020204" pitchFamily="34" charset="0"/>
              <a:buChar char="•"/>
            </a:pPr>
            <a:r>
              <a:rPr lang="en-GB" sz="1200" dirty="0">
                <a:latin typeface="Arial" panose="020B0604020202020204" pitchFamily="34" charset="0"/>
                <a:cs typeface="Arial" panose="020B0604020202020204" pitchFamily="34" charset="0"/>
              </a:rPr>
              <a:t>Assessed chemicals currently in use and recommended improvements to align with ZDHC MRSL requirements.</a:t>
            </a:r>
          </a:p>
          <a:p>
            <a:pPr marL="228600" indent="-228600" algn="l">
              <a:spcBef>
                <a:spcPts val="300"/>
              </a:spcBef>
              <a:buFont typeface="Arial" panose="020B0604020202020204" pitchFamily="34" charset="0"/>
              <a:buChar char="•"/>
            </a:pPr>
            <a:r>
              <a:rPr lang="en-GB" sz="1200" dirty="0">
                <a:latin typeface="Arial" panose="020B0604020202020204" pitchFamily="34" charset="0"/>
                <a:cs typeface="Arial" panose="020B0604020202020204" pitchFamily="34" charset="0"/>
              </a:rPr>
              <a:t>Noted chemicals requiring storage in cool, dry, and ventilated conditions.</a:t>
            </a:r>
          </a:p>
          <a:p>
            <a:pPr marL="228600" indent="-228600" algn="l">
              <a:spcBef>
                <a:spcPts val="300"/>
              </a:spcBef>
              <a:buFont typeface="Arial" panose="020B0604020202020204" pitchFamily="34" charset="0"/>
              <a:buChar char="•"/>
            </a:pPr>
            <a:endParaRPr lang="en-GB" sz="1200" dirty="0">
              <a:latin typeface="Arial" panose="020B0604020202020204" pitchFamily="34" charset="0"/>
              <a:cs typeface="Arial" panose="020B0604020202020204" pitchFamily="34" charset="0"/>
            </a:endParaRPr>
          </a:p>
          <a:p>
            <a:pPr algn="l">
              <a:spcBef>
                <a:spcPts val="300"/>
              </a:spcBef>
            </a:pPr>
            <a:r>
              <a:rPr lang="en-GB" sz="1200" b="1" dirty="0">
                <a:latin typeface="Arial" panose="020B0604020202020204" pitchFamily="34" charset="0"/>
                <a:cs typeface="Arial" panose="020B0604020202020204" pitchFamily="34" charset="0"/>
              </a:rPr>
              <a:t>Chemical Inventory List:</a:t>
            </a:r>
          </a:p>
          <a:p>
            <a:pPr algn="l">
              <a:spcBef>
                <a:spcPts val="300"/>
              </a:spcBef>
            </a:pPr>
            <a:endParaRPr lang="en-GB" sz="1200" dirty="0">
              <a:latin typeface="Arial" panose="020B0604020202020204" pitchFamily="34" charset="0"/>
              <a:cs typeface="Arial" panose="020B0604020202020204" pitchFamily="34" charset="0"/>
            </a:endParaRPr>
          </a:p>
          <a:p>
            <a:pPr marL="171450" indent="-171450" algn="l">
              <a:spcBef>
                <a:spcPts val="300"/>
              </a:spcBef>
              <a:buFont typeface="Arial" panose="020B0604020202020204" pitchFamily="34" charset="0"/>
              <a:buChar char="•"/>
            </a:pPr>
            <a:r>
              <a:rPr lang="en-GB" sz="1200" dirty="0">
                <a:latin typeface="Arial" panose="020B0604020202020204" pitchFamily="34" charset="0"/>
                <a:cs typeface="Arial" panose="020B0604020202020204" pitchFamily="34" charset="0"/>
              </a:rPr>
              <a:t>Provided onsite support for developing and implementing a CIL based on the ZDHC Standard Template.</a:t>
            </a:r>
          </a:p>
          <a:p>
            <a:pPr marL="171450" indent="-171450" algn="l">
              <a:spcBef>
                <a:spcPts val="300"/>
              </a:spcBef>
              <a:buFont typeface="Arial" panose="020B0604020202020204" pitchFamily="34" charset="0"/>
              <a:buChar char="•"/>
            </a:pPr>
            <a:r>
              <a:rPr lang="en-GB" sz="1200" dirty="0">
                <a:latin typeface="Arial" panose="020B0604020202020204" pitchFamily="34" charset="0"/>
                <a:cs typeface="Arial" panose="020B0604020202020204" pitchFamily="34" charset="0"/>
              </a:rPr>
              <a:t>Evaluated chemical manufacturers/suppliers and established communication for obtaining GHS-compliant SDS and Technical Data Sheets</a:t>
            </a:r>
          </a:p>
          <a:p>
            <a:pPr marL="171450" indent="-171450" algn="l">
              <a:buFont typeface="Arial" panose="020B0604020202020204" pitchFamily="34" charset="0"/>
              <a:buChar char="•"/>
            </a:pPr>
            <a:endParaRPr lang="en-GB" sz="1200" dirty="0">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endParaRPr lang="en-ZA"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89959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ame 1">
            <a:extLst>
              <a:ext uri="{FF2B5EF4-FFF2-40B4-BE49-F238E27FC236}">
                <a16:creationId xmlns:a16="http://schemas.microsoft.com/office/drawing/2014/main" id="{70BBD4BF-AFDC-CFC4-8EA8-6EC3EA13EF0D}"/>
              </a:ext>
            </a:extLst>
          </p:cNvPr>
          <p:cNvSpPr/>
          <p:nvPr/>
        </p:nvSpPr>
        <p:spPr>
          <a:xfrm>
            <a:off x="0" y="0"/>
            <a:ext cx="9144000" cy="5143500"/>
          </a:xfrm>
          <a:prstGeom prst="frame">
            <a:avLst>
              <a:gd name="adj1" fmla="val 2294"/>
            </a:avLst>
          </a:prstGeom>
          <a:solidFill>
            <a:srgbClr val="7D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pic>
        <p:nvPicPr>
          <p:cNvPr id="8" name="Image">
            <a:extLst>
              <a:ext uri="{FF2B5EF4-FFF2-40B4-BE49-F238E27FC236}">
                <a16:creationId xmlns:a16="http://schemas.microsoft.com/office/drawing/2014/main" id="{1402823A-8B56-EA24-D7F2-1B3A53D31941}"/>
              </a:ext>
            </a:extLst>
          </p:cNvPr>
          <p:cNvPicPr>
            <a:picLocks noChangeAspect="1"/>
          </p:cNvPicPr>
          <p:nvPr/>
        </p:nvPicPr>
        <p:blipFill>
          <a:blip r:embed="rId2"/>
          <a:srcRect/>
          <a:stretch/>
        </p:blipFill>
        <p:spPr>
          <a:xfrm>
            <a:off x="7597036" y="4647624"/>
            <a:ext cx="1072708" cy="259199"/>
          </a:xfrm>
          <a:prstGeom prst="rect">
            <a:avLst/>
          </a:prstGeom>
          <a:ln w="12700">
            <a:miter lim="400000"/>
          </a:ln>
        </p:spPr>
      </p:pic>
      <p:sp>
        <p:nvSpPr>
          <p:cNvPr id="3" name="TextBox 2">
            <a:extLst>
              <a:ext uri="{FF2B5EF4-FFF2-40B4-BE49-F238E27FC236}">
                <a16:creationId xmlns:a16="http://schemas.microsoft.com/office/drawing/2014/main" id="{57D31F33-4351-BB41-725E-47DF322693F7}"/>
              </a:ext>
            </a:extLst>
          </p:cNvPr>
          <p:cNvSpPr txBox="1"/>
          <p:nvPr/>
        </p:nvSpPr>
        <p:spPr>
          <a:xfrm>
            <a:off x="529389" y="469232"/>
            <a:ext cx="7495674" cy="584775"/>
          </a:xfrm>
          <a:prstGeom prst="rect">
            <a:avLst/>
          </a:prstGeom>
          <a:noFill/>
        </p:spPr>
        <p:txBody>
          <a:bodyPr wrap="square" rtlCol="0">
            <a:spAutoFit/>
          </a:bodyPr>
          <a:lstStyle/>
          <a:p>
            <a:pPr algn="l"/>
            <a:r>
              <a:rPr lang="en-ZA" sz="1600" b="1" dirty="0">
                <a:latin typeface="Arial" panose="020B0604020202020204" pitchFamily="34" charset="0"/>
                <a:cs typeface="Arial" panose="020B0604020202020204" pitchFamily="34" charset="0"/>
              </a:rPr>
              <a:t>CE in Textile and Garment Sector Through Sustainable Management of Chemicals and Waste</a:t>
            </a:r>
          </a:p>
        </p:txBody>
      </p:sp>
      <p:sp>
        <p:nvSpPr>
          <p:cNvPr id="5" name="TextBox 4">
            <a:extLst>
              <a:ext uri="{FF2B5EF4-FFF2-40B4-BE49-F238E27FC236}">
                <a16:creationId xmlns:a16="http://schemas.microsoft.com/office/drawing/2014/main" id="{80EFB623-66D0-A508-2667-DA4E0414B43A}"/>
              </a:ext>
            </a:extLst>
          </p:cNvPr>
          <p:cNvSpPr txBox="1"/>
          <p:nvPr/>
        </p:nvSpPr>
        <p:spPr>
          <a:xfrm>
            <a:off x="638676" y="1304924"/>
            <a:ext cx="7753350" cy="3247043"/>
          </a:xfrm>
          <a:prstGeom prst="rect">
            <a:avLst/>
          </a:prstGeom>
          <a:noFill/>
        </p:spPr>
        <p:txBody>
          <a:bodyPr wrap="square" rtlCol="0">
            <a:spAutoFit/>
          </a:bodyPr>
          <a:lstStyle/>
          <a:p>
            <a:pPr algn="l"/>
            <a:r>
              <a:rPr lang="en-ZA" sz="1600" b="1" dirty="0">
                <a:latin typeface="Arial" panose="020B0604020202020204" pitchFamily="34" charset="0"/>
                <a:cs typeface="Arial" panose="020B0604020202020204" pitchFamily="34" charset="0"/>
              </a:rPr>
              <a:t>Key Points from visit:</a:t>
            </a:r>
          </a:p>
          <a:p>
            <a:pPr algn="l"/>
            <a:endParaRPr lang="en-ZA" sz="1600" b="1" dirty="0">
              <a:latin typeface="Arial" panose="020B0604020202020204" pitchFamily="34" charset="0"/>
              <a:cs typeface="Arial" panose="020B0604020202020204" pitchFamily="34" charset="0"/>
            </a:endParaRPr>
          </a:p>
          <a:p>
            <a:pPr algn="l">
              <a:spcBef>
                <a:spcPts val="300"/>
              </a:spcBef>
            </a:pPr>
            <a:r>
              <a:rPr lang="en-GB" sz="1200" b="1" dirty="0">
                <a:latin typeface="Arial" panose="020B0604020202020204" pitchFamily="34" charset="0"/>
                <a:cs typeface="Arial" panose="020B0604020202020204" pitchFamily="34" charset="0"/>
              </a:rPr>
              <a:t>Chemical Management in Processing:</a:t>
            </a:r>
          </a:p>
          <a:p>
            <a:pPr algn="l">
              <a:spcBef>
                <a:spcPts val="300"/>
              </a:spcBef>
            </a:pPr>
            <a:endParaRPr lang="en-GB" sz="1200" b="1" dirty="0">
              <a:latin typeface="Arial" panose="020B0604020202020204" pitchFamily="34" charset="0"/>
              <a:cs typeface="Arial" panose="020B0604020202020204" pitchFamily="34" charset="0"/>
            </a:endParaRPr>
          </a:p>
          <a:p>
            <a:pPr marL="228600" indent="-228600" algn="l">
              <a:spcBef>
                <a:spcPts val="300"/>
              </a:spcBef>
              <a:buFont typeface="Arial" panose="020B0604020202020204" pitchFamily="34" charset="0"/>
              <a:buChar char="•"/>
            </a:pPr>
            <a:r>
              <a:rPr lang="en-GB" sz="1200" dirty="0">
                <a:latin typeface="Arial" panose="020B0604020202020204" pitchFamily="34" charset="0"/>
                <a:cs typeface="Arial" panose="020B0604020202020204" pitchFamily="34" charset="0"/>
              </a:rPr>
              <a:t>Provided technical advice on optimizing chemical usage in processing, selecting the best chemicals, and replacing hazardous ones with safer options.</a:t>
            </a:r>
          </a:p>
          <a:p>
            <a:pPr marL="228600" indent="-228600" algn="l">
              <a:spcBef>
                <a:spcPts val="300"/>
              </a:spcBef>
              <a:buFont typeface="Arial" panose="020B0604020202020204" pitchFamily="34" charset="0"/>
              <a:buChar char="•"/>
            </a:pPr>
            <a:r>
              <a:rPr lang="en-GB" sz="1200" dirty="0">
                <a:latin typeface="Arial" panose="020B0604020202020204" pitchFamily="34" charset="0"/>
                <a:cs typeface="Arial" panose="020B0604020202020204" pitchFamily="34" charset="0"/>
              </a:rPr>
              <a:t>Assessed labelling, documentation, and safety measures, and made recommendations for improvement.</a:t>
            </a:r>
          </a:p>
          <a:p>
            <a:pPr marL="228600" indent="-228600" algn="l">
              <a:spcBef>
                <a:spcPts val="300"/>
              </a:spcBef>
              <a:buFont typeface="Arial" panose="020B0604020202020204" pitchFamily="34" charset="0"/>
              <a:buChar char="•"/>
            </a:pPr>
            <a:endParaRPr lang="en-GB" sz="1200" dirty="0">
              <a:latin typeface="Arial" panose="020B0604020202020204" pitchFamily="34" charset="0"/>
              <a:cs typeface="Arial" panose="020B0604020202020204" pitchFamily="34" charset="0"/>
            </a:endParaRPr>
          </a:p>
          <a:p>
            <a:pPr algn="l">
              <a:spcBef>
                <a:spcPts val="300"/>
              </a:spcBef>
            </a:pPr>
            <a:r>
              <a:rPr lang="en-GB" sz="1200" b="1" dirty="0">
                <a:latin typeface="Arial" panose="020B0604020202020204" pitchFamily="34" charset="0"/>
                <a:cs typeface="Arial" panose="020B0604020202020204" pitchFamily="34" charset="0"/>
              </a:rPr>
              <a:t>Knowledge Gain:</a:t>
            </a:r>
          </a:p>
          <a:p>
            <a:pPr algn="l">
              <a:spcBef>
                <a:spcPts val="300"/>
              </a:spcBef>
            </a:pPr>
            <a:endParaRPr lang="en-GB" sz="1200" dirty="0">
              <a:latin typeface="Arial" panose="020B0604020202020204" pitchFamily="34" charset="0"/>
              <a:cs typeface="Arial" panose="020B0604020202020204" pitchFamily="34" charset="0"/>
            </a:endParaRPr>
          </a:p>
          <a:p>
            <a:pPr marL="171450" indent="-171450" algn="l">
              <a:spcBef>
                <a:spcPts val="300"/>
              </a:spcBef>
              <a:buFont typeface="Arial" panose="020B0604020202020204" pitchFamily="34" charset="0"/>
              <a:buChar char="•"/>
            </a:pPr>
            <a:r>
              <a:rPr lang="en-GB" sz="1200" dirty="0">
                <a:latin typeface="Arial" panose="020B0604020202020204" pitchFamily="34" charset="0"/>
                <a:cs typeface="Arial" panose="020B0604020202020204" pitchFamily="34" charset="0"/>
              </a:rPr>
              <a:t>Shared guidance on sustainable chemistry practices.</a:t>
            </a:r>
          </a:p>
          <a:p>
            <a:pPr marL="171450" indent="-171450" algn="l">
              <a:spcBef>
                <a:spcPts val="300"/>
              </a:spcBef>
              <a:buFont typeface="Arial" panose="020B0604020202020204" pitchFamily="34" charset="0"/>
              <a:buChar char="•"/>
            </a:pPr>
            <a:r>
              <a:rPr lang="en-GB" sz="1200" dirty="0">
                <a:latin typeface="Arial" panose="020B0604020202020204" pitchFamily="34" charset="0"/>
                <a:cs typeface="Arial" panose="020B0604020202020204" pitchFamily="34" charset="0"/>
              </a:rPr>
              <a:t>Emphasized the importance of continuous improvement in chemical management</a:t>
            </a:r>
          </a:p>
          <a:p>
            <a:pPr marL="171450" indent="-171450" algn="l">
              <a:spcBef>
                <a:spcPts val="300"/>
              </a:spcBef>
              <a:buFont typeface="Arial" panose="020B0604020202020204" pitchFamily="34" charset="0"/>
              <a:buChar char="•"/>
            </a:pPr>
            <a:r>
              <a:rPr lang="en-GB" sz="1200" dirty="0">
                <a:latin typeface="Arial" panose="020B0604020202020204" pitchFamily="34" charset="0"/>
                <a:cs typeface="Arial" panose="020B0604020202020204" pitchFamily="34" charset="0"/>
              </a:rPr>
              <a:t>Guidance on wastewater treatment options.</a:t>
            </a:r>
          </a:p>
          <a:p>
            <a:pPr marL="285750" indent="-285750" algn="l">
              <a:buFont typeface="Arial" panose="020B0604020202020204" pitchFamily="34" charset="0"/>
              <a:buChar char="•"/>
            </a:pPr>
            <a:endParaRPr lang="en-ZA" sz="1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903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document&#10;&#10;Description automatically generated with low confidence">
            <a:extLst>
              <a:ext uri="{FF2B5EF4-FFF2-40B4-BE49-F238E27FC236}">
                <a16:creationId xmlns:a16="http://schemas.microsoft.com/office/drawing/2014/main" id="{CDD3A16F-A85A-4AFA-B9AC-01797C8F6852}"/>
              </a:ext>
            </a:extLst>
          </p:cNvPr>
          <p:cNvPicPr>
            <a:picLocks noChangeAspect="1"/>
          </p:cNvPicPr>
          <p:nvPr/>
        </p:nvPicPr>
        <p:blipFill>
          <a:blip r:embed="rId2"/>
          <a:stretch>
            <a:fillRect/>
          </a:stretch>
        </p:blipFill>
        <p:spPr>
          <a:xfrm>
            <a:off x="-102637" y="0"/>
            <a:ext cx="9246637" cy="5143500"/>
          </a:xfrm>
          <a:prstGeom prst="rect">
            <a:avLst/>
          </a:prstGeom>
        </p:spPr>
      </p:pic>
      <p:sp>
        <p:nvSpPr>
          <p:cNvPr id="3" name="Frame 2">
            <a:extLst>
              <a:ext uri="{FF2B5EF4-FFF2-40B4-BE49-F238E27FC236}">
                <a16:creationId xmlns:a16="http://schemas.microsoft.com/office/drawing/2014/main" id="{966A497D-0C1B-4F37-8A6C-AAF158F3393F}"/>
              </a:ext>
            </a:extLst>
          </p:cNvPr>
          <p:cNvSpPr/>
          <p:nvPr/>
        </p:nvSpPr>
        <p:spPr>
          <a:xfrm>
            <a:off x="0" y="0"/>
            <a:ext cx="9144000" cy="5143500"/>
          </a:xfrm>
          <a:prstGeom prst="frame">
            <a:avLst>
              <a:gd name="adj1" fmla="val 2294"/>
            </a:avLst>
          </a:prstGeom>
          <a:solidFill>
            <a:srgbClr val="7D97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solidFill>
                <a:schemeClr val="tx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icture containing background pattern&#10;&#10;Description automatically generated">
            <a:extLst>
              <a:ext uri="{FF2B5EF4-FFF2-40B4-BE49-F238E27FC236}">
                <a16:creationId xmlns:a16="http://schemas.microsoft.com/office/drawing/2014/main" id="{C8AE07EB-8BB5-D803-8723-2D2C6A923213}"/>
              </a:ext>
            </a:extLst>
          </p:cNvPr>
          <p:cNvPicPr>
            <a:picLocks noChangeAspect="1"/>
          </p:cNvPicPr>
          <p:nvPr/>
        </p:nvPicPr>
        <p:blipFill>
          <a:blip r:embed="rId2"/>
          <a:stretch>
            <a:fillRect/>
          </a:stretch>
        </p:blipFill>
        <p:spPr>
          <a:xfrm>
            <a:off x="1354" y="0"/>
            <a:ext cx="9141291" cy="5143500"/>
          </a:xfrm>
          <a:prstGeom prst="rect">
            <a:avLst/>
          </a:prstGeom>
        </p:spPr>
      </p:pic>
      <p:pic>
        <p:nvPicPr>
          <p:cNvPr id="14" name="Picture 13" descr="Logo&#10;&#10;Description automatically generated with medium confidence">
            <a:extLst>
              <a:ext uri="{FF2B5EF4-FFF2-40B4-BE49-F238E27FC236}">
                <a16:creationId xmlns:a16="http://schemas.microsoft.com/office/drawing/2014/main" id="{E812004F-41EF-4E57-8195-002B777766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684" y="0"/>
            <a:ext cx="1369783" cy="968766"/>
          </a:xfrm>
          <a:prstGeom prst="rect">
            <a:avLst/>
          </a:prstGeom>
        </p:spPr>
      </p:pic>
      <p:sp>
        <p:nvSpPr>
          <p:cNvPr id="11" name="TextBox 10">
            <a:extLst>
              <a:ext uri="{FF2B5EF4-FFF2-40B4-BE49-F238E27FC236}">
                <a16:creationId xmlns:a16="http://schemas.microsoft.com/office/drawing/2014/main" id="{5CDCF363-C182-465B-B401-AFBCA79F6A46}"/>
              </a:ext>
            </a:extLst>
          </p:cNvPr>
          <p:cNvSpPr txBox="1"/>
          <p:nvPr/>
        </p:nvSpPr>
        <p:spPr>
          <a:xfrm>
            <a:off x="407223" y="1537216"/>
            <a:ext cx="1369780" cy="661720"/>
          </a:xfrm>
          <a:prstGeom prst="rect">
            <a:avLst/>
          </a:prstGeom>
          <a:noFill/>
        </p:spPr>
        <p:txBody>
          <a:bodyPr wrap="square" lIns="0" tIns="0" rtlCol="0">
            <a:spAutoFit/>
          </a:bodyPr>
          <a:lstStyle/>
          <a:p>
            <a:r>
              <a:rPr lang="en-ZA" sz="2000" b="1" dirty="0">
                <a:latin typeface="Arial" panose="020B0604020202020204" pitchFamily="34" charset="0"/>
                <a:cs typeface="Arial" panose="020B0604020202020204" pitchFamily="34" charset="0"/>
              </a:rPr>
              <a:t>Contact Details.</a:t>
            </a:r>
          </a:p>
        </p:txBody>
      </p:sp>
      <p:sp>
        <p:nvSpPr>
          <p:cNvPr id="8" name="TextBox 7">
            <a:extLst>
              <a:ext uri="{FF2B5EF4-FFF2-40B4-BE49-F238E27FC236}">
                <a16:creationId xmlns:a16="http://schemas.microsoft.com/office/drawing/2014/main" id="{0229667B-93D0-442C-BA06-75CEDA1A9FEC}"/>
              </a:ext>
            </a:extLst>
          </p:cNvPr>
          <p:cNvSpPr txBox="1"/>
          <p:nvPr/>
        </p:nvSpPr>
        <p:spPr>
          <a:xfrm>
            <a:off x="2328550" y="1040241"/>
            <a:ext cx="3436456" cy="842988"/>
          </a:xfrm>
          <a:prstGeom prst="rect">
            <a:avLst/>
          </a:prstGeom>
          <a:noFill/>
        </p:spPr>
        <p:txBody>
          <a:bodyPr wrap="square" lIns="0" tIns="0" rtlCol="0">
            <a:spAutoFit/>
          </a:bodyPr>
          <a:lstStyle/>
          <a:p>
            <a:pPr>
              <a:lnSpc>
                <a:spcPct val="150000"/>
              </a:lnSpc>
            </a:pPr>
            <a:endParaRPr lang="en-ZA" sz="1200" b="1" dirty="0">
              <a:latin typeface="Arial" panose="020B0604020202020204" pitchFamily="34" charset="0"/>
              <a:cs typeface="Arial" panose="020B0604020202020204" pitchFamily="34" charset="0"/>
              <a:hlinkClick r:id="rId4"/>
            </a:endParaRPr>
          </a:p>
          <a:p>
            <a:pPr>
              <a:lnSpc>
                <a:spcPct val="150000"/>
              </a:lnSpc>
            </a:pPr>
            <a:r>
              <a:rPr lang="en-ZA" sz="1200" b="1" dirty="0">
                <a:latin typeface="Arial" panose="020B0604020202020204" pitchFamily="34" charset="0"/>
                <a:cs typeface="Arial" panose="020B0604020202020204" pitchFamily="34" charset="0"/>
                <a:hlinkClick r:id="rId4"/>
              </a:rPr>
              <a:t>Thomas.brown@belgotex.co.za</a:t>
            </a:r>
            <a:endParaRPr lang="en-ZA" sz="1200" b="1" dirty="0">
              <a:latin typeface="Arial" panose="020B0604020202020204" pitchFamily="34" charset="0"/>
              <a:cs typeface="Arial" panose="020B0604020202020204" pitchFamily="34" charset="0"/>
              <a:hlinkClick r:id="rId5"/>
            </a:endParaRPr>
          </a:p>
          <a:p>
            <a:pPr>
              <a:lnSpc>
                <a:spcPct val="150000"/>
              </a:lnSpc>
            </a:pPr>
            <a:endParaRPr lang="en-ZA" sz="1200" b="1" dirty="0">
              <a:latin typeface="Arial" panose="020B0604020202020204" pitchFamily="34" charset="0"/>
              <a:cs typeface="Arial" panose="020B0604020202020204" pitchFamily="34" charset="0"/>
            </a:endParaRPr>
          </a:p>
        </p:txBody>
      </p:sp>
      <p:cxnSp>
        <p:nvCxnSpPr>
          <p:cNvPr id="10" name="Straight Connector 9">
            <a:extLst>
              <a:ext uri="{FF2B5EF4-FFF2-40B4-BE49-F238E27FC236}">
                <a16:creationId xmlns:a16="http://schemas.microsoft.com/office/drawing/2014/main" id="{4A9ADE4D-3CD5-4D3F-8636-EC5942783C29}"/>
              </a:ext>
            </a:extLst>
          </p:cNvPr>
          <p:cNvCxnSpPr>
            <a:cxnSpLocks/>
          </p:cNvCxnSpPr>
          <p:nvPr/>
        </p:nvCxnSpPr>
        <p:spPr>
          <a:xfrm>
            <a:off x="2071251" y="789750"/>
            <a:ext cx="0" cy="3564000"/>
          </a:xfrm>
          <a:prstGeom prst="line">
            <a:avLst/>
          </a:prstGeom>
          <a:ln w="28575"/>
        </p:spPr>
        <p:style>
          <a:lnRef idx="1">
            <a:schemeClr val="dk1"/>
          </a:lnRef>
          <a:fillRef idx="0">
            <a:schemeClr val="dk1"/>
          </a:fillRef>
          <a:effectRef idx="0">
            <a:schemeClr val="dk1"/>
          </a:effectRef>
          <a:fontRef idx="minor">
            <a:schemeClr val="tx1"/>
          </a:fontRef>
        </p:style>
      </p:cxnSp>
      <p:sp>
        <p:nvSpPr>
          <p:cNvPr id="15" name="Rectangle 14">
            <a:extLst>
              <a:ext uri="{FF2B5EF4-FFF2-40B4-BE49-F238E27FC236}">
                <a16:creationId xmlns:a16="http://schemas.microsoft.com/office/drawing/2014/main" id="{818F9E34-5558-8F7A-81AC-36507AB6CD57}"/>
              </a:ext>
            </a:extLst>
          </p:cNvPr>
          <p:cNvSpPr/>
          <p:nvPr/>
        </p:nvSpPr>
        <p:spPr>
          <a:xfrm>
            <a:off x="8318500" y="4398433"/>
            <a:ext cx="372533" cy="372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6" name="Image">
            <a:extLst>
              <a:ext uri="{FF2B5EF4-FFF2-40B4-BE49-F238E27FC236}">
                <a16:creationId xmlns:a16="http://schemas.microsoft.com/office/drawing/2014/main" id="{F6470275-3FC0-2BB5-3115-B3D38E9ACBC6}"/>
              </a:ext>
            </a:extLst>
          </p:cNvPr>
          <p:cNvPicPr>
            <a:picLocks noChangeAspect="1"/>
          </p:cNvPicPr>
          <p:nvPr/>
        </p:nvPicPr>
        <p:blipFill>
          <a:blip r:embed="rId6"/>
          <a:srcRect/>
          <a:stretch/>
        </p:blipFill>
        <p:spPr>
          <a:xfrm>
            <a:off x="7597036" y="4647624"/>
            <a:ext cx="1072708" cy="259199"/>
          </a:xfrm>
          <a:prstGeom prst="rect">
            <a:avLst/>
          </a:prstGeom>
          <a:ln w="12700">
            <a:miter lim="400000"/>
          </a:ln>
        </p:spPr>
      </p:pic>
    </p:spTree>
    <p:extLst>
      <p:ext uri="{BB962C8B-B14F-4D97-AF65-F5344CB8AC3E}">
        <p14:creationId xmlns:p14="http://schemas.microsoft.com/office/powerpoint/2010/main" val="11324537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background pattern&#10;&#10;Description automatically generated">
            <a:extLst>
              <a:ext uri="{FF2B5EF4-FFF2-40B4-BE49-F238E27FC236}">
                <a16:creationId xmlns:a16="http://schemas.microsoft.com/office/drawing/2014/main" id="{C908D34D-9800-42F4-8228-2C8860EF452E}"/>
              </a:ext>
            </a:extLst>
          </p:cNvPr>
          <p:cNvPicPr>
            <a:picLocks noChangeAspect="1"/>
          </p:cNvPicPr>
          <p:nvPr/>
        </p:nvPicPr>
        <p:blipFill>
          <a:blip r:embed="rId2"/>
          <a:stretch>
            <a:fillRect/>
          </a:stretch>
        </p:blipFill>
        <p:spPr>
          <a:xfrm>
            <a:off x="1354" y="0"/>
            <a:ext cx="9141291" cy="5143500"/>
          </a:xfrm>
          <a:prstGeom prst="rect">
            <a:avLst/>
          </a:prstGeom>
        </p:spPr>
      </p:pic>
      <p:pic>
        <p:nvPicPr>
          <p:cNvPr id="14" name="Picture 13" descr="Logo&#10;&#10;Description automatically generated with medium confidence">
            <a:extLst>
              <a:ext uri="{FF2B5EF4-FFF2-40B4-BE49-F238E27FC236}">
                <a16:creationId xmlns:a16="http://schemas.microsoft.com/office/drawing/2014/main" id="{E812004F-41EF-4E57-8195-002B777766D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684" y="0"/>
            <a:ext cx="1369783" cy="968766"/>
          </a:xfrm>
          <a:prstGeom prst="rect">
            <a:avLst/>
          </a:prstGeom>
        </p:spPr>
      </p:pic>
      <p:sp>
        <p:nvSpPr>
          <p:cNvPr id="11" name="TextBox 10">
            <a:extLst>
              <a:ext uri="{FF2B5EF4-FFF2-40B4-BE49-F238E27FC236}">
                <a16:creationId xmlns:a16="http://schemas.microsoft.com/office/drawing/2014/main" id="{5CDCF363-C182-465B-B401-AFBCA79F6A46}"/>
              </a:ext>
            </a:extLst>
          </p:cNvPr>
          <p:cNvSpPr txBox="1"/>
          <p:nvPr/>
        </p:nvSpPr>
        <p:spPr>
          <a:xfrm>
            <a:off x="434432" y="1762468"/>
            <a:ext cx="7962762" cy="877163"/>
          </a:xfrm>
          <a:prstGeom prst="rect">
            <a:avLst/>
          </a:prstGeom>
          <a:noFill/>
        </p:spPr>
        <p:txBody>
          <a:bodyPr wrap="square" lIns="0" tIns="0" rtlCol="0">
            <a:spAutoFit/>
          </a:bodyPr>
          <a:lstStyle/>
          <a:p>
            <a:r>
              <a:rPr lang="en-US" b="1" dirty="0">
                <a:latin typeface="Circular Pro Bold" panose="020B0804020101010102" pitchFamily="34" charset="0"/>
                <a:cs typeface="Circular Pro Bold" panose="020B0804020101010102" pitchFamily="34" charset="0"/>
              </a:rPr>
              <a:t>Thank You.</a:t>
            </a:r>
          </a:p>
          <a:p>
            <a:endParaRPr lang="en-US" b="1" dirty="0">
              <a:latin typeface="Circular Pro Bold" panose="020B0804020101010102" pitchFamily="34" charset="0"/>
              <a:cs typeface="Circular Pro Bold" panose="020B0804020101010102" pitchFamily="34" charset="0"/>
            </a:endParaRPr>
          </a:p>
          <a:p>
            <a:r>
              <a:rPr lang="en-US" b="1" dirty="0">
                <a:latin typeface="Circular Pro Bold" panose="020B0804020101010102" pitchFamily="34" charset="0"/>
                <a:cs typeface="Circular Pro Bold" panose="020B0804020101010102" pitchFamily="34" charset="0"/>
              </a:rPr>
              <a:t>Questions?</a:t>
            </a:r>
            <a:endParaRPr lang="en-ZA" b="1" dirty="0">
              <a:latin typeface="Circular Pro Bold" panose="020B0804020101010102" pitchFamily="34" charset="0"/>
              <a:cs typeface="Circular Pro Bold" panose="020B0804020101010102" pitchFamily="34" charset="0"/>
            </a:endParaRPr>
          </a:p>
        </p:txBody>
      </p:sp>
      <p:pic>
        <p:nvPicPr>
          <p:cNvPr id="13" name="Image" descr="Image">
            <a:extLst>
              <a:ext uri="{FF2B5EF4-FFF2-40B4-BE49-F238E27FC236}">
                <a16:creationId xmlns:a16="http://schemas.microsoft.com/office/drawing/2014/main" id="{6A5D32C4-4EF2-420D-9D54-4BF286A275F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4432" y="283788"/>
            <a:ext cx="420701" cy="343263"/>
          </a:xfrm>
          <a:prstGeom prst="rect">
            <a:avLst/>
          </a:prstGeom>
          <a:ln w="12700">
            <a:miter lim="400000"/>
          </a:ln>
        </p:spPr>
      </p:pic>
      <p:sp>
        <p:nvSpPr>
          <p:cNvPr id="12" name="Rectangle 11">
            <a:extLst>
              <a:ext uri="{FF2B5EF4-FFF2-40B4-BE49-F238E27FC236}">
                <a16:creationId xmlns:a16="http://schemas.microsoft.com/office/drawing/2014/main" id="{278B5273-0CBB-EAD8-FF11-B47D78632816}"/>
              </a:ext>
            </a:extLst>
          </p:cNvPr>
          <p:cNvSpPr/>
          <p:nvPr/>
        </p:nvSpPr>
        <p:spPr>
          <a:xfrm>
            <a:off x="8318500" y="4398433"/>
            <a:ext cx="372533" cy="3725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15" name="Image">
            <a:extLst>
              <a:ext uri="{FF2B5EF4-FFF2-40B4-BE49-F238E27FC236}">
                <a16:creationId xmlns:a16="http://schemas.microsoft.com/office/drawing/2014/main" id="{31CD8880-521C-ED2E-3EFC-37ADAB9BE0AF}"/>
              </a:ext>
            </a:extLst>
          </p:cNvPr>
          <p:cNvPicPr>
            <a:picLocks noChangeAspect="1"/>
          </p:cNvPicPr>
          <p:nvPr/>
        </p:nvPicPr>
        <p:blipFill>
          <a:blip r:embed="rId5"/>
          <a:srcRect/>
          <a:stretch/>
        </p:blipFill>
        <p:spPr>
          <a:xfrm>
            <a:off x="7597036" y="4647624"/>
            <a:ext cx="1072708" cy="259199"/>
          </a:xfrm>
          <a:prstGeom prst="rect">
            <a:avLst/>
          </a:prstGeom>
          <a:ln w="12700">
            <a:miter lim="400000"/>
          </a:ln>
        </p:spPr>
      </p:pic>
    </p:spTree>
    <p:extLst>
      <p:ext uri="{BB962C8B-B14F-4D97-AF65-F5344CB8AC3E}">
        <p14:creationId xmlns:p14="http://schemas.microsoft.com/office/powerpoint/2010/main" val="322429212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600" b="1"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b518f0cf-3764-4f2a-852a-da406e91a2f5">
      <UserInfo>
        <DisplayName>Melissa Dwyer</DisplayName>
        <AccountId>6</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9892E17D9D48641A842B425E14A93F2" ma:contentTypeVersion="12" ma:contentTypeDescription="Create a new document." ma:contentTypeScope="" ma:versionID="325464d1efb0f03e38957cde12d98e8f">
  <xsd:schema xmlns:xsd="http://www.w3.org/2001/XMLSchema" xmlns:xs="http://www.w3.org/2001/XMLSchema" xmlns:p="http://schemas.microsoft.com/office/2006/metadata/properties" xmlns:ns2="2bdaca6c-0140-47ad-acef-7f512939a80f" xmlns:ns3="b518f0cf-3764-4f2a-852a-da406e91a2f5" targetNamespace="http://schemas.microsoft.com/office/2006/metadata/properties" ma:root="true" ma:fieldsID="e126702367dca8dc5ef095ec5b02b9ee" ns2:_="" ns3:_="">
    <xsd:import namespace="2bdaca6c-0140-47ad-acef-7f512939a80f"/>
    <xsd:import namespace="b518f0cf-3764-4f2a-852a-da406e91a2f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bdaca6c-0140-47ad-acef-7f512939a8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518f0cf-3764-4f2a-852a-da406e91a2f5"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DAA0DD2-CAC7-4337-85C2-314B7E7CA433}">
  <ds:schemaRefs>
    <ds:schemaRef ds:uri="2bdaca6c-0140-47ad-acef-7f512939a80f"/>
    <ds:schemaRef ds:uri="b518f0cf-3764-4f2a-852a-da406e91a2f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F22CFE8-2E08-45F6-8765-47A52ECFE8D9}">
  <ds:schemaRefs>
    <ds:schemaRef ds:uri="http://schemas.microsoft.com/sharepoint/v3/contenttype/forms"/>
  </ds:schemaRefs>
</ds:datastoreItem>
</file>

<file path=customXml/itemProps3.xml><?xml version="1.0" encoding="utf-8"?>
<ds:datastoreItem xmlns:ds="http://schemas.openxmlformats.org/officeDocument/2006/customXml" ds:itemID="{D013F182-DF29-4C06-98C2-FED0A12292BF}">
  <ds:schemaRefs>
    <ds:schemaRef ds:uri="2bdaca6c-0140-47ad-acef-7f512939a80f"/>
    <ds:schemaRef ds:uri="b518f0cf-3764-4f2a-852a-da406e91a2f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1969</TotalTime>
  <Words>1923</Words>
  <Application>Microsoft Office PowerPoint</Application>
  <PresentationFormat>On-screen Show (16:9)</PresentationFormat>
  <Paragraphs>219</Paragraphs>
  <Slides>24</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Circular Pro Bold</vt:lpstr>
      <vt:lpstr>Publico Headline Bold</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Thabo Buthelezi</dc:creator>
  <cp:lastModifiedBy>Thomas Brown</cp:lastModifiedBy>
  <cp:revision>29</cp:revision>
  <dcterms:created xsi:type="dcterms:W3CDTF">2018-11-20T13:43:55Z</dcterms:created>
  <dcterms:modified xsi:type="dcterms:W3CDTF">2024-11-13T07:00:30Z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0x01010019892E17D9D48641A842B425E14A93F2</vt:lpwstr>
  </property>
</Properties>
</file>