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8" r:id="rId1"/>
  </p:sldMasterIdLst>
  <p:notesMasterIdLst>
    <p:notesMasterId r:id="rId22"/>
  </p:notesMasterIdLst>
  <p:handoutMasterIdLst>
    <p:handoutMasterId r:id="rId23"/>
  </p:handoutMasterIdLst>
  <p:sldIdLst>
    <p:sldId id="256" r:id="rId2"/>
    <p:sldId id="378" r:id="rId3"/>
    <p:sldId id="389" r:id="rId4"/>
    <p:sldId id="396" r:id="rId5"/>
    <p:sldId id="403" r:id="rId6"/>
    <p:sldId id="374" r:id="rId7"/>
    <p:sldId id="400" r:id="rId8"/>
    <p:sldId id="401" r:id="rId9"/>
    <p:sldId id="402" r:id="rId10"/>
    <p:sldId id="377" r:id="rId11"/>
    <p:sldId id="404" r:id="rId12"/>
    <p:sldId id="379" r:id="rId13"/>
    <p:sldId id="405" r:id="rId14"/>
    <p:sldId id="399" r:id="rId15"/>
    <p:sldId id="380" r:id="rId16"/>
    <p:sldId id="381" r:id="rId17"/>
    <p:sldId id="382" r:id="rId18"/>
    <p:sldId id="383" r:id="rId19"/>
    <p:sldId id="384" r:id="rId20"/>
    <p:sldId id="373" r:id="rId21"/>
  </p:sldIdLst>
  <p:sldSz cx="12192000" cy="6858000"/>
  <p:notesSz cx="6797675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5" autoAdjust="0"/>
    <p:restoredTop sz="94671" autoAdjust="0"/>
  </p:normalViewPr>
  <p:slideViewPr>
    <p:cSldViewPr snapToGrid="0" snapToObjects="1">
      <p:cViewPr varScale="1">
        <p:scale>
          <a:sx n="78" d="100"/>
          <a:sy n="78" d="100"/>
        </p:scale>
        <p:origin x="1018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879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cky Coetzee" userId="9cf804f726c80dde" providerId="LiveId" clId="{1C837BD9-1409-4ECD-803C-522C802D2AAA}"/>
    <pc:docChg chg="custSel modSld">
      <pc:chgData name="Dicky Coetzee" userId="9cf804f726c80dde" providerId="LiveId" clId="{1C837BD9-1409-4ECD-803C-522C802D2AAA}" dt="2024-11-12T15:37:30.879" v="97" actId="20577"/>
      <pc:docMkLst>
        <pc:docMk/>
      </pc:docMkLst>
      <pc:sldChg chg="modSp mod">
        <pc:chgData name="Dicky Coetzee" userId="9cf804f726c80dde" providerId="LiveId" clId="{1C837BD9-1409-4ECD-803C-522C802D2AAA}" dt="2024-11-12T15:37:30.879" v="97" actId="20577"/>
        <pc:sldMkLst>
          <pc:docMk/>
          <pc:sldMk cId="3785260139" sldId="384"/>
        </pc:sldMkLst>
        <pc:spChg chg="mod">
          <ac:chgData name="Dicky Coetzee" userId="9cf804f726c80dde" providerId="LiveId" clId="{1C837BD9-1409-4ECD-803C-522C802D2AAA}" dt="2024-11-12T15:37:30.879" v="97" actId="20577"/>
          <ac:spMkLst>
            <pc:docMk/>
            <pc:sldMk cId="3785260139" sldId="384"/>
            <ac:spMk id="3" creationId="{563CF29E-A755-C152-620A-3499DC6AEDDA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1FC20E-5EB7-4FFD-89C6-94226730FE95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235C580E-C67B-49F2-8DF5-FF56243420ED}">
      <dgm:prSet/>
      <dgm:spPr/>
      <dgm:t>
        <a:bodyPr/>
        <a:lstStyle/>
        <a:p>
          <a:pPr>
            <a:defRPr cap="all"/>
          </a:pPr>
          <a:r>
            <a:rPr lang="en-GB" b="1" dirty="0">
              <a:solidFill>
                <a:schemeClr val="tx1"/>
              </a:solidFill>
            </a:rPr>
            <a:t>Mechanical Recycling:</a:t>
          </a:r>
          <a:r>
            <a:rPr lang="en-GB" dirty="0">
              <a:solidFill>
                <a:schemeClr val="tx1"/>
              </a:solidFill>
            </a:rPr>
            <a:t> Shred textiles into </a:t>
          </a:r>
          <a:r>
            <a:rPr lang="en-GB" dirty="0" err="1">
              <a:solidFill>
                <a:schemeClr val="tx1"/>
              </a:solidFill>
            </a:rPr>
            <a:t>fibers</a:t>
          </a:r>
          <a:r>
            <a:rPr lang="en-GB" dirty="0">
              <a:solidFill>
                <a:schemeClr val="tx1"/>
              </a:solidFill>
            </a:rPr>
            <a:t>; reprocess into new products.</a:t>
          </a:r>
          <a:endParaRPr lang="en-US" dirty="0">
            <a:solidFill>
              <a:schemeClr val="tx1"/>
            </a:solidFill>
          </a:endParaRPr>
        </a:p>
      </dgm:t>
    </dgm:pt>
    <dgm:pt modelId="{5B3D0CCD-F3E0-4D4D-8E93-0C396C9FBFEA}" type="parTrans" cxnId="{A94C1039-0F58-4FB2-92A8-5F3CA704894C}">
      <dgm:prSet/>
      <dgm:spPr/>
      <dgm:t>
        <a:bodyPr/>
        <a:lstStyle/>
        <a:p>
          <a:endParaRPr lang="en-US"/>
        </a:p>
      </dgm:t>
    </dgm:pt>
    <dgm:pt modelId="{B9CEBB62-8833-4BB9-BFC9-23A3606B0A65}" type="sibTrans" cxnId="{A94C1039-0F58-4FB2-92A8-5F3CA704894C}">
      <dgm:prSet/>
      <dgm:spPr/>
      <dgm:t>
        <a:bodyPr/>
        <a:lstStyle/>
        <a:p>
          <a:endParaRPr lang="en-US"/>
        </a:p>
      </dgm:t>
    </dgm:pt>
    <dgm:pt modelId="{1C7BBDE2-27F4-4B07-98A7-7D531942BFFC}">
      <dgm:prSet/>
      <dgm:spPr/>
      <dgm:t>
        <a:bodyPr/>
        <a:lstStyle/>
        <a:p>
          <a:pPr>
            <a:defRPr cap="all"/>
          </a:pPr>
          <a:r>
            <a:rPr lang="en-GB" b="1" dirty="0">
              <a:solidFill>
                <a:schemeClr val="tx1"/>
              </a:solidFill>
            </a:rPr>
            <a:t>Chemical Recycling:</a:t>
          </a:r>
          <a:r>
            <a:rPr lang="en-GB" dirty="0">
              <a:solidFill>
                <a:schemeClr val="tx1"/>
              </a:solidFill>
            </a:rPr>
            <a:t> Break down </a:t>
          </a:r>
          <a:r>
            <a:rPr lang="en-GB" dirty="0" err="1">
              <a:solidFill>
                <a:schemeClr val="tx1"/>
              </a:solidFill>
            </a:rPr>
            <a:t>fibers</a:t>
          </a:r>
          <a:r>
            <a:rPr lang="en-GB" dirty="0">
              <a:solidFill>
                <a:schemeClr val="tx1"/>
              </a:solidFill>
            </a:rPr>
            <a:t> into components for new textiles.</a:t>
          </a:r>
          <a:endParaRPr lang="en-US" dirty="0">
            <a:solidFill>
              <a:schemeClr val="tx1"/>
            </a:solidFill>
          </a:endParaRPr>
        </a:p>
      </dgm:t>
    </dgm:pt>
    <dgm:pt modelId="{99F2E9A9-AEBD-4159-97B9-4023A5FC6606}" type="parTrans" cxnId="{A9A8DD6D-7B6B-4E0B-B148-DCF04C153E70}">
      <dgm:prSet/>
      <dgm:spPr/>
      <dgm:t>
        <a:bodyPr/>
        <a:lstStyle/>
        <a:p>
          <a:endParaRPr lang="en-US"/>
        </a:p>
      </dgm:t>
    </dgm:pt>
    <dgm:pt modelId="{CE3DE125-AEEE-4862-A752-370D8C841729}" type="sibTrans" cxnId="{A9A8DD6D-7B6B-4E0B-B148-DCF04C153E70}">
      <dgm:prSet/>
      <dgm:spPr/>
      <dgm:t>
        <a:bodyPr/>
        <a:lstStyle/>
        <a:p>
          <a:endParaRPr lang="en-US"/>
        </a:p>
      </dgm:t>
    </dgm:pt>
    <dgm:pt modelId="{59365150-D7C1-4321-9D02-60D279C8848B}">
      <dgm:prSet/>
      <dgm:spPr/>
      <dgm:t>
        <a:bodyPr/>
        <a:lstStyle/>
        <a:p>
          <a:pPr>
            <a:defRPr cap="all"/>
          </a:pPr>
          <a:r>
            <a:rPr lang="en-GB" b="1" dirty="0">
              <a:solidFill>
                <a:schemeClr val="tx1"/>
              </a:solidFill>
            </a:rPr>
            <a:t>Textile-to-Textile Recycling:</a:t>
          </a:r>
          <a:r>
            <a:rPr lang="en-GB" dirty="0">
              <a:solidFill>
                <a:schemeClr val="tx1"/>
              </a:solidFill>
            </a:rPr>
            <a:t> Develop closed-loop systems for high-quality recycling.</a:t>
          </a:r>
          <a:endParaRPr lang="en-US" dirty="0">
            <a:solidFill>
              <a:schemeClr val="tx1"/>
            </a:solidFill>
          </a:endParaRPr>
        </a:p>
      </dgm:t>
    </dgm:pt>
    <dgm:pt modelId="{BF49238B-F1A9-4AE1-A044-592F964054F3}" type="parTrans" cxnId="{A394EBF8-2E25-4C61-BCA4-25EDAB8901DC}">
      <dgm:prSet/>
      <dgm:spPr/>
      <dgm:t>
        <a:bodyPr/>
        <a:lstStyle/>
        <a:p>
          <a:endParaRPr lang="en-US"/>
        </a:p>
      </dgm:t>
    </dgm:pt>
    <dgm:pt modelId="{19AFA6E9-C78A-4E76-9E35-7799AD45434D}" type="sibTrans" cxnId="{A394EBF8-2E25-4C61-BCA4-25EDAB8901DC}">
      <dgm:prSet/>
      <dgm:spPr/>
      <dgm:t>
        <a:bodyPr/>
        <a:lstStyle/>
        <a:p>
          <a:endParaRPr lang="en-US"/>
        </a:p>
      </dgm:t>
    </dgm:pt>
    <dgm:pt modelId="{9C03D16E-5B64-4DA8-BC0B-F124782A9E12}" type="pres">
      <dgm:prSet presAssocID="{291FC20E-5EB7-4FFD-89C6-94226730FE95}" presName="root" presStyleCnt="0">
        <dgm:presLayoutVars>
          <dgm:dir/>
          <dgm:resizeHandles val="exact"/>
        </dgm:presLayoutVars>
      </dgm:prSet>
      <dgm:spPr/>
    </dgm:pt>
    <dgm:pt modelId="{45E706A5-3911-4727-9696-9989C151FDBC}" type="pres">
      <dgm:prSet presAssocID="{235C580E-C67B-49F2-8DF5-FF56243420ED}" presName="compNode" presStyleCnt="0"/>
      <dgm:spPr/>
    </dgm:pt>
    <dgm:pt modelId="{C3756E32-2E55-44EC-AE4A-EA3501A6FE5C}" type="pres">
      <dgm:prSet presAssocID="{235C580E-C67B-49F2-8DF5-FF56243420ED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F857FE71-F51A-418B-A6BB-2BD34985D326}" type="pres">
      <dgm:prSet presAssocID="{235C580E-C67B-49F2-8DF5-FF56243420E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cycle Sign"/>
        </a:ext>
      </dgm:extLst>
    </dgm:pt>
    <dgm:pt modelId="{BB4557CD-3EF2-4F7B-8CAD-AEC155BB1FED}" type="pres">
      <dgm:prSet presAssocID="{235C580E-C67B-49F2-8DF5-FF56243420ED}" presName="spaceRect" presStyleCnt="0"/>
      <dgm:spPr/>
    </dgm:pt>
    <dgm:pt modelId="{9487B705-ECA5-40B8-ACCE-A2AD46483C36}" type="pres">
      <dgm:prSet presAssocID="{235C580E-C67B-49F2-8DF5-FF56243420ED}" presName="textRect" presStyleLbl="revTx" presStyleIdx="0" presStyleCnt="3">
        <dgm:presLayoutVars>
          <dgm:chMax val="1"/>
          <dgm:chPref val="1"/>
        </dgm:presLayoutVars>
      </dgm:prSet>
      <dgm:spPr/>
    </dgm:pt>
    <dgm:pt modelId="{06A778B8-16E1-41C4-9B25-BE1DC4106E33}" type="pres">
      <dgm:prSet presAssocID="{B9CEBB62-8833-4BB9-BFC9-23A3606B0A65}" presName="sibTrans" presStyleCnt="0"/>
      <dgm:spPr/>
    </dgm:pt>
    <dgm:pt modelId="{11E2747E-3BB0-4EC0-829B-A6D74CB8E456}" type="pres">
      <dgm:prSet presAssocID="{1C7BBDE2-27F4-4B07-98A7-7D531942BFFC}" presName="compNode" presStyleCnt="0"/>
      <dgm:spPr/>
    </dgm:pt>
    <dgm:pt modelId="{886ADF78-3228-471B-A8CF-E17B7B6296FC}" type="pres">
      <dgm:prSet presAssocID="{1C7BBDE2-27F4-4B07-98A7-7D531942BFFC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8A18A2DA-148E-499F-8867-50B4A2899EA8}" type="pres">
      <dgm:prSet presAssocID="{1C7BBDE2-27F4-4B07-98A7-7D531942BFF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ientist"/>
        </a:ext>
      </dgm:extLst>
    </dgm:pt>
    <dgm:pt modelId="{D609DBD9-7EF5-4B82-A6C6-0285812DA1E2}" type="pres">
      <dgm:prSet presAssocID="{1C7BBDE2-27F4-4B07-98A7-7D531942BFFC}" presName="spaceRect" presStyleCnt="0"/>
      <dgm:spPr/>
    </dgm:pt>
    <dgm:pt modelId="{75971617-08E6-4E2D-9B00-622FE3065EA1}" type="pres">
      <dgm:prSet presAssocID="{1C7BBDE2-27F4-4B07-98A7-7D531942BFFC}" presName="textRect" presStyleLbl="revTx" presStyleIdx="1" presStyleCnt="3">
        <dgm:presLayoutVars>
          <dgm:chMax val="1"/>
          <dgm:chPref val="1"/>
        </dgm:presLayoutVars>
      </dgm:prSet>
      <dgm:spPr/>
    </dgm:pt>
    <dgm:pt modelId="{5F9F16D1-D8FF-4697-81FB-0704E1D5D1F1}" type="pres">
      <dgm:prSet presAssocID="{CE3DE125-AEEE-4862-A752-370D8C841729}" presName="sibTrans" presStyleCnt="0"/>
      <dgm:spPr/>
    </dgm:pt>
    <dgm:pt modelId="{95660789-1241-4BD5-A6E5-EFA5F416B584}" type="pres">
      <dgm:prSet presAssocID="{59365150-D7C1-4321-9D02-60D279C8848B}" presName="compNode" presStyleCnt="0"/>
      <dgm:spPr/>
    </dgm:pt>
    <dgm:pt modelId="{377564DD-5F62-4310-AFC0-934D350B22E1}" type="pres">
      <dgm:prSet presAssocID="{59365150-D7C1-4321-9D02-60D279C8848B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2FC6667B-844A-49BD-B83F-24E8FB4B6349}" type="pres">
      <dgm:prSet presAssocID="{59365150-D7C1-4321-9D02-60D279C8848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wel"/>
        </a:ext>
      </dgm:extLst>
    </dgm:pt>
    <dgm:pt modelId="{8767A56F-EB60-4D59-BD81-789138AF3AEA}" type="pres">
      <dgm:prSet presAssocID="{59365150-D7C1-4321-9D02-60D279C8848B}" presName="spaceRect" presStyleCnt="0"/>
      <dgm:spPr/>
    </dgm:pt>
    <dgm:pt modelId="{42312FE5-5544-4915-B9E1-47C3066A15C8}" type="pres">
      <dgm:prSet presAssocID="{59365150-D7C1-4321-9D02-60D279C8848B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11108206-2ACC-413A-9542-966C92D377A3}" type="presOf" srcId="{235C580E-C67B-49F2-8DF5-FF56243420ED}" destId="{9487B705-ECA5-40B8-ACCE-A2AD46483C36}" srcOrd="0" destOrd="0" presId="urn:microsoft.com/office/officeart/2018/5/layout/IconLeafLabelList"/>
    <dgm:cxn modelId="{A94C1039-0F58-4FB2-92A8-5F3CA704894C}" srcId="{291FC20E-5EB7-4FFD-89C6-94226730FE95}" destId="{235C580E-C67B-49F2-8DF5-FF56243420ED}" srcOrd="0" destOrd="0" parTransId="{5B3D0CCD-F3E0-4D4D-8E93-0C396C9FBFEA}" sibTransId="{B9CEBB62-8833-4BB9-BFC9-23A3606B0A65}"/>
    <dgm:cxn modelId="{28739F44-1F55-42E5-A11B-B45E766AAE33}" type="presOf" srcId="{59365150-D7C1-4321-9D02-60D279C8848B}" destId="{42312FE5-5544-4915-B9E1-47C3066A15C8}" srcOrd="0" destOrd="0" presId="urn:microsoft.com/office/officeart/2018/5/layout/IconLeafLabelList"/>
    <dgm:cxn modelId="{A9A8DD6D-7B6B-4E0B-B148-DCF04C153E70}" srcId="{291FC20E-5EB7-4FFD-89C6-94226730FE95}" destId="{1C7BBDE2-27F4-4B07-98A7-7D531942BFFC}" srcOrd="1" destOrd="0" parTransId="{99F2E9A9-AEBD-4159-97B9-4023A5FC6606}" sibTransId="{CE3DE125-AEEE-4862-A752-370D8C841729}"/>
    <dgm:cxn modelId="{919D0C8D-B910-439D-B599-BB32A5C2C1FA}" type="presOf" srcId="{1C7BBDE2-27F4-4B07-98A7-7D531942BFFC}" destId="{75971617-08E6-4E2D-9B00-622FE3065EA1}" srcOrd="0" destOrd="0" presId="urn:microsoft.com/office/officeart/2018/5/layout/IconLeafLabelList"/>
    <dgm:cxn modelId="{B7C317D3-6250-4C7A-8E88-8AE95D51ABAA}" type="presOf" srcId="{291FC20E-5EB7-4FFD-89C6-94226730FE95}" destId="{9C03D16E-5B64-4DA8-BC0B-F124782A9E12}" srcOrd="0" destOrd="0" presId="urn:microsoft.com/office/officeart/2018/5/layout/IconLeafLabelList"/>
    <dgm:cxn modelId="{A394EBF8-2E25-4C61-BCA4-25EDAB8901DC}" srcId="{291FC20E-5EB7-4FFD-89C6-94226730FE95}" destId="{59365150-D7C1-4321-9D02-60D279C8848B}" srcOrd="2" destOrd="0" parTransId="{BF49238B-F1A9-4AE1-A044-592F964054F3}" sibTransId="{19AFA6E9-C78A-4E76-9E35-7799AD45434D}"/>
    <dgm:cxn modelId="{E62A8E0E-DE3D-4E06-9EE5-2965000C74E5}" type="presParOf" srcId="{9C03D16E-5B64-4DA8-BC0B-F124782A9E12}" destId="{45E706A5-3911-4727-9696-9989C151FDBC}" srcOrd="0" destOrd="0" presId="urn:microsoft.com/office/officeart/2018/5/layout/IconLeafLabelList"/>
    <dgm:cxn modelId="{057CE7C2-C575-4A53-8FA9-2F07080C057A}" type="presParOf" srcId="{45E706A5-3911-4727-9696-9989C151FDBC}" destId="{C3756E32-2E55-44EC-AE4A-EA3501A6FE5C}" srcOrd="0" destOrd="0" presId="urn:microsoft.com/office/officeart/2018/5/layout/IconLeafLabelList"/>
    <dgm:cxn modelId="{5A2E8503-AC5C-484F-BA11-74F4D4FCCB9A}" type="presParOf" srcId="{45E706A5-3911-4727-9696-9989C151FDBC}" destId="{F857FE71-F51A-418B-A6BB-2BD34985D326}" srcOrd="1" destOrd="0" presId="urn:microsoft.com/office/officeart/2018/5/layout/IconLeafLabelList"/>
    <dgm:cxn modelId="{D009A2FF-C999-4586-8239-88D9E6ECADA5}" type="presParOf" srcId="{45E706A5-3911-4727-9696-9989C151FDBC}" destId="{BB4557CD-3EF2-4F7B-8CAD-AEC155BB1FED}" srcOrd="2" destOrd="0" presId="urn:microsoft.com/office/officeart/2018/5/layout/IconLeafLabelList"/>
    <dgm:cxn modelId="{78766EE1-CD37-4E31-9DCB-21E9275C41B0}" type="presParOf" srcId="{45E706A5-3911-4727-9696-9989C151FDBC}" destId="{9487B705-ECA5-40B8-ACCE-A2AD46483C36}" srcOrd="3" destOrd="0" presId="urn:microsoft.com/office/officeart/2018/5/layout/IconLeafLabelList"/>
    <dgm:cxn modelId="{DD860B19-2A09-417E-8DB7-817B3D4C2A28}" type="presParOf" srcId="{9C03D16E-5B64-4DA8-BC0B-F124782A9E12}" destId="{06A778B8-16E1-41C4-9B25-BE1DC4106E33}" srcOrd="1" destOrd="0" presId="urn:microsoft.com/office/officeart/2018/5/layout/IconLeafLabelList"/>
    <dgm:cxn modelId="{B1F1D128-4AA8-426A-9B46-7DB4811BB8B7}" type="presParOf" srcId="{9C03D16E-5B64-4DA8-BC0B-F124782A9E12}" destId="{11E2747E-3BB0-4EC0-829B-A6D74CB8E456}" srcOrd="2" destOrd="0" presId="urn:microsoft.com/office/officeart/2018/5/layout/IconLeafLabelList"/>
    <dgm:cxn modelId="{4C802475-36AC-45C6-B6A1-661133AFB6FD}" type="presParOf" srcId="{11E2747E-3BB0-4EC0-829B-A6D74CB8E456}" destId="{886ADF78-3228-471B-A8CF-E17B7B6296FC}" srcOrd="0" destOrd="0" presId="urn:microsoft.com/office/officeart/2018/5/layout/IconLeafLabelList"/>
    <dgm:cxn modelId="{30E9B265-D06E-41A1-9BB4-4597813AE327}" type="presParOf" srcId="{11E2747E-3BB0-4EC0-829B-A6D74CB8E456}" destId="{8A18A2DA-148E-499F-8867-50B4A2899EA8}" srcOrd="1" destOrd="0" presId="urn:microsoft.com/office/officeart/2018/5/layout/IconLeafLabelList"/>
    <dgm:cxn modelId="{870FF544-4324-411A-BD41-830CA6BEF9B8}" type="presParOf" srcId="{11E2747E-3BB0-4EC0-829B-A6D74CB8E456}" destId="{D609DBD9-7EF5-4B82-A6C6-0285812DA1E2}" srcOrd="2" destOrd="0" presId="urn:microsoft.com/office/officeart/2018/5/layout/IconLeafLabelList"/>
    <dgm:cxn modelId="{DD5D88DF-DF6A-4A84-B875-2337BD6B0675}" type="presParOf" srcId="{11E2747E-3BB0-4EC0-829B-A6D74CB8E456}" destId="{75971617-08E6-4E2D-9B00-622FE3065EA1}" srcOrd="3" destOrd="0" presId="urn:microsoft.com/office/officeart/2018/5/layout/IconLeafLabelList"/>
    <dgm:cxn modelId="{0B9EE001-0D64-4E1D-A118-CA958543733C}" type="presParOf" srcId="{9C03D16E-5B64-4DA8-BC0B-F124782A9E12}" destId="{5F9F16D1-D8FF-4697-81FB-0704E1D5D1F1}" srcOrd="3" destOrd="0" presId="urn:microsoft.com/office/officeart/2018/5/layout/IconLeafLabelList"/>
    <dgm:cxn modelId="{767D9E19-ADD8-438C-A425-37D1F036186E}" type="presParOf" srcId="{9C03D16E-5B64-4DA8-BC0B-F124782A9E12}" destId="{95660789-1241-4BD5-A6E5-EFA5F416B584}" srcOrd="4" destOrd="0" presId="urn:microsoft.com/office/officeart/2018/5/layout/IconLeafLabelList"/>
    <dgm:cxn modelId="{5D99FF57-EB47-44C2-80ED-6BEC2014D367}" type="presParOf" srcId="{95660789-1241-4BD5-A6E5-EFA5F416B584}" destId="{377564DD-5F62-4310-AFC0-934D350B22E1}" srcOrd="0" destOrd="0" presId="urn:microsoft.com/office/officeart/2018/5/layout/IconLeafLabelList"/>
    <dgm:cxn modelId="{38D06005-AF5F-475A-BFB9-27ED2C8663C3}" type="presParOf" srcId="{95660789-1241-4BD5-A6E5-EFA5F416B584}" destId="{2FC6667B-844A-49BD-B83F-24E8FB4B6349}" srcOrd="1" destOrd="0" presId="urn:microsoft.com/office/officeart/2018/5/layout/IconLeafLabelList"/>
    <dgm:cxn modelId="{10BDA6E4-596C-4758-984D-9476C7959F68}" type="presParOf" srcId="{95660789-1241-4BD5-A6E5-EFA5F416B584}" destId="{8767A56F-EB60-4D59-BD81-789138AF3AEA}" srcOrd="2" destOrd="0" presId="urn:microsoft.com/office/officeart/2018/5/layout/IconLeafLabelList"/>
    <dgm:cxn modelId="{50F62174-9E5E-4DB0-815A-7E284B6BA3C6}" type="presParOf" srcId="{95660789-1241-4BD5-A6E5-EFA5F416B584}" destId="{42312FE5-5544-4915-B9E1-47C3066A15C8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03D526-C3B2-4C2D-B7B4-3A902B5A43BA}" type="doc">
      <dgm:prSet loTypeId="urn:microsoft.com/office/officeart/2005/8/layout/vList5" loCatId="list" qsTypeId="urn:microsoft.com/office/officeart/2005/8/quickstyle/simple5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B9DADF8-438F-4151-80F7-9430C7BD4445}">
      <dgm:prSet/>
      <dgm:spPr/>
      <dgm:t>
        <a:bodyPr/>
        <a:lstStyle/>
        <a:p>
          <a:r>
            <a:rPr lang="en-ZA"/>
            <a:t>Purchase of Recycled Polyester fibre in White, Black and Green</a:t>
          </a:r>
          <a:endParaRPr lang="en-US"/>
        </a:p>
      </dgm:t>
    </dgm:pt>
    <dgm:pt modelId="{952C8500-DD97-40F5-A49E-E203AED182E7}" type="parTrans" cxnId="{64524EC9-CEE9-42E0-B56B-540D0145941D}">
      <dgm:prSet/>
      <dgm:spPr/>
      <dgm:t>
        <a:bodyPr/>
        <a:lstStyle/>
        <a:p>
          <a:endParaRPr lang="en-US"/>
        </a:p>
      </dgm:t>
    </dgm:pt>
    <dgm:pt modelId="{0B0B88EA-1D02-431C-912A-509BB25A9829}" type="sibTrans" cxnId="{64524EC9-CEE9-42E0-B56B-540D0145941D}">
      <dgm:prSet/>
      <dgm:spPr/>
      <dgm:t>
        <a:bodyPr/>
        <a:lstStyle/>
        <a:p>
          <a:endParaRPr lang="en-US"/>
        </a:p>
      </dgm:t>
    </dgm:pt>
    <dgm:pt modelId="{8A237C27-FB97-4489-B928-494420D9D352}">
      <dgm:prSet/>
      <dgm:spPr/>
      <dgm:t>
        <a:bodyPr/>
        <a:lstStyle/>
        <a:p>
          <a:r>
            <a:rPr lang="en-ZA"/>
            <a:t>Purchase of Recycled Bicomponent Fibre in White and Black</a:t>
          </a:r>
          <a:endParaRPr lang="en-US"/>
        </a:p>
      </dgm:t>
    </dgm:pt>
    <dgm:pt modelId="{FC7152B6-358D-4ED8-94F1-4D31F83EA4E1}" type="parTrans" cxnId="{C90DB8D5-A5E1-4CE5-AA75-B8483B1F2008}">
      <dgm:prSet/>
      <dgm:spPr/>
      <dgm:t>
        <a:bodyPr/>
        <a:lstStyle/>
        <a:p>
          <a:endParaRPr lang="en-US"/>
        </a:p>
      </dgm:t>
    </dgm:pt>
    <dgm:pt modelId="{15175931-A4B2-4758-918D-8E1EA8B3B99E}" type="sibTrans" cxnId="{C90DB8D5-A5E1-4CE5-AA75-B8483B1F2008}">
      <dgm:prSet/>
      <dgm:spPr/>
      <dgm:t>
        <a:bodyPr/>
        <a:lstStyle/>
        <a:p>
          <a:endParaRPr lang="en-US"/>
        </a:p>
      </dgm:t>
    </dgm:pt>
    <dgm:pt modelId="{863EF023-1F47-4A7D-8272-22A8DE0AA63A}">
      <dgm:prSet/>
      <dgm:spPr/>
      <dgm:t>
        <a:bodyPr/>
        <a:lstStyle/>
        <a:p>
          <a:r>
            <a:rPr lang="en-ZA"/>
            <a:t>Recycling of Textile products into Shoddy Fibre.</a:t>
          </a:r>
          <a:endParaRPr lang="en-US"/>
        </a:p>
      </dgm:t>
    </dgm:pt>
    <dgm:pt modelId="{A90C26F7-9639-4DBA-8C04-5FED792733E0}" type="parTrans" cxnId="{A146C9CD-A520-44FD-9139-1F94E6E2D128}">
      <dgm:prSet/>
      <dgm:spPr/>
      <dgm:t>
        <a:bodyPr/>
        <a:lstStyle/>
        <a:p>
          <a:endParaRPr lang="en-US"/>
        </a:p>
      </dgm:t>
    </dgm:pt>
    <dgm:pt modelId="{3D10CE27-336B-4DD3-8904-3D7903E31FF1}" type="sibTrans" cxnId="{A146C9CD-A520-44FD-9139-1F94E6E2D128}">
      <dgm:prSet/>
      <dgm:spPr/>
      <dgm:t>
        <a:bodyPr/>
        <a:lstStyle/>
        <a:p>
          <a:endParaRPr lang="en-US"/>
        </a:p>
      </dgm:t>
    </dgm:pt>
    <dgm:pt modelId="{37B09710-B4B8-449D-8FA5-DE07D0D2C134}" type="pres">
      <dgm:prSet presAssocID="{5603D526-C3B2-4C2D-B7B4-3A902B5A43BA}" presName="Name0" presStyleCnt="0">
        <dgm:presLayoutVars>
          <dgm:dir/>
          <dgm:animLvl val="lvl"/>
          <dgm:resizeHandles val="exact"/>
        </dgm:presLayoutVars>
      </dgm:prSet>
      <dgm:spPr/>
    </dgm:pt>
    <dgm:pt modelId="{E873D45B-FD06-43E3-A019-825EADA7011D}" type="pres">
      <dgm:prSet presAssocID="{BB9DADF8-438F-4151-80F7-9430C7BD4445}" presName="linNode" presStyleCnt="0"/>
      <dgm:spPr/>
    </dgm:pt>
    <dgm:pt modelId="{FEC04E72-AB6F-4380-B0FA-CD7D723BA96E}" type="pres">
      <dgm:prSet presAssocID="{BB9DADF8-438F-4151-80F7-9430C7BD4445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547B06F6-2923-4027-8B03-B6D4EB042823}" type="pres">
      <dgm:prSet presAssocID="{0B0B88EA-1D02-431C-912A-509BB25A9829}" presName="sp" presStyleCnt="0"/>
      <dgm:spPr/>
    </dgm:pt>
    <dgm:pt modelId="{AFF742F7-98AD-4DC1-848A-B519D5C2EBCD}" type="pres">
      <dgm:prSet presAssocID="{8A237C27-FB97-4489-B928-494420D9D352}" presName="linNode" presStyleCnt="0"/>
      <dgm:spPr/>
    </dgm:pt>
    <dgm:pt modelId="{7414B228-AEF8-4632-A613-09295B50EEE8}" type="pres">
      <dgm:prSet presAssocID="{8A237C27-FB97-4489-B928-494420D9D352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B504489D-52E7-4B3C-8A72-52213098F3D1}" type="pres">
      <dgm:prSet presAssocID="{15175931-A4B2-4758-918D-8E1EA8B3B99E}" presName="sp" presStyleCnt="0"/>
      <dgm:spPr/>
    </dgm:pt>
    <dgm:pt modelId="{D27A91D3-C7FC-4EB8-AE0E-3DFE3D83068C}" type="pres">
      <dgm:prSet presAssocID="{863EF023-1F47-4A7D-8272-22A8DE0AA63A}" presName="linNode" presStyleCnt="0"/>
      <dgm:spPr/>
    </dgm:pt>
    <dgm:pt modelId="{FF60FF46-34F6-477E-80B8-A3459BC399A2}" type="pres">
      <dgm:prSet presAssocID="{863EF023-1F47-4A7D-8272-22A8DE0AA63A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4214403D-A786-4024-9E4A-F0028646685D}" type="presOf" srcId="{8A237C27-FB97-4489-B928-494420D9D352}" destId="{7414B228-AEF8-4632-A613-09295B50EEE8}" srcOrd="0" destOrd="0" presId="urn:microsoft.com/office/officeart/2005/8/layout/vList5"/>
    <dgm:cxn modelId="{A775DF47-7702-491B-8466-168886BF28B4}" type="presOf" srcId="{863EF023-1F47-4A7D-8272-22A8DE0AA63A}" destId="{FF60FF46-34F6-477E-80B8-A3459BC399A2}" srcOrd="0" destOrd="0" presId="urn:microsoft.com/office/officeart/2005/8/layout/vList5"/>
    <dgm:cxn modelId="{1089BA8F-B7C5-4612-ABA7-4A10ECAB2419}" type="presOf" srcId="{BB9DADF8-438F-4151-80F7-9430C7BD4445}" destId="{FEC04E72-AB6F-4380-B0FA-CD7D723BA96E}" srcOrd="0" destOrd="0" presId="urn:microsoft.com/office/officeart/2005/8/layout/vList5"/>
    <dgm:cxn modelId="{C0B9AFBF-48A5-4FBA-8E3C-3849CC9365AA}" type="presOf" srcId="{5603D526-C3B2-4C2D-B7B4-3A902B5A43BA}" destId="{37B09710-B4B8-449D-8FA5-DE07D0D2C134}" srcOrd="0" destOrd="0" presId="urn:microsoft.com/office/officeart/2005/8/layout/vList5"/>
    <dgm:cxn modelId="{64524EC9-CEE9-42E0-B56B-540D0145941D}" srcId="{5603D526-C3B2-4C2D-B7B4-3A902B5A43BA}" destId="{BB9DADF8-438F-4151-80F7-9430C7BD4445}" srcOrd="0" destOrd="0" parTransId="{952C8500-DD97-40F5-A49E-E203AED182E7}" sibTransId="{0B0B88EA-1D02-431C-912A-509BB25A9829}"/>
    <dgm:cxn modelId="{A146C9CD-A520-44FD-9139-1F94E6E2D128}" srcId="{5603D526-C3B2-4C2D-B7B4-3A902B5A43BA}" destId="{863EF023-1F47-4A7D-8272-22A8DE0AA63A}" srcOrd="2" destOrd="0" parTransId="{A90C26F7-9639-4DBA-8C04-5FED792733E0}" sibTransId="{3D10CE27-336B-4DD3-8904-3D7903E31FF1}"/>
    <dgm:cxn modelId="{C90DB8D5-A5E1-4CE5-AA75-B8483B1F2008}" srcId="{5603D526-C3B2-4C2D-B7B4-3A902B5A43BA}" destId="{8A237C27-FB97-4489-B928-494420D9D352}" srcOrd="1" destOrd="0" parTransId="{FC7152B6-358D-4ED8-94F1-4D31F83EA4E1}" sibTransId="{15175931-A4B2-4758-918D-8E1EA8B3B99E}"/>
    <dgm:cxn modelId="{866C71B9-9200-496C-9F0F-153D0152A088}" type="presParOf" srcId="{37B09710-B4B8-449D-8FA5-DE07D0D2C134}" destId="{E873D45B-FD06-43E3-A019-825EADA7011D}" srcOrd="0" destOrd="0" presId="urn:microsoft.com/office/officeart/2005/8/layout/vList5"/>
    <dgm:cxn modelId="{A9C3A580-BCE9-46F2-8D77-9E6140A45482}" type="presParOf" srcId="{E873D45B-FD06-43E3-A019-825EADA7011D}" destId="{FEC04E72-AB6F-4380-B0FA-CD7D723BA96E}" srcOrd="0" destOrd="0" presId="urn:microsoft.com/office/officeart/2005/8/layout/vList5"/>
    <dgm:cxn modelId="{A1F54DDC-68EC-4B28-A3C8-2219C01AC77D}" type="presParOf" srcId="{37B09710-B4B8-449D-8FA5-DE07D0D2C134}" destId="{547B06F6-2923-4027-8B03-B6D4EB042823}" srcOrd="1" destOrd="0" presId="urn:microsoft.com/office/officeart/2005/8/layout/vList5"/>
    <dgm:cxn modelId="{8943E47B-73F0-4E10-82DD-4789ABE92305}" type="presParOf" srcId="{37B09710-B4B8-449D-8FA5-DE07D0D2C134}" destId="{AFF742F7-98AD-4DC1-848A-B519D5C2EBCD}" srcOrd="2" destOrd="0" presId="urn:microsoft.com/office/officeart/2005/8/layout/vList5"/>
    <dgm:cxn modelId="{549B1FA2-17FC-4A74-AE2A-C0D4F92163E7}" type="presParOf" srcId="{AFF742F7-98AD-4DC1-848A-B519D5C2EBCD}" destId="{7414B228-AEF8-4632-A613-09295B50EEE8}" srcOrd="0" destOrd="0" presId="urn:microsoft.com/office/officeart/2005/8/layout/vList5"/>
    <dgm:cxn modelId="{50CE8529-3D14-4805-9A8B-39DD6847E7AC}" type="presParOf" srcId="{37B09710-B4B8-449D-8FA5-DE07D0D2C134}" destId="{B504489D-52E7-4B3C-8A72-52213098F3D1}" srcOrd="3" destOrd="0" presId="urn:microsoft.com/office/officeart/2005/8/layout/vList5"/>
    <dgm:cxn modelId="{032A537E-3534-4774-AA08-9DAE298C7FFD}" type="presParOf" srcId="{37B09710-B4B8-449D-8FA5-DE07D0D2C134}" destId="{D27A91D3-C7FC-4EB8-AE0E-3DFE3D83068C}" srcOrd="4" destOrd="0" presId="urn:microsoft.com/office/officeart/2005/8/layout/vList5"/>
    <dgm:cxn modelId="{104C1C51-7AED-4FF4-A20F-DAF68ECC6EA0}" type="presParOf" srcId="{D27A91D3-C7FC-4EB8-AE0E-3DFE3D83068C}" destId="{FF60FF46-34F6-477E-80B8-A3459BC399A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137177-4B70-486F-8DC7-D0C6FD1F02E4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0CA7ECFD-2239-4898-890B-E378DA69E543}">
      <dgm:prSet/>
      <dgm:spPr/>
      <dgm:t>
        <a:bodyPr/>
        <a:lstStyle/>
        <a:p>
          <a:r>
            <a:rPr lang="en-ZA"/>
            <a:t>Current rate of Recycling</a:t>
          </a:r>
          <a:endParaRPr lang="en-US"/>
        </a:p>
      </dgm:t>
    </dgm:pt>
    <dgm:pt modelId="{D5AFB389-C2C9-4C85-8761-79EB0BD9FB7A}" type="parTrans" cxnId="{9B32D86B-147E-4BAC-82B8-085AE5413748}">
      <dgm:prSet/>
      <dgm:spPr/>
      <dgm:t>
        <a:bodyPr/>
        <a:lstStyle/>
        <a:p>
          <a:endParaRPr lang="en-US"/>
        </a:p>
      </dgm:t>
    </dgm:pt>
    <dgm:pt modelId="{0DDB1BE7-054F-4048-AD26-707C0BC950DD}" type="sibTrans" cxnId="{9B32D86B-147E-4BAC-82B8-085AE5413748}">
      <dgm:prSet/>
      <dgm:spPr/>
      <dgm:t>
        <a:bodyPr/>
        <a:lstStyle/>
        <a:p>
          <a:endParaRPr lang="en-US"/>
        </a:p>
      </dgm:t>
    </dgm:pt>
    <dgm:pt modelId="{FF0776B7-0F30-4D10-996D-E5BAF3272BB6}">
      <dgm:prSet/>
      <dgm:spPr/>
      <dgm:t>
        <a:bodyPr/>
        <a:lstStyle/>
        <a:p>
          <a:r>
            <a:rPr lang="en-ZA"/>
            <a:t>Available Capacity and Market size</a:t>
          </a:r>
          <a:endParaRPr lang="en-US"/>
        </a:p>
      </dgm:t>
    </dgm:pt>
    <dgm:pt modelId="{2D82C029-264C-403E-AB2E-B50B92E32095}" type="parTrans" cxnId="{1FAFC20B-D649-40CD-B206-52A7CE789F02}">
      <dgm:prSet/>
      <dgm:spPr/>
      <dgm:t>
        <a:bodyPr/>
        <a:lstStyle/>
        <a:p>
          <a:endParaRPr lang="en-US"/>
        </a:p>
      </dgm:t>
    </dgm:pt>
    <dgm:pt modelId="{ED527E65-CFB6-4AC3-B185-04EEAF94E0B0}" type="sibTrans" cxnId="{1FAFC20B-D649-40CD-B206-52A7CE789F02}">
      <dgm:prSet/>
      <dgm:spPr/>
      <dgm:t>
        <a:bodyPr/>
        <a:lstStyle/>
        <a:p>
          <a:endParaRPr lang="en-US"/>
        </a:p>
      </dgm:t>
    </dgm:pt>
    <dgm:pt modelId="{C40B74BF-ED35-4B9F-BBC8-06F278B033F4}">
      <dgm:prSet/>
      <dgm:spPr/>
      <dgm:t>
        <a:bodyPr/>
        <a:lstStyle/>
        <a:p>
          <a:r>
            <a:rPr lang="en-ZA"/>
            <a:t>Current Programs</a:t>
          </a:r>
          <a:endParaRPr lang="en-US"/>
        </a:p>
      </dgm:t>
    </dgm:pt>
    <dgm:pt modelId="{CD67D886-25BE-4459-B198-A3C689D2B061}" type="parTrans" cxnId="{F0ACDC74-63CC-40ED-9BA2-E911FEEAFE97}">
      <dgm:prSet/>
      <dgm:spPr/>
      <dgm:t>
        <a:bodyPr/>
        <a:lstStyle/>
        <a:p>
          <a:endParaRPr lang="en-US"/>
        </a:p>
      </dgm:t>
    </dgm:pt>
    <dgm:pt modelId="{C60AE156-313E-4636-86E3-EEC5BC7209B7}" type="sibTrans" cxnId="{F0ACDC74-63CC-40ED-9BA2-E911FEEAFE97}">
      <dgm:prSet/>
      <dgm:spPr/>
      <dgm:t>
        <a:bodyPr/>
        <a:lstStyle/>
        <a:p>
          <a:endParaRPr lang="en-US"/>
        </a:p>
      </dgm:t>
    </dgm:pt>
    <dgm:pt modelId="{41E04BFD-D0F5-477C-9EE2-643E9042597A}">
      <dgm:prSet/>
      <dgm:spPr/>
      <dgm:t>
        <a:bodyPr/>
        <a:lstStyle/>
        <a:p>
          <a:r>
            <a:rPr lang="en-ZA"/>
            <a:t>Restrictions and Limitations of current Strategy</a:t>
          </a:r>
          <a:endParaRPr lang="en-US"/>
        </a:p>
      </dgm:t>
    </dgm:pt>
    <dgm:pt modelId="{7D1C35B0-2A48-41BD-A95D-9C60B041091A}" type="parTrans" cxnId="{D654FFA4-5D0E-4285-955F-20F21FF44985}">
      <dgm:prSet/>
      <dgm:spPr/>
      <dgm:t>
        <a:bodyPr/>
        <a:lstStyle/>
        <a:p>
          <a:endParaRPr lang="en-US"/>
        </a:p>
      </dgm:t>
    </dgm:pt>
    <dgm:pt modelId="{C2EE534C-3F55-4F5B-9F72-6C5E7EDAA921}" type="sibTrans" cxnId="{D654FFA4-5D0E-4285-955F-20F21FF44985}">
      <dgm:prSet/>
      <dgm:spPr/>
      <dgm:t>
        <a:bodyPr/>
        <a:lstStyle/>
        <a:p>
          <a:endParaRPr lang="en-US"/>
        </a:p>
      </dgm:t>
    </dgm:pt>
    <dgm:pt modelId="{5F4869EF-11D8-4A04-8351-E1FBE2B9AF0B}">
      <dgm:prSet/>
      <dgm:spPr/>
      <dgm:t>
        <a:bodyPr/>
        <a:lstStyle/>
        <a:p>
          <a:r>
            <a:rPr lang="en-ZA"/>
            <a:t>Process for Recycling  </a:t>
          </a:r>
          <a:endParaRPr lang="en-US"/>
        </a:p>
      </dgm:t>
    </dgm:pt>
    <dgm:pt modelId="{5640F673-3CF5-4CA1-B627-219E0FF9D305}" type="parTrans" cxnId="{6B7A9EC1-2EBE-454F-98C2-06CE94510B98}">
      <dgm:prSet/>
      <dgm:spPr/>
      <dgm:t>
        <a:bodyPr/>
        <a:lstStyle/>
        <a:p>
          <a:endParaRPr lang="en-US"/>
        </a:p>
      </dgm:t>
    </dgm:pt>
    <dgm:pt modelId="{A8A49CD8-EA34-40CB-A044-7B56C5E94A94}" type="sibTrans" cxnId="{6B7A9EC1-2EBE-454F-98C2-06CE94510B98}">
      <dgm:prSet/>
      <dgm:spPr/>
      <dgm:t>
        <a:bodyPr/>
        <a:lstStyle/>
        <a:p>
          <a:endParaRPr lang="en-US"/>
        </a:p>
      </dgm:t>
    </dgm:pt>
    <dgm:pt modelId="{2DDAE696-F705-4ECD-B0CE-495D09AD8ABB}">
      <dgm:prSet/>
      <dgm:spPr/>
      <dgm:t>
        <a:bodyPr/>
        <a:lstStyle/>
        <a:p>
          <a:r>
            <a:rPr lang="en-ZA"/>
            <a:t>Moving from Recycling to the Circular Economy</a:t>
          </a:r>
          <a:endParaRPr lang="en-US"/>
        </a:p>
      </dgm:t>
    </dgm:pt>
    <dgm:pt modelId="{EE10E452-41E8-4358-BC7D-FEAA1680B0C5}" type="parTrans" cxnId="{5DAE9789-F24F-4B34-BD97-85A586A8DDA2}">
      <dgm:prSet/>
      <dgm:spPr/>
      <dgm:t>
        <a:bodyPr/>
        <a:lstStyle/>
        <a:p>
          <a:endParaRPr lang="en-US"/>
        </a:p>
      </dgm:t>
    </dgm:pt>
    <dgm:pt modelId="{3F28AF4F-737A-4E7A-B0A5-7B4BBF4BB080}" type="sibTrans" cxnId="{5DAE9789-F24F-4B34-BD97-85A586A8DDA2}">
      <dgm:prSet/>
      <dgm:spPr/>
      <dgm:t>
        <a:bodyPr/>
        <a:lstStyle/>
        <a:p>
          <a:endParaRPr lang="en-US"/>
        </a:p>
      </dgm:t>
    </dgm:pt>
    <dgm:pt modelId="{1F89F716-B9E6-4B60-8E59-988C319A0A43}" type="pres">
      <dgm:prSet presAssocID="{AD137177-4B70-486F-8DC7-D0C6FD1F02E4}" presName="root" presStyleCnt="0">
        <dgm:presLayoutVars>
          <dgm:dir/>
          <dgm:resizeHandles val="exact"/>
        </dgm:presLayoutVars>
      </dgm:prSet>
      <dgm:spPr/>
    </dgm:pt>
    <dgm:pt modelId="{EF2BF80B-0BDB-4FCE-A4F5-A62D66A4518F}" type="pres">
      <dgm:prSet presAssocID="{AD137177-4B70-486F-8DC7-D0C6FD1F02E4}" presName="container" presStyleCnt="0">
        <dgm:presLayoutVars>
          <dgm:dir/>
          <dgm:resizeHandles val="exact"/>
        </dgm:presLayoutVars>
      </dgm:prSet>
      <dgm:spPr/>
    </dgm:pt>
    <dgm:pt modelId="{DAC5BC58-0D36-460E-ABD8-E7995BBD25D7}" type="pres">
      <dgm:prSet presAssocID="{0CA7ECFD-2239-4898-890B-E378DA69E543}" presName="compNode" presStyleCnt="0"/>
      <dgm:spPr/>
    </dgm:pt>
    <dgm:pt modelId="{8645324A-69A5-4706-AB2A-8C19EE80B28D}" type="pres">
      <dgm:prSet presAssocID="{0CA7ECFD-2239-4898-890B-E378DA69E543}" presName="iconBgRect" presStyleLbl="bgShp" presStyleIdx="0" presStyleCnt="6"/>
      <dgm:spPr/>
    </dgm:pt>
    <dgm:pt modelId="{D5EC2858-D479-4D56-9CEA-EC11F82DBC58}" type="pres">
      <dgm:prSet presAssocID="{0CA7ECFD-2239-4898-890B-E378DA69E543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cycle"/>
        </a:ext>
      </dgm:extLst>
    </dgm:pt>
    <dgm:pt modelId="{5EA7421B-51D1-4DD9-ACA6-E1937A0AA48A}" type="pres">
      <dgm:prSet presAssocID="{0CA7ECFD-2239-4898-890B-E378DA69E543}" presName="spaceRect" presStyleCnt="0"/>
      <dgm:spPr/>
    </dgm:pt>
    <dgm:pt modelId="{CF1E4172-C415-4CF6-BC3D-2B68B8C40422}" type="pres">
      <dgm:prSet presAssocID="{0CA7ECFD-2239-4898-890B-E378DA69E543}" presName="textRect" presStyleLbl="revTx" presStyleIdx="0" presStyleCnt="6">
        <dgm:presLayoutVars>
          <dgm:chMax val="1"/>
          <dgm:chPref val="1"/>
        </dgm:presLayoutVars>
      </dgm:prSet>
      <dgm:spPr/>
    </dgm:pt>
    <dgm:pt modelId="{37E84BA0-D20A-43E0-BCF6-0917C510912D}" type="pres">
      <dgm:prSet presAssocID="{0DDB1BE7-054F-4048-AD26-707C0BC950DD}" presName="sibTrans" presStyleLbl="sibTrans2D1" presStyleIdx="0" presStyleCnt="0"/>
      <dgm:spPr/>
    </dgm:pt>
    <dgm:pt modelId="{BD52D00E-EDCB-4F35-9783-7BCF6AD7F20D}" type="pres">
      <dgm:prSet presAssocID="{FF0776B7-0F30-4D10-996D-E5BAF3272BB6}" presName="compNode" presStyleCnt="0"/>
      <dgm:spPr/>
    </dgm:pt>
    <dgm:pt modelId="{C5EA254F-CFE5-4877-8A78-1AAEF962F8EA}" type="pres">
      <dgm:prSet presAssocID="{FF0776B7-0F30-4D10-996D-E5BAF3272BB6}" presName="iconBgRect" presStyleLbl="bgShp" presStyleIdx="1" presStyleCnt="6"/>
      <dgm:spPr/>
    </dgm:pt>
    <dgm:pt modelId="{E95B0477-3EE2-462E-9208-9B441DEB067B}" type="pres">
      <dgm:prSet presAssocID="{FF0776B7-0F30-4D10-996D-E5BAF3272BB6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C8157875-74F5-4953-8559-4D3001EFFB9B}" type="pres">
      <dgm:prSet presAssocID="{FF0776B7-0F30-4D10-996D-E5BAF3272BB6}" presName="spaceRect" presStyleCnt="0"/>
      <dgm:spPr/>
    </dgm:pt>
    <dgm:pt modelId="{D97A5916-C97E-4B9D-AA35-8EFFA9DE7F66}" type="pres">
      <dgm:prSet presAssocID="{FF0776B7-0F30-4D10-996D-E5BAF3272BB6}" presName="textRect" presStyleLbl="revTx" presStyleIdx="1" presStyleCnt="6">
        <dgm:presLayoutVars>
          <dgm:chMax val="1"/>
          <dgm:chPref val="1"/>
        </dgm:presLayoutVars>
      </dgm:prSet>
      <dgm:spPr/>
    </dgm:pt>
    <dgm:pt modelId="{FD6E6DC4-4523-4921-8227-6FF83CDD9642}" type="pres">
      <dgm:prSet presAssocID="{ED527E65-CFB6-4AC3-B185-04EEAF94E0B0}" presName="sibTrans" presStyleLbl="sibTrans2D1" presStyleIdx="0" presStyleCnt="0"/>
      <dgm:spPr/>
    </dgm:pt>
    <dgm:pt modelId="{C634A356-4B84-4C64-BC67-A906C4172A35}" type="pres">
      <dgm:prSet presAssocID="{C40B74BF-ED35-4B9F-BBC8-06F278B033F4}" presName="compNode" presStyleCnt="0"/>
      <dgm:spPr/>
    </dgm:pt>
    <dgm:pt modelId="{985C1359-E803-4FE3-8C10-18980C3FDF29}" type="pres">
      <dgm:prSet presAssocID="{C40B74BF-ED35-4B9F-BBC8-06F278B033F4}" presName="iconBgRect" presStyleLbl="bgShp" presStyleIdx="2" presStyleCnt="6"/>
      <dgm:spPr/>
    </dgm:pt>
    <dgm:pt modelId="{04F65B7A-FA51-436F-BC1C-3C6ACA9F9FBF}" type="pres">
      <dgm:prSet presAssocID="{C40B74BF-ED35-4B9F-BBC8-06F278B033F4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ick"/>
        </a:ext>
      </dgm:extLst>
    </dgm:pt>
    <dgm:pt modelId="{2CA79A2D-14AC-4B33-B35B-644823FE9D0B}" type="pres">
      <dgm:prSet presAssocID="{C40B74BF-ED35-4B9F-BBC8-06F278B033F4}" presName="spaceRect" presStyleCnt="0"/>
      <dgm:spPr/>
    </dgm:pt>
    <dgm:pt modelId="{05AE2791-716F-4340-851B-8C5233B1D304}" type="pres">
      <dgm:prSet presAssocID="{C40B74BF-ED35-4B9F-BBC8-06F278B033F4}" presName="textRect" presStyleLbl="revTx" presStyleIdx="2" presStyleCnt="6">
        <dgm:presLayoutVars>
          <dgm:chMax val="1"/>
          <dgm:chPref val="1"/>
        </dgm:presLayoutVars>
      </dgm:prSet>
      <dgm:spPr/>
    </dgm:pt>
    <dgm:pt modelId="{F2696CCC-E831-4BFF-8138-2259C5E29B63}" type="pres">
      <dgm:prSet presAssocID="{C60AE156-313E-4636-86E3-EEC5BC7209B7}" presName="sibTrans" presStyleLbl="sibTrans2D1" presStyleIdx="0" presStyleCnt="0"/>
      <dgm:spPr/>
    </dgm:pt>
    <dgm:pt modelId="{F0637ACA-B267-45A5-AA63-B77CDF9212E2}" type="pres">
      <dgm:prSet presAssocID="{41E04BFD-D0F5-477C-9EE2-643E9042597A}" presName="compNode" presStyleCnt="0"/>
      <dgm:spPr/>
    </dgm:pt>
    <dgm:pt modelId="{E9E9CFF2-AD26-4976-80B2-B1446F08A514}" type="pres">
      <dgm:prSet presAssocID="{41E04BFD-D0F5-477C-9EE2-643E9042597A}" presName="iconBgRect" presStyleLbl="bgShp" presStyleIdx="3" presStyleCnt="6"/>
      <dgm:spPr/>
    </dgm:pt>
    <dgm:pt modelId="{FB584B9C-B5A4-4C0E-A25F-1878CFA1A177}" type="pres">
      <dgm:prSet presAssocID="{41E04BFD-D0F5-477C-9EE2-643E9042597A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A0FC25BF-2729-4C6E-AA45-EDA1B761D733}" type="pres">
      <dgm:prSet presAssocID="{41E04BFD-D0F5-477C-9EE2-643E9042597A}" presName="spaceRect" presStyleCnt="0"/>
      <dgm:spPr/>
    </dgm:pt>
    <dgm:pt modelId="{DA35FB7C-64C4-488C-9ACC-EA680AC89EDB}" type="pres">
      <dgm:prSet presAssocID="{41E04BFD-D0F5-477C-9EE2-643E9042597A}" presName="textRect" presStyleLbl="revTx" presStyleIdx="3" presStyleCnt="6">
        <dgm:presLayoutVars>
          <dgm:chMax val="1"/>
          <dgm:chPref val="1"/>
        </dgm:presLayoutVars>
      </dgm:prSet>
      <dgm:spPr/>
    </dgm:pt>
    <dgm:pt modelId="{43A7E605-5389-40FE-AB78-5293AE0B1DF1}" type="pres">
      <dgm:prSet presAssocID="{C2EE534C-3F55-4F5B-9F72-6C5E7EDAA921}" presName="sibTrans" presStyleLbl="sibTrans2D1" presStyleIdx="0" presStyleCnt="0"/>
      <dgm:spPr/>
    </dgm:pt>
    <dgm:pt modelId="{E4C51CEE-5493-4663-96F3-56B2C1AB6B4C}" type="pres">
      <dgm:prSet presAssocID="{5F4869EF-11D8-4A04-8351-E1FBE2B9AF0B}" presName="compNode" presStyleCnt="0"/>
      <dgm:spPr/>
    </dgm:pt>
    <dgm:pt modelId="{0056FB29-CD08-4416-8701-0825347C51A6}" type="pres">
      <dgm:prSet presAssocID="{5F4869EF-11D8-4A04-8351-E1FBE2B9AF0B}" presName="iconBgRect" presStyleLbl="bgShp" presStyleIdx="4" presStyleCnt="6"/>
      <dgm:spPr/>
    </dgm:pt>
    <dgm:pt modelId="{7F41B805-ADE3-4D9D-97BE-3EB6075FB0F8}" type="pres">
      <dgm:prSet presAssocID="{5F4869EF-11D8-4A04-8351-E1FBE2B9AF0B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peat"/>
        </a:ext>
      </dgm:extLst>
    </dgm:pt>
    <dgm:pt modelId="{09175090-C38C-480C-994F-88E8F3885ECB}" type="pres">
      <dgm:prSet presAssocID="{5F4869EF-11D8-4A04-8351-E1FBE2B9AF0B}" presName="spaceRect" presStyleCnt="0"/>
      <dgm:spPr/>
    </dgm:pt>
    <dgm:pt modelId="{D7422A52-8054-4C16-AD2D-0E07052E6EEA}" type="pres">
      <dgm:prSet presAssocID="{5F4869EF-11D8-4A04-8351-E1FBE2B9AF0B}" presName="textRect" presStyleLbl="revTx" presStyleIdx="4" presStyleCnt="6">
        <dgm:presLayoutVars>
          <dgm:chMax val="1"/>
          <dgm:chPref val="1"/>
        </dgm:presLayoutVars>
      </dgm:prSet>
      <dgm:spPr/>
    </dgm:pt>
    <dgm:pt modelId="{84796FA9-27BF-44B7-BFD5-978FD03F6F59}" type="pres">
      <dgm:prSet presAssocID="{A8A49CD8-EA34-40CB-A044-7B56C5E94A94}" presName="sibTrans" presStyleLbl="sibTrans2D1" presStyleIdx="0" presStyleCnt="0"/>
      <dgm:spPr/>
    </dgm:pt>
    <dgm:pt modelId="{5C5CD8C8-BC1D-47D2-9F70-473658112680}" type="pres">
      <dgm:prSet presAssocID="{2DDAE696-F705-4ECD-B0CE-495D09AD8ABB}" presName="compNode" presStyleCnt="0"/>
      <dgm:spPr/>
    </dgm:pt>
    <dgm:pt modelId="{F47801F2-D7F4-4D42-847E-677C6CD18D25}" type="pres">
      <dgm:prSet presAssocID="{2DDAE696-F705-4ECD-B0CE-495D09AD8ABB}" presName="iconBgRect" presStyleLbl="bgShp" presStyleIdx="5" presStyleCnt="6"/>
      <dgm:spPr/>
    </dgm:pt>
    <dgm:pt modelId="{8E702BDB-E433-45FA-9DE0-4990C1B4F547}" type="pres">
      <dgm:prSet presAssocID="{2DDAE696-F705-4ECD-B0CE-495D09AD8ABB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stainability"/>
        </a:ext>
      </dgm:extLst>
    </dgm:pt>
    <dgm:pt modelId="{FD0BBE77-7282-4ACF-9C91-2970813D5BBD}" type="pres">
      <dgm:prSet presAssocID="{2DDAE696-F705-4ECD-B0CE-495D09AD8ABB}" presName="spaceRect" presStyleCnt="0"/>
      <dgm:spPr/>
    </dgm:pt>
    <dgm:pt modelId="{2CA96C77-B4CE-4DA8-9659-43A893D571EC}" type="pres">
      <dgm:prSet presAssocID="{2DDAE696-F705-4ECD-B0CE-495D09AD8ABB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1FAFC20B-D649-40CD-B206-52A7CE789F02}" srcId="{AD137177-4B70-486F-8DC7-D0C6FD1F02E4}" destId="{FF0776B7-0F30-4D10-996D-E5BAF3272BB6}" srcOrd="1" destOrd="0" parTransId="{2D82C029-264C-403E-AB2E-B50B92E32095}" sibTransId="{ED527E65-CFB6-4AC3-B185-04EEAF94E0B0}"/>
    <dgm:cxn modelId="{53FD3913-D881-492C-BA97-2155C62BAB24}" type="presOf" srcId="{ED527E65-CFB6-4AC3-B185-04EEAF94E0B0}" destId="{FD6E6DC4-4523-4921-8227-6FF83CDD9642}" srcOrd="0" destOrd="0" presId="urn:microsoft.com/office/officeart/2018/2/layout/IconCircleList"/>
    <dgm:cxn modelId="{D811981F-A0CB-4DC6-9B89-E35518563328}" type="presOf" srcId="{C60AE156-313E-4636-86E3-EEC5BC7209B7}" destId="{F2696CCC-E831-4BFF-8138-2259C5E29B63}" srcOrd="0" destOrd="0" presId="urn:microsoft.com/office/officeart/2018/2/layout/IconCircleList"/>
    <dgm:cxn modelId="{9F90D82E-5692-42B0-9CB5-7ED10235A8AC}" type="presOf" srcId="{C2EE534C-3F55-4F5B-9F72-6C5E7EDAA921}" destId="{43A7E605-5389-40FE-AB78-5293AE0B1DF1}" srcOrd="0" destOrd="0" presId="urn:microsoft.com/office/officeart/2018/2/layout/IconCircleList"/>
    <dgm:cxn modelId="{2516AD3E-077A-49D8-94F8-536E3712F0F6}" type="presOf" srcId="{5F4869EF-11D8-4A04-8351-E1FBE2B9AF0B}" destId="{D7422A52-8054-4C16-AD2D-0E07052E6EEA}" srcOrd="0" destOrd="0" presId="urn:microsoft.com/office/officeart/2018/2/layout/IconCircleList"/>
    <dgm:cxn modelId="{CED22F67-DDD2-48E7-BC1A-C0AA5BA4422A}" type="presOf" srcId="{41E04BFD-D0F5-477C-9EE2-643E9042597A}" destId="{DA35FB7C-64C4-488C-9ACC-EA680AC89EDB}" srcOrd="0" destOrd="0" presId="urn:microsoft.com/office/officeart/2018/2/layout/IconCircleList"/>
    <dgm:cxn modelId="{9B32D86B-147E-4BAC-82B8-085AE5413748}" srcId="{AD137177-4B70-486F-8DC7-D0C6FD1F02E4}" destId="{0CA7ECFD-2239-4898-890B-E378DA69E543}" srcOrd="0" destOrd="0" parTransId="{D5AFB389-C2C9-4C85-8761-79EB0BD9FB7A}" sibTransId="{0DDB1BE7-054F-4048-AD26-707C0BC950DD}"/>
    <dgm:cxn modelId="{A5E9396C-611D-475D-8243-8C942BCAC107}" type="presOf" srcId="{A8A49CD8-EA34-40CB-A044-7B56C5E94A94}" destId="{84796FA9-27BF-44B7-BFD5-978FD03F6F59}" srcOrd="0" destOrd="0" presId="urn:microsoft.com/office/officeart/2018/2/layout/IconCircleList"/>
    <dgm:cxn modelId="{21292C74-0D81-4CF7-B036-347E35AA70E5}" type="presOf" srcId="{FF0776B7-0F30-4D10-996D-E5BAF3272BB6}" destId="{D97A5916-C97E-4B9D-AA35-8EFFA9DE7F66}" srcOrd="0" destOrd="0" presId="urn:microsoft.com/office/officeart/2018/2/layout/IconCircleList"/>
    <dgm:cxn modelId="{F0ACDC74-63CC-40ED-9BA2-E911FEEAFE97}" srcId="{AD137177-4B70-486F-8DC7-D0C6FD1F02E4}" destId="{C40B74BF-ED35-4B9F-BBC8-06F278B033F4}" srcOrd="2" destOrd="0" parTransId="{CD67D886-25BE-4459-B198-A3C689D2B061}" sibTransId="{C60AE156-313E-4636-86E3-EEC5BC7209B7}"/>
    <dgm:cxn modelId="{764AA658-6D95-4BBB-ABDD-41B2A0E3F8F3}" type="presOf" srcId="{2DDAE696-F705-4ECD-B0CE-495D09AD8ABB}" destId="{2CA96C77-B4CE-4DA8-9659-43A893D571EC}" srcOrd="0" destOrd="0" presId="urn:microsoft.com/office/officeart/2018/2/layout/IconCircleList"/>
    <dgm:cxn modelId="{5DAE9789-F24F-4B34-BD97-85A586A8DDA2}" srcId="{AD137177-4B70-486F-8DC7-D0C6FD1F02E4}" destId="{2DDAE696-F705-4ECD-B0CE-495D09AD8ABB}" srcOrd="5" destOrd="0" parTransId="{EE10E452-41E8-4358-BC7D-FEAA1680B0C5}" sibTransId="{3F28AF4F-737A-4E7A-B0A5-7B4BBF4BB080}"/>
    <dgm:cxn modelId="{2D5AFB9B-2C92-4BCF-9344-7769AC6ACC1B}" type="presOf" srcId="{0DDB1BE7-054F-4048-AD26-707C0BC950DD}" destId="{37E84BA0-D20A-43E0-BCF6-0917C510912D}" srcOrd="0" destOrd="0" presId="urn:microsoft.com/office/officeart/2018/2/layout/IconCircleList"/>
    <dgm:cxn modelId="{D654FFA4-5D0E-4285-955F-20F21FF44985}" srcId="{AD137177-4B70-486F-8DC7-D0C6FD1F02E4}" destId="{41E04BFD-D0F5-477C-9EE2-643E9042597A}" srcOrd="3" destOrd="0" parTransId="{7D1C35B0-2A48-41BD-A95D-9C60B041091A}" sibTransId="{C2EE534C-3F55-4F5B-9F72-6C5E7EDAA921}"/>
    <dgm:cxn modelId="{6E5A97B6-2268-4BD2-8362-BC4D974D2BC3}" type="presOf" srcId="{C40B74BF-ED35-4B9F-BBC8-06F278B033F4}" destId="{05AE2791-716F-4340-851B-8C5233B1D304}" srcOrd="0" destOrd="0" presId="urn:microsoft.com/office/officeart/2018/2/layout/IconCircleList"/>
    <dgm:cxn modelId="{6B7A9EC1-2EBE-454F-98C2-06CE94510B98}" srcId="{AD137177-4B70-486F-8DC7-D0C6FD1F02E4}" destId="{5F4869EF-11D8-4A04-8351-E1FBE2B9AF0B}" srcOrd="4" destOrd="0" parTransId="{5640F673-3CF5-4CA1-B627-219E0FF9D305}" sibTransId="{A8A49CD8-EA34-40CB-A044-7B56C5E94A94}"/>
    <dgm:cxn modelId="{9715E5C5-457E-4BD4-885A-51B2849693EE}" type="presOf" srcId="{AD137177-4B70-486F-8DC7-D0C6FD1F02E4}" destId="{1F89F716-B9E6-4B60-8E59-988C319A0A43}" srcOrd="0" destOrd="0" presId="urn:microsoft.com/office/officeart/2018/2/layout/IconCircleList"/>
    <dgm:cxn modelId="{927D24E9-B64C-48FE-BD16-CD4A195F94BF}" type="presOf" srcId="{0CA7ECFD-2239-4898-890B-E378DA69E543}" destId="{CF1E4172-C415-4CF6-BC3D-2B68B8C40422}" srcOrd="0" destOrd="0" presId="urn:microsoft.com/office/officeart/2018/2/layout/IconCircleList"/>
    <dgm:cxn modelId="{042EDEDB-F8A0-4571-AA80-86066ED0FBCD}" type="presParOf" srcId="{1F89F716-B9E6-4B60-8E59-988C319A0A43}" destId="{EF2BF80B-0BDB-4FCE-A4F5-A62D66A4518F}" srcOrd="0" destOrd="0" presId="urn:microsoft.com/office/officeart/2018/2/layout/IconCircleList"/>
    <dgm:cxn modelId="{68E71336-27D2-420D-A6A8-AACFC204EF76}" type="presParOf" srcId="{EF2BF80B-0BDB-4FCE-A4F5-A62D66A4518F}" destId="{DAC5BC58-0D36-460E-ABD8-E7995BBD25D7}" srcOrd="0" destOrd="0" presId="urn:microsoft.com/office/officeart/2018/2/layout/IconCircleList"/>
    <dgm:cxn modelId="{DDF9A2C5-165C-44BE-B98F-9E1858611C74}" type="presParOf" srcId="{DAC5BC58-0D36-460E-ABD8-E7995BBD25D7}" destId="{8645324A-69A5-4706-AB2A-8C19EE80B28D}" srcOrd="0" destOrd="0" presId="urn:microsoft.com/office/officeart/2018/2/layout/IconCircleList"/>
    <dgm:cxn modelId="{36FFF708-3E58-42E8-A770-DD5412A2DF48}" type="presParOf" srcId="{DAC5BC58-0D36-460E-ABD8-E7995BBD25D7}" destId="{D5EC2858-D479-4D56-9CEA-EC11F82DBC58}" srcOrd="1" destOrd="0" presId="urn:microsoft.com/office/officeart/2018/2/layout/IconCircleList"/>
    <dgm:cxn modelId="{7F98E191-693E-4315-94F6-CAFD5204D936}" type="presParOf" srcId="{DAC5BC58-0D36-460E-ABD8-E7995BBD25D7}" destId="{5EA7421B-51D1-4DD9-ACA6-E1937A0AA48A}" srcOrd="2" destOrd="0" presId="urn:microsoft.com/office/officeart/2018/2/layout/IconCircleList"/>
    <dgm:cxn modelId="{F0C6AEF1-0A6C-41FD-AB1A-C0A044C042C4}" type="presParOf" srcId="{DAC5BC58-0D36-460E-ABD8-E7995BBD25D7}" destId="{CF1E4172-C415-4CF6-BC3D-2B68B8C40422}" srcOrd="3" destOrd="0" presId="urn:microsoft.com/office/officeart/2018/2/layout/IconCircleList"/>
    <dgm:cxn modelId="{2AA81194-4DC7-45BB-AF84-652797DDE13C}" type="presParOf" srcId="{EF2BF80B-0BDB-4FCE-A4F5-A62D66A4518F}" destId="{37E84BA0-D20A-43E0-BCF6-0917C510912D}" srcOrd="1" destOrd="0" presId="urn:microsoft.com/office/officeart/2018/2/layout/IconCircleList"/>
    <dgm:cxn modelId="{83ACDBFC-A596-48D3-9B19-EEBB4A4662C7}" type="presParOf" srcId="{EF2BF80B-0BDB-4FCE-A4F5-A62D66A4518F}" destId="{BD52D00E-EDCB-4F35-9783-7BCF6AD7F20D}" srcOrd="2" destOrd="0" presId="urn:microsoft.com/office/officeart/2018/2/layout/IconCircleList"/>
    <dgm:cxn modelId="{07EF9D7A-9191-4B08-BFD1-91688F248A98}" type="presParOf" srcId="{BD52D00E-EDCB-4F35-9783-7BCF6AD7F20D}" destId="{C5EA254F-CFE5-4877-8A78-1AAEF962F8EA}" srcOrd="0" destOrd="0" presId="urn:microsoft.com/office/officeart/2018/2/layout/IconCircleList"/>
    <dgm:cxn modelId="{D1D5F8A7-083D-4000-818E-682BFBE9C894}" type="presParOf" srcId="{BD52D00E-EDCB-4F35-9783-7BCF6AD7F20D}" destId="{E95B0477-3EE2-462E-9208-9B441DEB067B}" srcOrd="1" destOrd="0" presId="urn:microsoft.com/office/officeart/2018/2/layout/IconCircleList"/>
    <dgm:cxn modelId="{2C6E5FF7-06FA-453B-AB0F-9AE791CC0DB8}" type="presParOf" srcId="{BD52D00E-EDCB-4F35-9783-7BCF6AD7F20D}" destId="{C8157875-74F5-4953-8559-4D3001EFFB9B}" srcOrd="2" destOrd="0" presId="urn:microsoft.com/office/officeart/2018/2/layout/IconCircleList"/>
    <dgm:cxn modelId="{1D7D2AF7-A95C-49E2-BB91-8FF255B99AA5}" type="presParOf" srcId="{BD52D00E-EDCB-4F35-9783-7BCF6AD7F20D}" destId="{D97A5916-C97E-4B9D-AA35-8EFFA9DE7F66}" srcOrd="3" destOrd="0" presId="urn:microsoft.com/office/officeart/2018/2/layout/IconCircleList"/>
    <dgm:cxn modelId="{E9866A92-6E31-451C-82B1-258C07E6BB56}" type="presParOf" srcId="{EF2BF80B-0BDB-4FCE-A4F5-A62D66A4518F}" destId="{FD6E6DC4-4523-4921-8227-6FF83CDD9642}" srcOrd="3" destOrd="0" presId="urn:microsoft.com/office/officeart/2018/2/layout/IconCircleList"/>
    <dgm:cxn modelId="{5EBE667A-8234-4539-9691-D79D8CE5AD31}" type="presParOf" srcId="{EF2BF80B-0BDB-4FCE-A4F5-A62D66A4518F}" destId="{C634A356-4B84-4C64-BC67-A906C4172A35}" srcOrd="4" destOrd="0" presId="urn:microsoft.com/office/officeart/2018/2/layout/IconCircleList"/>
    <dgm:cxn modelId="{0B297BBD-A77B-4678-932F-B78DCFC5E9BD}" type="presParOf" srcId="{C634A356-4B84-4C64-BC67-A906C4172A35}" destId="{985C1359-E803-4FE3-8C10-18980C3FDF29}" srcOrd="0" destOrd="0" presId="urn:microsoft.com/office/officeart/2018/2/layout/IconCircleList"/>
    <dgm:cxn modelId="{4D2FAB12-05B0-4BBE-BB26-2201DB9D30F2}" type="presParOf" srcId="{C634A356-4B84-4C64-BC67-A906C4172A35}" destId="{04F65B7A-FA51-436F-BC1C-3C6ACA9F9FBF}" srcOrd="1" destOrd="0" presId="urn:microsoft.com/office/officeart/2018/2/layout/IconCircleList"/>
    <dgm:cxn modelId="{31E57A15-4FDE-4961-B3F8-0BFE7CE55BE2}" type="presParOf" srcId="{C634A356-4B84-4C64-BC67-A906C4172A35}" destId="{2CA79A2D-14AC-4B33-B35B-644823FE9D0B}" srcOrd="2" destOrd="0" presId="urn:microsoft.com/office/officeart/2018/2/layout/IconCircleList"/>
    <dgm:cxn modelId="{EFC025BB-9E58-42C6-B0FD-8C3BE830C364}" type="presParOf" srcId="{C634A356-4B84-4C64-BC67-A906C4172A35}" destId="{05AE2791-716F-4340-851B-8C5233B1D304}" srcOrd="3" destOrd="0" presId="urn:microsoft.com/office/officeart/2018/2/layout/IconCircleList"/>
    <dgm:cxn modelId="{47399D7D-0216-4099-94DF-3B32B59DE2CC}" type="presParOf" srcId="{EF2BF80B-0BDB-4FCE-A4F5-A62D66A4518F}" destId="{F2696CCC-E831-4BFF-8138-2259C5E29B63}" srcOrd="5" destOrd="0" presId="urn:microsoft.com/office/officeart/2018/2/layout/IconCircleList"/>
    <dgm:cxn modelId="{C681B324-2B93-46D9-854B-7DD789779478}" type="presParOf" srcId="{EF2BF80B-0BDB-4FCE-A4F5-A62D66A4518F}" destId="{F0637ACA-B267-45A5-AA63-B77CDF9212E2}" srcOrd="6" destOrd="0" presId="urn:microsoft.com/office/officeart/2018/2/layout/IconCircleList"/>
    <dgm:cxn modelId="{C86D84C4-A0EC-4883-A82F-418C19E19E95}" type="presParOf" srcId="{F0637ACA-B267-45A5-AA63-B77CDF9212E2}" destId="{E9E9CFF2-AD26-4976-80B2-B1446F08A514}" srcOrd="0" destOrd="0" presId="urn:microsoft.com/office/officeart/2018/2/layout/IconCircleList"/>
    <dgm:cxn modelId="{DCCF5723-828B-47B2-B962-E45D570CC222}" type="presParOf" srcId="{F0637ACA-B267-45A5-AA63-B77CDF9212E2}" destId="{FB584B9C-B5A4-4C0E-A25F-1878CFA1A177}" srcOrd="1" destOrd="0" presId="urn:microsoft.com/office/officeart/2018/2/layout/IconCircleList"/>
    <dgm:cxn modelId="{65074AD9-83FC-42AB-A840-4C65705519FD}" type="presParOf" srcId="{F0637ACA-B267-45A5-AA63-B77CDF9212E2}" destId="{A0FC25BF-2729-4C6E-AA45-EDA1B761D733}" srcOrd="2" destOrd="0" presId="urn:microsoft.com/office/officeart/2018/2/layout/IconCircleList"/>
    <dgm:cxn modelId="{E9586C03-E7C3-4B08-8CA1-7FE4A1D6E236}" type="presParOf" srcId="{F0637ACA-B267-45A5-AA63-B77CDF9212E2}" destId="{DA35FB7C-64C4-488C-9ACC-EA680AC89EDB}" srcOrd="3" destOrd="0" presId="urn:microsoft.com/office/officeart/2018/2/layout/IconCircleList"/>
    <dgm:cxn modelId="{8D6CB16A-5125-4D5B-B498-FE14E7CFE1BB}" type="presParOf" srcId="{EF2BF80B-0BDB-4FCE-A4F5-A62D66A4518F}" destId="{43A7E605-5389-40FE-AB78-5293AE0B1DF1}" srcOrd="7" destOrd="0" presId="urn:microsoft.com/office/officeart/2018/2/layout/IconCircleList"/>
    <dgm:cxn modelId="{402BED9A-F4D2-4006-9FB1-CEB268EF519C}" type="presParOf" srcId="{EF2BF80B-0BDB-4FCE-A4F5-A62D66A4518F}" destId="{E4C51CEE-5493-4663-96F3-56B2C1AB6B4C}" srcOrd="8" destOrd="0" presId="urn:microsoft.com/office/officeart/2018/2/layout/IconCircleList"/>
    <dgm:cxn modelId="{B1F89999-4952-41D9-A657-7C3C416C1B67}" type="presParOf" srcId="{E4C51CEE-5493-4663-96F3-56B2C1AB6B4C}" destId="{0056FB29-CD08-4416-8701-0825347C51A6}" srcOrd="0" destOrd="0" presId="urn:microsoft.com/office/officeart/2018/2/layout/IconCircleList"/>
    <dgm:cxn modelId="{4BB79C52-19B3-45A3-9C54-0B250031C3BF}" type="presParOf" srcId="{E4C51CEE-5493-4663-96F3-56B2C1AB6B4C}" destId="{7F41B805-ADE3-4D9D-97BE-3EB6075FB0F8}" srcOrd="1" destOrd="0" presId="urn:microsoft.com/office/officeart/2018/2/layout/IconCircleList"/>
    <dgm:cxn modelId="{99FFAA9F-02A9-4852-BF05-A600F82FD64A}" type="presParOf" srcId="{E4C51CEE-5493-4663-96F3-56B2C1AB6B4C}" destId="{09175090-C38C-480C-994F-88E8F3885ECB}" srcOrd="2" destOrd="0" presId="urn:microsoft.com/office/officeart/2018/2/layout/IconCircleList"/>
    <dgm:cxn modelId="{F5D5C75E-1330-4A9B-9534-F878EA2D9A8A}" type="presParOf" srcId="{E4C51CEE-5493-4663-96F3-56B2C1AB6B4C}" destId="{D7422A52-8054-4C16-AD2D-0E07052E6EEA}" srcOrd="3" destOrd="0" presId="urn:microsoft.com/office/officeart/2018/2/layout/IconCircleList"/>
    <dgm:cxn modelId="{6EB9E265-A340-4EF7-A1AC-111CD5F1178D}" type="presParOf" srcId="{EF2BF80B-0BDB-4FCE-A4F5-A62D66A4518F}" destId="{84796FA9-27BF-44B7-BFD5-978FD03F6F59}" srcOrd="9" destOrd="0" presId="urn:microsoft.com/office/officeart/2018/2/layout/IconCircleList"/>
    <dgm:cxn modelId="{BCFE0DE2-CDFE-4CB2-B49F-CC8DB2F21937}" type="presParOf" srcId="{EF2BF80B-0BDB-4FCE-A4F5-A62D66A4518F}" destId="{5C5CD8C8-BC1D-47D2-9F70-473658112680}" srcOrd="10" destOrd="0" presId="urn:microsoft.com/office/officeart/2018/2/layout/IconCircleList"/>
    <dgm:cxn modelId="{6EBFE4F6-F336-4CE0-8ECB-F1336EDE4800}" type="presParOf" srcId="{5C5CD8C8-BC1D-47D2-9F70-473658112680}" destId="{F47801F2-D7F4-4D42-847E-677C6CD18D25}" srcOrd="0" destOrd="0" presId="urn:microsoft.com/office/officeart/2018/2/layout/IconCircleList"/>
    <dgm:cxn modelId="{AC07A239-54A8-410F-9458-B6760A8694F8}" type="presParOf" srcId="{5C5CD8C8-BC1D-47D2-9F70-473658112680}" destId="{8E702BDB-E433-45FA-9DE0-4990C1B4F547}" srcOrd="1" destOrd="0" presId="urn:microsoft.com/office/officeart/2018/2/layout/IconCircleList"/>
    <dgm:cxn modelId="{92D82738-82BF-40FF-AAF7-A998A74006BB}" type="presParOf" srcId="{5C5CD8C8-BC1D-47D2-9F70-473658112680}" destId="{FD0BBE77-7282-4ACF-9C91-2970813D5BBD}" srcOrd="2" destOrd="0" presId="urn:microsoft.com/office/officeart/2018/2/layout/IconCircleList"/>
    <dgm:cxn modelId="{39F0C082-7BE2-49FF-A5C7-541A5F5C91E3}" type="presParOf" srcId="{5C5CD8C8-BC1D-47D2-9F70-473658112680}" destId="{2CA96C77-B4CE-4DA8-9659-43A893D571EC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756E32-2E55-44EC-AE4A-EA3501A6FE5C}">
      <dsp:nvSpPr>
        <dsp:cNvPr id="0" name=""/>
        <dsp:cNvSpPr/>
      </dsp:nvSpPr>
      <dsp:spPr>
        <a:xfrm>
          <a:off x="679050" y="376937"/>
          <a:ext cx="1887187" cy="1887187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57FE71-F51A-418B-A6BB-2BD34985D326}">
      <dsp:nvSpPr>
        <dsp:cNvPr id="0" name=""/>
        <dsp:cNvSpPr/>
      </dsp:nvSpPr>
      <dsp:spPr>
        <a:xfrm>
          <a:off x="1081237" y="779125"/>
          <a:ext cx="1082812" cy="10828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87B705-ECA5-40B8-ACCE-A2AD46483C36}">
      <dsp:nvSpPr>
        <dsp:cNvPr id="0" name=""/>
        <dsp:cNvSpPr/>
      </dsp:nvSpPr>
      <dsp:spPr>
        <a:xfrm>
          <a:off x="75768" y="2851938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700" b="1" kern="1200" dirty="0">
              <a:solidFill>
                <a:schemeClr val="tx1"/>
              </a:solidFill>
            </a:rPr>
            <a:t>Mechanical Recycling:</a:t>
          </a:r>
          <a:r>
            <a:rPr lang="en-GB" sz="1700" kern="1200" dirty="0">
              <a:solidFill>
                <a:schemeClr val="tx1"/>
              </a:solidFill>
            </a:rPr>
            <a:t> Shred textiles into </a:t>
          </a:r>
          <a:r>
            <a:rPr lang="en-GB" sz="1700" kern="1200" dirty="0" err="1">
              <a:solidFill>
                <a:schemeClr val="tx1"/>
              </a:solidFill>
            </a:rPr>
            <a:t>fibers</a:t>
          </a:r>
          <a:r>
            <a:rPr lang="en-GB" sz="1700" kern="1200" dirty="0">
              <a:solidFill>
                <a:schemeClr val="tx1"/>
              </a:solidFill>
            </a:rPr>
            <a:t>; reprocess into new products.</a:t>
          </a:r>
          <a:endParaRPr lang="en-US" sz="1700" kern="1200" dirty="0">
            <a:solidFill>
              <a:schemeClr val="tx1"/>
            </a:solidFill>
          </a:endParaRPr>
        </a:p>
      </dsp:txBody>
      <dsp:txXfrm>
        <a:off x="75768" y="2851938"/>
        <a:ext cx="3093750" cy="720000"/>
      </dsp:txXfrm>
    </dsp:sp>
    <dsp:sp modelId="{886ADF78-3228-471B-A8CF-E17B7B6296FC}">
      <dsp:nvSpPr>
        <dsp:cNvPr id="0" name=""/>
        <dsp:cNvSpPr/>
      </dsp:nvSpPr>
      <dsp:spPr>
        <a:xfrm>
          <a:off x="4314206" y="376937"/>
          <a:ext cx="1887187" cy="1887187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18A2DA-148E-499F-8867-50B4A2899EA8}">
      <dsp:nvSpPr>
        <dsp:cNvPr id="0" name=""/>
        <dsp:cNvSpPr/>
      </dsp:nvSpPr>
      <dsp:spPr>
        <a:xfrm>
          <a:off x="4716393" y="779125"/>
          <a:ext cx="1082812" cy="10828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971617-08E6-4E2D-9B00-622FE3065EA1}">
      <dsp:nvSpPr>
        <dsp:cNvPr id="0" name=""/>
        <dsp:cNvSpPr/>
      </dsp:nvSpPr>
      <dsp:spPr>
        <a:xfrm>
          <a:off x="3710925" y="2851938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700" b="1" kern="1200" dirty="0">
              <a:solidFill>
                <a:schemeClr val="tx1"/>
              </a:solidFill>
            </a:rPr>
            <a:t>Chemical Recycling:</a:t>
          </a:r>
          <a:r>
            <a:rPr lang="en-GB" sz="1700" kern="1200" dirty="0">
              <a:solidFill>
                <a:schemeClr val="tx1"/>
              </a:solidFill>
            </a:rPr>
            <a:t> Break down </a:t>
          </a:r>
          <a:r>
            <a:rPr lang="en-GB" sz="1700" kern="1200" dirty="0" err="1">
              <a:solidFill>
                <a:schemeClr val="tx1"/>
              </a:solidFill>
            </a:rPr>
            <a:t>fibers</a:t>
          </a:r>
          <a:r>
            <a:rPr lang="en-GB" sz="1700" kern="1200" dirty="0">
              <a:solidFill>
                <a:schemeClr val="tx1"/>
              </a:solidFill>
            </a:rPr>
            <a:t> into components for new textiles.</a:t>
          </a:r>
          <a:endParaRPr lang="en-US" sz="1700" kern="1200" dirty="0">
            <a:solidFill>
              <a:schemeClr val="tx1"/>
            </a:solidFill>
          </a:endParaRPr>
        </a:p>
      </dsp:txBody>
      <dsp:txXfrm>
        <a:off x="3710925" y="2851938"/>
        <a:ext cx="3093750" cy="720000"/>
      </dsp:txXfrm>
    </dsp:sp>
    <dsp:sp modelId="{377564DD-5F62-4310-AFC0-934D350B22E1}">
      <dsp:nvSpPr>
        <dsp:cNvPr id="0" name=""/>
        <dsp:cNvSpPr/>
      </dsp:nvSpPr>
      <dsp:spPr>
        <a:xfrm>
          <a:off x="7949362" y="376937"/>
          <a:ext cx="1887187" cy="1887187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C6667B-844A-49BD-B83F-24E8FB4B6349}">
      <dsp:nvSpPr>
        <dsp:cNvPr id="0" name=""/>
        <dsp:cNvSpPr/>
      </dsp:nvSpPr>
      <dsp:spPr>
        <a:xfrm>
          <a:off x="8351550" y="779125"/>
          <a:ext cx="1082812" cy="10828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312FE5-5544-4915-B9E1-47C3066A15C8}">
      <dsp:nvSpPr>
        <dsp:cNvPr id="0" name=""/>
        <dsp:cNvSpPr/>
      </dsp:nvSpPr>
      <dsp:spPr>
        <a:xfrm>
          <a:off x="7346081" y="2851938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700" b="1" kern="1200" dirty="0">
              <a:solidFill>
                <a:schemeClr val="tx1"/>
              </a:solidFill>
            </a:rPr>
            <a:t>Textile-to-Textile Recycling:</a:t>
          </a:r>
          <a:r>
            <a:rPr lang="en-GB" sz="1700" kern="1200" dirty="0">
              <a:solidFill>
                <a:schemeClr val="tx1"/>
              </a:solidFill>
            </a:rPr>
            <a:t> Develop closed-loop systems for high-quality recycling.</a:t>
          </a:r>
          <a:endParaRPr lang="en-US" sz="1700" kern="1200" dirty="0">
            <a:solidFill>
              <a:schemeClr val="tx1"/>
            </a:solidFill>
          </a:endParaRPr>
        </a:p>
      </dsp:txBody>
      <dsp:txXfrm>
        <a:off x="7346081" y="2851938"/>
        <a:ext cx="309375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C04E72-AB6F-4380-B0FA-CD7D723BA96E}">
      <dsp:nvSpPr>
        <dsp:cNvPr id="0" name=""/>
        <dsp:cNvSpPr/>
      </dsp:nvSpPr>
      <dsp:spPr>
        <a:xfrm>
          <a:off x="3364992" y="2124"/>
          <a:ext cx="3785616" cy="1402286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700" kern="1200"/>
            <a:t>Purchase of Recycled Polyester fibre in White, Black and Green</a:t>
          </a:r>
          <a:endParaRPr lang="en-US" sz="2700" kern="1200"/>
        </a:p>
      </dsp:txBody>
      <dsp:txXfrm>
        <a:off x="3433446" y="70578"/>
        <a:ext cx="3648708" cy="1265378"/>
      </dsp:txXfrm>
    </dsp:sp>
    <dsp:sp modelId="{7414B228-AEF8-4632-A613-09295B50EEE8}">
      <dsp:nvSpPr>
        <dsp:cNvPr id="0" name=""/>
        <dsp:cNvSpPr/>
      </dsp:nvSpPr>
      <dsp:spPr>
        <a:xfrm>
          <a:off x="3364992" y="1474525"/>
          <a:ext cx="3785616" cy="1402286"/>
        </a:xfrm>
        <a:prstGeom prst="round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700" kern="1200"/>
            <a:t>Purchase of Recycled Bicomponent Fibre in White and Black</a:t>
          </a:r>
          <a:endParaRPr lang="en-US" sz="2700" kern="1200"/>
        </a:p>
      </dsp:txBody>
      <dsp:txXfrm>
        <a:off x="3433446" y="1542979"/>
        <a:ext cx="3648708" cy="1265378"/>
      </dsp:txXfrm>
    </dsp:sp>
    <dsp:sp modelId="{FF60FF46-34F6-477E-80B8-A3459BC399A2}">
      <dsp:nvSpPr>
        <dsp:cNvPr id="0" name=""/>
        <dsp:cNvSpPr/>
      </dsp:nvSpPr>
      <dsp:spPr>
        <a:xfrm>
          <a:off x="3364992" y="2946926"/>
          <a:ext cx="3785616" cy="1402286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700" kern="1200"/>
            <a:t>Recycling of Textile products into Shoddy Fibre.</a:t>
          </a:r>
          <a:endParaRPr lang="en-US" sz="2700" kern="1200"/>
        </a:p>
      </dsp:txBody>
      <dsp:txXfrm>
        <a:off x="3433446" y="3015380"/>
        <a:ext cx="3648708" cy="12653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45324A-69A5-4706-AB2A-8C19EE80B28D}">
      <dsp:nvSpPr>
        <dsp:cNvPr id="0" name=""/>
        <dsp:cNvSpPr/>
      </dsp:nvSpPr>
      <dsp:spPr>
        <a:xfrm>
          <a:off x="205509" y="828340"/>
          <a:ext cx="911674" cy="91167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EC2858-D479-4D56-9CEA-EC11F82DBC58}">
      <dsp:nvSpPr>
        <dsp:cNvPr id="0" name=""/>
        <dsp:cNvSpPr/>
      </dsp:nvSpPr>
      <dsp:spPr>
        <a:xfrm>
          <a:off x="396960" y="1019791"/>
          <a:ext cx="528770" cy="5287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1E4172-C415-4CF6-BC3D-2B68B8C40422}">
      <dsp:nvSpPr>
        <dsp:cNvPr id="0" name=""/>
        <dsp:cNvSpPr/>
      </dsp:nvSpPr>
      <dsp:spPr>
        <a:xfrm>
          <a:off x="1312541" y="828340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100" kern="1200"/>
            <a:t>Current rate of Recycling</a:t>
          </a:r>
          <a:endParaRPr lang="en-US" sz="2100" kern="1200"/>
        </a:p>
      </dsp:txBody>
      <dsp:txXfrm>
        <a:off x="1312541" y="828340"/>
        <a:ext cx="2148945" cy="911674"/>
      </dsp:txXfrm>
    </dsp:sp>
    <dsp:sp modelId="{C5EA254F-CFE5-4877-8A78-1AAEF962F8EA}">
      <dsp:nvSpPr>
        <dsp:cNvPr id="0" name=""/>
        <dsp:cNvSpPr/>
      </dsp:nvSpPr>
      <dsp:spPr>
        <a:xfrm>
          <a:off x="3835925" y="828340"/>
          <a:ext cx="911674" cy="91167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5B0477-3EE2-462E-9208-9B441DEB067B}">
      <dsp:nvSpPr>
        <dsp:cNvPr id="0" name=""/>
        <dsp:cNvSpPr/>
      </dsp:nvSpPr>
      <dsp:spPr>
        <a:xfrm>
          <a:off x="4027376" y="1019791"/>
          <a:ext cx="528770" cy="52877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7A5916-C97E-4B9D-AA35-8EFFA9DE7F66}">
      <dsp:nvSpPr>
        <dsp:cNvPr id="0" name=""/>
        <dsp:cNvSpPr/>
      </dsp:nvSpPr>
      <dsp:spPr>
        <a:xfrm>
          <a:off x="4942957" y="828340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100" kern="1200"/>
            <a:t>Available Capacity and Market size</a:t>
          </a:r>
          <a:endParaRPr lang="en-US" sz="2100" kern="1200"/>
        </a:p>
      </dsp:txBody>
      <dsp:txXfrm>
        <a:off x="4942957" y="828340"/>
        <a:ext cx="2148945" cy="911674"/>
      </dsp:txXfrm>
    </dsp:sp>
    <dsp:sp modelId="{985C1359-E803-4FE3-8C10-18980C3FDF29}">
      <dsp:nvSpPr>
        <dsp:cNvPr id="0" name=""/>
        <dsp:cNvSpPr/>
      </dsp:nvSpPr>
      <dsp:spPr>
        <a:xfrm>
          <a:off x="7466341" y="828340"/>
          <a:ext cx="911674" cy="91167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F65B7A-FA51-436F-BC1C-3C6ACA9F9FBF}">
      <dsp:nvSpPr>
        <dsp:cNvPr id="0" name=""/>
        <dsp:cNvSpPr/>
      </dsp:nvSpPr>
      <dsp:spPr>
        <a:xfrm>
          <a:off x="7657792" y="1019791"/>
          <a:ext cx="528770" cy="52877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AE2791-716F-4340-851B-8C5233B1D304}">
      <dsp:nvSpPr>
        <dsp:cNvPr id="0" name=""/>
        <dsp:cNvSpPr/>
      </dsp:nvSpPr>
      <dsp:spPr>
        <a:xfrm>
          <a:off x="8573374" y="828340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100" kern="1200"/>
            <a:t>Current Programs</a:t>
          </a:r>
          <a:endParaRPr lang="en-US" sz="2100" kern="1200"/>
        </a:p>
      </dsp:txBody>
      <dsp:txXfrm>
        <a:off x="8573374" y="828340"/>
        <a:ext cx="2148945" cy="911674"/>
      </dsp:txXfrm>
    </dsp:sp>
    <dsp:sp modelId="{E9E9CFF2-AD26-4976-80B2-B1446F08A514}">
      <dsp:nvSpPr>
        <dsp:cNvPr id="0" name=""/>
        <dsp:cNvSpPr/>
      </dsp:nvSpPr>
      <dsp:spPr>
        <a:xfrm>
          <a:off x="205509" y="2452790"/>
          <a:ext cx="911674" cy="91167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584B9C-B5A4-4C0E-A25F-1878CFA1A177}">
      <dsp:nvSpPr>
        <dsp:cNvPr id="0" name=""/>
        <dsp:cNvSpPr/>
      </dsp:nvSpPr>
      <dsp:spPr>
        <a:xfrm>
          <a:off x="396960" y="2644242"/>
          <a:ext cx="528770" cy="52877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35FB7C-64C4-488C-9ACC-EA680AC89EDB}">
      <dsp:nvSpPr>
        <dsp:cNvPr id="0" name=""/>
        <dsp:cNvSpPr/>
      </dsp:nvSpPr>
      <dsp:spPr>
        <a:xfrm>
          <a:off x="1312541" y="2452790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100" kern="1200"/>
            <a:t>Restrictions and Limitations of current Strategy</a:t>
          </a:r>
          <a:endParaRPr lang="en-US" sz="2100" kern="1200"/>
        </a:p>
      </dsp:txBody>
      <dsp:txXfrm>
        <a:off x="1312541" y="2452790"/>
        <a:ext cx="2148945" cy="911674"/>
      </dsp:txXfrm>
    </dsp:sp>
    <dsp:sp modelId="{0056FB29-CD08-4416-8701-0825347C51A6}">
      <dsp:nvSpPr>
        <dsp:cNvPr id="0" name=""/>
        <dsp:cNvSpPr/>
      </dsp:nvSpPr>
      <dsp:spPr>
        <a:xfrm>
          <a:off x="3835925" y="2452790"/>
          <a:ext cx="911674" cy="91167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41B805-ADE3-4D9D-97BE-3EB6075FB0F8}">
      <dsp:nvSpPr>
        <dsp:cNvPr id="0" name=""/>
        <dsp:cNvSpPr/>
      </dsp:nvSpPr>
      <dsp:spPr>
        <a:xfrm>
          <a:off x="4027376" y="2644242"/>
          <a:ext cx="528770" cy="52877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422A52-8054-4C16-AD2D-0E07052E6EEA}">
      <dsp:nvSpPr>
        <dsp:cNvPr id="0" name=""/>
        <dsp:cNvSpPr/>
      </dsp:nvSpPr>
      <dsp:spPr>
        <a:xfrm>
          <a:off x="4942957" y="2452790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100" kern="1200"/>
            <a:t>Process for Recycling  </a:t>
          </a:r>
          <a:endParaRPr lang="en-US" sz="2100" kern="1200"/>
        </a:p>
      </dsp:txBody>
      <dsp:txXfrm>
        <a:off x="4942957" y="2452790"/>
        <a:ext cx="2148945" cy="911674"/>
      </dsp:txXfrm>
    </dsp:sp>
    <dsp:sp modelId="{F47801F2-D7F4-4D42-847E-677C6CD18D25}">
      <dsp:nvSpPr>
        <dsp:cNvPr id="0" name=""/>
        <dsp:cNvSpPr/>
      </dsp:nvSpPr>
      <dsp:spPr>
        <a:xfrm>
          <a:off x="7466341" y="2452790"/>
          <a:ext cx="911674" cy="91167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702BDB-E433-45FA-9DE0-4990C1B4F547}">
      <dsp:nvSpPr>
        <dsp:cNvPr id="0" name=""/>
        <dsp:cNvSpPr/>
      </dsp:nvSpPr>
      <dsp:spPr>
        <a:xfrm>
          <a:off x="7657792" y="2644242"/>
          <a:ext cx="528770" cy="52877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A96C77-B4CE-4DA8-9659-43A893D571EC}">
      <dsp:nvSpPr>
        <dsp:cNvPr id="0" name=""/>
        <dsp:cNvSpPr/>
      </dsp:nvSpPr>
      <dsp:spPr>
        <a:xfrm>
          <a:off x="8573374" y="2452790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100" kern="1200"/>
            <a:t>Moving from Recycling to the Circular Economy</a:t>
          </a:r>
          <a:endParaRPr lang="en-US" sz="2100" kern="1200"/>
        </a:p>
      </dsp:txBody>
      <dsp:txXfrm>
        <a:off x="8573374" y="2452790"/>
        <a:ext cx="2148945" cy="9116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09"/>
          </a:xfrm>
          <a:prstGeom prst="rect">
            <a:avLst/>
          </a:prstGeom>
        </p:spPr>
        <p:txBody>
          <a:bodyPr vert="horz" lIns="91420" tIns="45709" rIns="91420" bIns="45709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9" y="0"/>
            <a:ext cx="2946400" cy="496809"/>
          </a:xfrm>
          <a:prstGeom prst="rect">
            <a:avLst/>
          </a:prstGeom>
        </p:spPr>
        <p:txBody>
          <a:bodyPr vert="horz" lIns="91420" tIns="45709" rIns="91420" bIns="45709" rtlCol="0"/>
          <a:lstStyle>
            <a:lvl1pPr algn="r">
              <a:defRPr sz="1200"/>
            </a:lvl1pPr>
          </a:lstStyle>
          <a:p>
            <a:fld id="{106992AA-FE62-4EA8-A7FF-E53D276CB1A5}" type="datetimeFigureOut">
              <a:rPr lang="en-ZA" smtClean="0"/>
              <a:t>2024/11/12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6655"/>
            <a:ext cx="2946400" cy="496808"/>
          </a:xfrm>
          <a:prstGeom prst="rect">
            <a:avLst/>
          </a:prstGeom>
        </p:spPr>
        <p:txBody>
          <a:bodyPr vert="horz" lIns="91420" tIns="45709" rIns="91420" bIns="45709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9" y="9426655"/>
            <a:ext cx="2946400" cy="496808"/>
          </a:xfrm>
          <a:prstGeom prst="rect">
            <a:avLst/>
          </a:prstGeom>
        </p:spPr>
        <p:txBody>
          <a:bodyPr vert="horz" lIns="91420" tIns="45709" rIns="91420" bIns="45709" rtlCol="0" anchor="b"/>
          <a:lstStyle>
            <a:lvl1pPr algn="r">
              <a:defRPr sz="1200"/>
            </a:lvl1pPr>
          </a:lstStyle>
          <a:p>
            <a:fld id="{62EAC5C6-992B-434E-AB23-F678C6C8D05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17224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20" tIns="45709" rIns="91420" bIns="4570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7976"/>
          </a:xfrm>
          <a:prstGeom prst="rect">
            <a:avLst/>
          </a:prstGeom>
        </p:spPr>
        <p:txBody>
          <a:bodyPr vert="horz" lIns="91420" tIns="45709" rIns="91420" bIns="45709" rtlCol="0"/>
          <a:lstStyle>
            <a:lvl1pPr algn="r">
              <a:defRPr sz="1200"/>
            </a:lvl1pPr>
          </a:lstStyle>
          <a:p>
            <a:fld id="{2F566226-B803-5944-8A65-771E1E16C0EF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0" tIns="45709" rIns="91420" bIns="4570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6429"/>
            <a:ext cx="5438140" cy="3907989"/>
          </a:xfrm>
          <a:prstGeom prst="rect">
            <a:avLst/>
          </a:prstGeom>
        </p:spPr>
        <p:txBody>
          <a:bodyPr vert="horz" lIns="91420" tIns="45709" rIns="91420" bIns="4570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5659" cy="497975"/>
          </a:xfrm>
          <a:prstGeom prst="rect">
            <a:avLst/>
          </a:prstGeom>
        </p:spPr>
        <p:txBody>
          <a:bodyPr vert="horz" lIns="91420" tIns="45709" rIns="91420" bIns="4570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7076"/>
            <a:ext cx="2945659" cy="497975"/>
          </a:xfrm>
          <a:prstGeom prst="rect">
            <a:avLst/>
          </a:prstGeom>
        </p:spPr>
        <p:txBody>
          <a:bodyPr vert="horz" lIns="91420" tIns="45709" rIns="91420" bIns="45709" rtlCol="0" anchor="b"/>
          <a:lstStyle>
            <a:lvl1pPr algn="r">
              <a:defRPr sz="1200"/>
            </a:lvl1pPr>
          </a:lstStyle>
          <a:p>
            <a:fld id="{95EED9A3-3917-F648-A64B-776E1C106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058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226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425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962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986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630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44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173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48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207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158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51"/>
            <a:ext cx="36576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51"/>
            <a:ext cx="10769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054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65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56E71F1-5A87-4A96-B42F-2DFA1B766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23" name="Color Cover">
              <a:extLst>
                <a:ext uri="{FF2B5EF4-FFF2-40B4-BE49-F238E27FC236}">
                  <a16:creationId xmlns:a16="http://schemas.microsoft.com/office/drawing/2014/main" id="{CF5215DD-02E8-49F2-8F73-D509B6A02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Color Cover">
              <a:extLst>
                <a:ext uri="{FF2B5EF4-FFF2-40B4-BE49-F238E27FC236}">
                  <a16:creationId xmlns:a16="http://schemas.microsoft.com/office/drawing/2014/main" id="{8E743EB7-3A15-4D51-A603-1F3C290AA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733FE3C-12C4-4FA2-A795-87D2F6776A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27" name="Color">
              <a:extLst>
                <a:ext uri="{FF2B5EF4-FFF2-40B4-BE49-F238E27FC236}">
                  <a16:creationId xmlns:a16="http://schemas.microsoft.com/office/drawing/2014/main" id="{66F1E4BF-D491-4254-81A6-5119D1672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Color">
              <a:extLst>
                <a:ext uri="{FF2B5EF4-FFF2-40B4-BE49-F238E27FC236}">
                  <a16:creationId xmlns:a16="http://schemas.microsoft.com/office/drawing/2014/main" id="{98C6C0CF-E3BD-4627-9DDF-246EAF2D4C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255A92DB-1E90-8E59-DA8C-88E3B01F0C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066" r="24746" b="2"/>
          <a:stretch/>
        </p:blipFill>
        <p:spPr>
          <a:xfrm>
            <a:off x="7082810" y="841663"/>
            <a:ext cx="4166151" cy="5185923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0C2B5F12-8A82-4A59-9400-3164CBF47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52" cy="6858000"/>
            <a:chOff x="0" y="0"/>
            <a:chExt cx="12188952" cy="68580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74BC7CB-EC69-421D-B286-57CAFE86D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2D86EA2-D090-4E0C-B153-3ECE91311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AC29764-D054-4F76-9FE5-49811EDB6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D9BB18B-7B57-4D1E-B87E-D2A7214F7C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0A98EF1-1185-4EFF-A3C0-25DEBE8CD9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CDA8723-DE3F-48D0-8822-0269EE207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2B072E5-03AC-4D0A-A767-43EFB55BED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014984" y="819015"/>
            <a:ext cx="5821537" cy="13932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8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BRITS NONWOVEN (PTY) LTD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 txBox="1">
            <a:spLocks/>
          </p:cNvSpPr>
          <p:nvPr/>
        </p:nvSpPr>
        <p:spPr>
          <a:xfrm>
            <a:off x="1014984" y="3442089"/>
            <a:ext cx="5821537" cy="25968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solidFill>
                  <a:schemeClr val="tx1"/>
                </a:solidFill>
              </a:rPr>
              <a:t>CIRCULAR ECONOMY IN TEXTILES - BRITS RECYCLING</a:t>
            </a:r>
          </a:p>
          <a:p>
            <a:pPr algn="l">
              <a:lnSpc>
                <a:spcPct val="90000"/>
              </a:lnSpc>
              <a:spcAft>
                <a:spcPts val="600"/>
              </a:spcAft>
            </a:pPr>
            <a:endParaRPr lang="en-US" sz="1800" b="1" dirty="0">
              <a:solidFill>
                <a:schemeClr val="bg1"/>
              </a:solidFill>
            </a:endParaRPr>
          </a:p>
          <a:p>
            <a:pPr algn="l">
              <a:lnSpc>
                <a:spcPct val="90000"/>
              </a:lnSpc>
              <a:spcAft>
                <a:spcPts val="600"/>
              </a:spcAft>
            </a:pPr>
            <a:endParaRPr lang="en-US" sz="1800" b="1" dirty="0">
              <a:solidFill>
                <a:schemeClr val="bg1"/>
              </a:solidFill>
            </a:endParaRPr>
          </a:p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sz="1800" b="1" dirty="0">
                <a:solidFill>
                  <a:schemeClr val="bg1"/>
                </a:solidFill>
              </a:rPr>
              <a:t>November 2024</a:t>
            </a:r>
          </a:p>
          <a:p>
            <a:pPr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800" b="1" dirty="0">
              <a:solidFill>
                <a:schemeClr val="bg1"/>
              </a:solidFill>
            </a:endParaRPr>
          </a:p>
          <a:p>
            <a:pPr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367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7B8ED-6C2C-4C3A-8825-9E81EDB85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Brits Recycle Focus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8BB92-8A04-4EF5-8BE4-F1DFFBD07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69768"/>
            <a:ext cx="10972800" cy="5152286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Key focus :</a:t>
            </a:r>
          </a:p>
          <a:p>
            <a:pPr lvl="1"/>
            <a:r>
              <a:rPr lang="en-GB" dirty="0"/>
              <a:t>Support the circular economy into non- wovens.</a:t>
            </a:r>
          </a:p>
          <a:p>
            <a:pPr lvl="1"/>
            <a:r>
              <a:rPr lang="en-GB" dirty="0"/>
              <a:t>Remove illegal textile goods from economy to protect local jobs.</a:t>
            </a:r>
          </a:p>
          <a:p>
            <a:pPr lvl="1"/>
            <a:r>
              <a:rPr lang="en-GB" b="1" dirty="0"/>
              <a:t>Prevent textile goods from ending up in landfill.</a:t>
            </a:r>
          </a:p>
          <a:p>
            <a:pPr lvl="1"/>
            <a:r>
              <a:rPr lang="en-GB" dirty="0"/>
              <a:t>Clean up the environment to prevent illegal dumping of textile goods.</a:t>
            </a:r>
          </a:p>
          <a:p>
            <a:pPr lvl="1"/>
            <a:r>
              <a:rPr lang="en-GB" dirty="0"/>
              <a:t>Provide a means, mechanism and process whereby textile goods can be repurposed to find a new life.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Key problem areas:</a:t>
            </a:r>
          </a:p>
          <a:p>
            <a:pPr lvl="2"/>
            <a:r>
              <a:rPr lang="en-GB" dirty="0"/>
              <a:t>Collection and sorting of goods.</a:t>
            </a:r>
          </a:p>
          <a:p>
            <a:pPr lvl="2"/>
            <a:r>
              <a:rPr lang="en-GB" dirty="0"/>
              <a:t>Cutting and shredding capacity at point of collection – transport costs </a:t>
            </a:r>
          </a:p>
          <a:p>
            <a:pPr lvl="2"/>
            <a:r>
              <a:rPr lang="en-GB" dirty="0"/>
              <a:t>Market acceptance and preference for recycled goods.</a:t>
            </a:r>
          </a:p>
          <a:p>
            <a:pPr lvl="2"/>
            <a:r>
              <a:rPr lang="en-GB" dirty="0"/>
              <a:t>Finding market outlets – you must have end use for recycled shoddy !!</a:t>
            </a:r>
          </a:p>
          <a:p>
            <a:pPr lvl="1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94866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E19BCC-4CD7-1363-E9BE-97D0B8B5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ZA" sz="5400"/>
              <a:t>Recycling Methods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onnsiteX0" fmla="*/ 0 w 10424160"/>
              <a:gd name="connsiteY0" fmla="*/ 0 h 18288"/>
              <a:gd name="connsiteX1" fmla="*/ 903427 w 10424160"/>
              <a:gd name="connsiteY1" fmla="*/ 0 h 18288"/>
              <a:gd name="connsiteX2" fmla="*/ 1389888 w 10424160"/>
              <a:gd name="connsiteY2" fmla="*/ 0 h 18288"/>
              <a:gd name="connsiteX3" fmla="*/ 2189074 w 10424160"/>
              <a:gd name="connsiteY3" fmla="*/ 0 h 18288"/>
              <a:gd name="connsiteX4" fmla="*/ 2675534 w 10424160"/>
              <a:gd name="connsiteY4" fmla="*/ 0 h 18288"/>
              <a:gd name="connsiteX5" fmla="*/ 3370478 w 10424160"/>
              <a:gd name="connsiteY5" fmla="*/ 0 h 18288"/>
              <a:gd name="connsiteX6" fmla="*/ 4169664 w 10424160"/>
              <a:gd name="connsiteY6" fmla="*/ 0 h 18288"/>
              <a:gd name="connsiteX7" fmla="*/ 4551883 w 10424160"/>
              <a:gd name="connsiteY7" fmla="*/ 0 h 18288"/>
              <a:gd name="connsiteX8" fmla="*/ 4934102 w 10424160"/>
              <a:gd name="connsiteY8" fmla="*/ 0 h 18288"/>
              <a:gd name="connsiteX9" fmla="*/ 5837530 w 10424160"/>
              <a:gd name="connsiteY9" fmla="*/ 0 h 18288"/>
              <a:gd name="connsiteX10" fmla="*/ 6532474 w 10424160"/>
              <a:gd name="connsiteY10" fmla="*/ 0 h 18288"/>
              <a:gd name="connsiteX11" fmla="*/ 6914693 w 10424160"/>
              <a:gd name="connsiteY11" fmla="*/ 0 h 18288"/>
              <a:gd name="connsiteX12" fmla="*/ 7609637 w 10424160"/>
              <a:gd name="connsiteY12" fmla="*/ 0 h 18288"/>
              <a:gd name="connsiteX13" fmla="*/ 8513064 w 10424160"/>
              <a:gd name="connsiteY13" fmla="*/ 0 h 18288"/>
              <a:gd name="connsiteX14" fmla="*/ 9103766 w 10424160"/>
              <a:gd name="connsiteY14" fmla="*/ 0 h 18288"/>
              <a:gd name="connsiteX15" fmla="*/ 9694469 w 10424160"/>
              <a:gd name="connsiteY15" fmla="*/ 0 h 18288"/>
              <a:gd name="connsiteX16" fmla="*/ 10424160 w 10424160"/>
              <a:gd name="connsiteY16" fmla="*/ 0 h 18288"/>
              <a:gd name="connsiteX17" fmla="*/ 10424160 w 10424160"/>
              <a:gd name="connsiteY17" fmla="*/ 18288 h 18288"/>
              <a:gd name="connsiteX18" fmla="*/ 9729216 w 10424160"/>
              <a:gd name="connsiteY18" fmla="*/ 18288 h 18288"/>
              <a:gd name="connsiteX19" fmla="*/ 8930030 w 10424160"/>
              <a:gd name="connsiteY19" fmla="*/ 18288 h 18288"/>
              <a:gd name="connsiteX20" fmla="*/ 8130845 w 10424160"/>
              <a:gd name="connsiteY20" fmla="*/ 18288 h 18288"/>
              <a:gd name="connsiteX21" fmla="*/ 7644384 w 10424160"/>
              <a:gd name="connsiteY21" fmla="*/ 18288 h 18288"/>
              <a:gd name="connsiteX22" fmla="*/ 6740957 w 10424160"/>
              <a:gd name="connsiteY22" fmla="*/ 18288 h 18288"/>
              <a:gd name="connsiteX23" fmla="*/ 6046013 w 10424160"/>
              <a:gd name="connsiteY23" fmla="*/ 18288 h 18288"/>
              <a:gd name="connsiteX24" fmla="*/ 5663794 w 10424160"/>
              <a:gd name="connsiteY24" fmla="*/ 18288 h 18288"/>
              <a:gd name="connsiteX25" fmla="*/ 4968850 w 10424160"/>
              <a:gd name="connsiteY25" fmla="*/ 18288 h 18288"/>
              <a:gd name="connsiteX26" fmla="*/ 4378147 w 10424160"/>
              <a:gd name="connsiteY26" fmla="*/ 18288 h 18288"/>
              <a:gd name="connsiteX27" fmla="*/ 3787445 w 10424160"/>
              <a:gd name="connsiteY27" fmla="*/ 18288 h 18288"/>
              <a:gd name="connsiteX28" fmla="*/ 3196742 w 10424160"/>
              <a:gd name="connsiteY28" fmla="*/ 18288 h 18288"/>
              <a:gd name="connsiteX29" fmla="*/ 2606040 w 10424160"/>
              <a:gd name="connsiteY29" fmla="*/ 18288 h 18288"/>
              <a:gd name="connsiteX30" fmla="*/ 1806854 w 10424160"/>
              <a:gd name="connsiteY30" fmla="*/ 18288 h 18288"/>
              <a:gd name="connsiteX31" fmla="*/ 1111910 w 10424160"/>
              <a:gd name="connsiteY31" fmla="*/ 18288 h 18288"/>
              <a:gd name="connsiteX32" fmla="*/ 729691 w 10424160"/>
              <a:gd name="connsiteY32" fmla="*/ 18288 h 18288"/>
              <a:gd name="connsiteX33" fmla="*/ 0 w 10424160"/>
              <a:gd name="connsiteY33" fmla="*/ 18288 h 18288"/>
              <a:gd name="connsiteX34" fmla="*/ 0 w 10424160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TextBox 4">
            <a:extLst>
              <a:ext uri="{FF2B5EF4-FFF2-40B4-BE49-F238E27FC236}">
                <a16:creationId xmlns:a16="http://schemas.microsoft.com/office/drawing/2014/main" id="{1F05B3B1-F249-350D-E53E-9D558B2C84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923737"/>
              </p:ext>
            </p:extLst>
          </p:nvPr>
        </p:nvGraphicFramePr>
        <p:xfrm>
          <a:off x="838200" y="2228087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9462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extiles in different shades of grey">
            <a:extLst>
              <a:ext uri="{FF2B5EF4-FFF2-40B4-BE49-F238E27FC236}">
                <a16:creationId xmlns:a16="http://schemas.microsoft.com/office/drawing/2014/main" id="{56F9DD8A-5C55-46F8-DEC4-E7D84D10D33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01DB6B-31F9-2455-A037-A8ED364AC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282569"/>
            <a:ext cx="9144000" cy="306324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5100" dirty="0">
                <a:solidFill>
                  <a:schemeClr val="bg1"/>
                </a:solidFill>
              </a:rPr>
              <a:t>How is recycling of textiles actually happening –</a:t>
            </a:r>
            <a:br>
              <a:rPr lang="en-US" sz="5100" dirty="0">
                <a:solidFill>
                  <a:schemeClr val="bg1"/>
                </a:solidFill>
              </a:rPr>
            </a:br>
            <a:br>
              <a:rPr lang="en-US" sz="5100" dirty="0">
                <a:solidFill>
                  <a:schemeClr val="bg1"/>
                </a:solidFill>
              </a:rPr>
            </a:br>
            <a:r>
              <a:rPr lang="en-US" sz="5100" dirty="0">
                <a:solidFill>
                  <a:schemeClr val="bg1"/>
                </a:solidFill>
              </a:rPr>
              <a:t>SA Perspective</a:t>
            </a:r>
            <a:br>
              <a:rPr lang="en-US" sz="5100" dirty="0">
                <a:solidFill>
                  <a:schemeClr val="bg1"/>
                </a:solidFill>
              </a:rPr>
            </a:br>
            <a:br>
              <a:rPr lang="en-US" sz="5100" dirty="0">
                <a:solidFill>
                  <a:schemeClr val="bg1"/>
                </a:solidFill>
              </a:rPr>
            </a:br>
            <a:r>
              <a:rPr lang="en-US" sz="5100" dirty="0">
                <a:solidFill>
                  <a:schemeClr val="bg1"/>
                </a:solidFill>
              </a:rPr>
              <a:t>Brits Nonwoven</a:t>
            </a: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541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rry blue and green background&#10;&#10;Description automatically generated">
            <a:extLst>
              <a:ext uri="{FF2B5EF4-FFF2-40B4-BE49-F238E27FC236}">
                <a16:creationId xmlns:a16="http://schemas.microsoft.com/office/drawing/2014/main" id="{7E4AF478-98EB-1189-C3D2-0AF18C8C98C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2256" b="315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51263C-7CEB-EEB1-0EFC-1D16F5005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ZA" dirty="0"/>
              <a:t>Brits Recycling Business Model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FF4D5BB-C186-3868-2BB3-BDBB6926AD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056283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05724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E30AFE-13FB-4277-99D4-63D410C39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5914" y="99941"/>
            <a:ext cx="7329268" cy="674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384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56CF2E-5D3F-EADA-16FE-F68504782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ZA" sz="4000">
                <a:solidFill>
                  <a:srgbClr val="FFFFFF"/>
                </a:solidFill>
              </a:rPr>
              <a:t>Textile Recycling - Brits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3C7FFE4-3AEB-B030-C355-2A1CFB5284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4642648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0423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A1FE73-50E1-E883-F9BD-B5FC7BFD3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ZA" sz="4000" dirty="0">
                <a:solidFill>
                  <a:srgbClr val="FFFFFF"/>
                </a:solidFill>
              </a:rPr>
              <a:t>Current Rate of Recycling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5A05C-834A-338D-C892-39E688A66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 lnSpcReduction="10000"/>
          </a:bodyPr>
          <a:lstStyle/>
          <a:p>
            <a:r>
              <a:rPr lang="en-ZA" sz="2400" dirty="0"/>
              <a:t>Process incorporates 5 processes – Robot Loader, Cutting, Tearing, Trim removal and Baling.</a:t>
            </a:r>
          </a:p>
          <a:p>
            <a:r>
              <a:rPr lang="en-ZA" sz="2400" dirty="0"/>
              <a:t>Currently running 8-10 ton per day or 150 to 200 ton/month.</a:t>
            </a:r>
          </a:p>
          <a:p>
            <a:r>
              <a:rPr lang="en-ZA" sz="2400" dirty="0"/>
              <a:t>Process only operates Monday to Friday 42 hours a week.</a:t>
            </a:r>
          </a:p>
          <a:p>
            <a:endParaRPr lang="en-ZA" sz="2400" dirty="0"/>
          </a:p>
          <a:p>
            <a:r>
              <a:rPr lang="en-ZA" sz="2400" dirty="0"/>
              <a:t>Waste is sorted into Cotton rich, Wool rich, Polyester rich or complete blend of anything and everything.</a:t>
            </a:r>
          </a:p>
          <a:p>
            <a:r>
              <a:rPr lang="en-ZA" sz="2400" dirty="0"/>
              <a:t>No Trim removal required – the Trims are automatically ejected during the Tearing stage.</a:t>
            </a:r>
          </a:p>
        </p:txBody>
      </p:sp>
    </p:spTree>
    <p:extLst>
      <p:ext uri="{BB962C8B-B14F-4D97-AF65-F5344CB8AC3E}">
        <p14:creationId xmlns:p14="http://schemas.microsoft.com/office/powerpoint/2010/main" val="3556864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3717ED-31F2-83EB-1874-3004BBC09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ZA" sz="4000">
                <a:solidFill>
                  <a:srgbClr val="FFFFFF"/>
                </a:solidFill>
              </a:rPr>
              <a:t>Available Capacity and Market Size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2DE19EC-3DD4-7D09-0B82-6C3BD1FF2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5711" y="1201328"/>
            <a:ext cx="7159644" cy="5546047"/>
          </a:xfrm>
        </p:spPr>
        <p:txBody>
          <a:bodyPr anchor="ctr">
            <a:normAutofit fontScale="92500"/>
          </a:bodyPr>
          <a:lstStyle/>
          <a:p>
            <a:r>
              <a:rPr lang="en-ZA" sz="2400" dirty="0"/>
              <a:t>Available Capacity on a 24/7 basis for 26 days = 624hrs.</a:t>
            </a:r>
          </a:p>
          <a:p>
            <a:endParaRPr lang="en-ZA" sz="2400" dirty="0"/>
          </a:p>
          <a:p>
            <a:r>
              <a:rPr lang="en-ZA" sz="2400" dirty="0"/>
              <a:t>Theoretically Brits could recycle close to 700 tons/month.</a:t>
            </a:r>
          </a:p>
          <a:p>
            <a:endParaRPr lang="en-ZA" sz="2400" dirty="0"/>
          </a:p>
          <a:p>
            <a:r>
              <a:rPr lang="en-ZA" sz="2400" dirty="0"/>
              <a:t>Only operating at approximately 30% Capacity.</a:t>
            </a:r>
          </a:p>
          <a:p>
            <a:endParaRPr lang="en-ZA" sz="2400" dirty="0"/>
          </a:p>
          <a:p>
            <a:r>
              <a:rPr lang="en-ZA" sz="2400" dirty="0"/>
              <a:t>Market size currently requesting recycling is close to 300tons/month.</a:t>
            </a:r>
          </a:p>
          <a:p>
            <a:endParaRPr lang="en-ZA" sz="2400" dirty="0"/>
          </a:p>
          <a:p>
            <a:r>
              <a:rPr lang="en-ZA" sz="2400" dirty="0"/>
              <a:t>There is a 100tons/month that Brits is not accepting at the moment.</a:t>
            </a:r>
          </a:p>
          <a:p>
            <a:endParaRPr lang="en-ZA" sz="2400" dirty="0"/>
          </a:p>
          <a:p>
            <a:r>
              <a:rPr lang="en-ZA" sz="2400" dirty="0"/>
              <a:t>Actual market is much bigger – must be closer to 1500t/month.</a:t>
            </a:r>
          </a:p>
          <a:p>
            <a:endParaRPr lang="en-ZA" sz="2000" dirty="0"/>
          </a:p>
          <a:p>
            <a:endParaRPr lang="en-ZA" sz="2000" dirty="0"/>
          </a:p>
          <a:p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3045373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ADA475-C507-486F-B272-4978E3431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GB" sz="4000" dirty="0"/>
              <a:t>CURRENT RECYCLING PROGRAMS</a:t>
            </a:r>
            <a:endParaRPr lang="en-ZA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CA6EC-F9A8-4E88-B480-78365F1E7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974" y="2285999"/>
            <a:ext cx="5853199" cy="544863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1800" b="1" dirty="0"/>
              <a:t>Abandoned containers with clothing – controlled by SARS and Shipping companies. Estimated at 1650 tons.</a:t>
            </a:r>
          </a:p>
          <a:p>
            <a:pPr>
              <a:lnSpc>
                <a:spcPct val="90000"/>
              </a:lnSpc>
            </a:pPr>
            <a:r>
              <a:rPr lang="en-GB" sz="1800" b="1" dirty="0"/>
              <a:t>Seized goods by SARS – currently in warehouses countrywide. These are tendered for to obtain contracts.  Estimated at 12000 tons.</a:t>
            </a:r>
          </a:p>
          <a:p>
            <a:pPr>
              <a:lnSpc>
                <a:spcPct val="90000"/>
              </a:lnSpc>
            </a:pPr>
            <a:r>
              <a:rPr lang="en-GB" sz="1800" b="1" dirty="0"/>
              <a:t>Rebated fabrics used to manufacture garments – the cut offs and waste has to be destroyed under SARS supervision.</a:t>
            </a:r>
          </a:p>
          <a:p>
            <a:pPr>
              <a:lnSpc>
                <a:spcPct val="90000"/>
              </a:lnSpc>
            </a:pPr>
            <a:r>
              <a:rPr lang="en-GB" sz="1800" b="1" dirty="0"/>
              <a:t>Contract Uniforms for Govt Departments.</a:t>
            </a:r>
          </a:p>
          <a:p>
            <a:pPr>
              <a:lnSpc>
                <a:spcPct val="90000"/>
              </a:lnSpc>
            </a:pPr>
            <a:r>
              <a:rPr lang="en-GB" sz="1800" b="1" dirty="0"/>
              <a:t>Fibre, yarn, fabric, nonwoven and selvedge waste from surrounding textile companies.</a:t>
            </a:r>
          </a:p>
          <a:p>
            <a:pPr>
              <a:lnSpc>
                <a:spcPct val="90000"/>
              </a:lnSpc>
            </a:pPr>
            <a:r>
              <a:rPr lang="en-GB" sz="1800" b="1" dirty="0"/>
              <a:t>Fibre waste from wool and cotton producers.</a:t>
            </a:r>
          </a:p>
          <a:p>
            <a:pPr>
              <a:lnSpc>
                <a:spcPct val="90000"/>
              </a:lnSpc>
            </a:pPr>
            <a:r>
              <a:rPr lang="en-GB" sz="1800" b="1" dirty="0"/>
              <a:t>Our own waste from manufacturing facilities.</a:t>
            </a:r>
          </a:p>
          <a:p>
            <a:pPr>
              <a:lnSpc>
                <a:spcPct val="90000"/>
              </a:lnSpc>
            </a:pPr>
            <a:endParaRPr lang="en-GB" sz="1600" dirty="0"/>
          </a:p>
          <a:p>
            <a:pPr>
              <a:lnSpc>
                <a:spcPct val="90000"/>
              </a:lnSpc>
            </a:pPr>
            <a:endParaRPr lang="en-GB" sz="1600" dirty="0"/>
          </a:p>
          <a:p>
            <a:pPr>
              <a:lnSpc>
                <a:spcPct val="90000"/>
              </a:lnSpc>
            </a:pPr>
            <a:endParaRPr lang="en-ZA" sz="1600" dirty="0"/>
          </a:p>
        </p:txBody>
      </p:sp>
      <p:pic>
        <p:nvPicPr>
          <p:cNvPr id="5" name="Picture 4" descr="Forklift lifting a container in the yard">
            <a:extLst>
              <a:ext uri="{FF2B5EF4-FFF2-40B4-BE49-F238E27FC236}">
                <a16:creationId xmlns:a16="http://schemas.microsoft.com/office/drawing/2014/main" id="{3B4CCB3E-CD4F-07FB-F217-E9165BFBA46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79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1061A1-F22A-8BF0-D59C-613268C07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ZA" sz="3700"/>
              <a:t>Current Strategy Restrictions and 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BA9A6-13BB-C23F-2C33-D41927411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814" y="2286000"/>
            <a:ext cx="5820696" cy="4488426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ZA" sz="2000" dirty="0"/>
              <a:t>Insufficient end use applications for recycled fibre – hence the low utilisation at Brits of recycling line.</a:t>
            </a:r>
          </a:p>
          <a:p>
            <a:pPr>
              <a:lnSpc>
                <a:spcPct val="90000"/>
              </a:lnSpc>
            </a:pPr>
            <a:r>
              <a:rPr lang="en-ZA" sz="2000" dirty="0"/>
              <a:t>Current programs fill all the market demands for pads, mattresses, underfelt, insulation and acoustic products.</a:t>
            </a:r>
          </a:p>
          <a:p>
            <a:pPr>
              <a:lnSpc>
                <a:spcPct val="90000"/>
              </a:lnSpc>
            </a:pPr>
            <a:r>
              <a:rPr lang="en-ZA" sz="2000" dirty="0"/>
              <a:t>Government Programs causing supply spikes – SARS and SAPS.</a:t>
            </a:r>
          </a:p>
          <a:p>
            <a:pPr>
              <a:lnSpc>
                <a:spcPct val="90000"/>
              </a:lnSpc>
            </a:pPr>
            <a:r>
              <a:rPr lang="en-ZA" sz="2000" dirty="0"/>
              <a:t>Storage and Sorting limitations means that most waste produced is mixed – so again restricting end use applications.</a:t>
            </a:r>
          </a:p>
          <a:p>
            <a:pPr>
              <a:lnSpc>
                <a:spcPct val="90000"/>
              </a:lnSpc>
            </a:pPr>
            <a:r>
              <a:rPr lang="en-ZA" sz="2000" dirty="0"/>
              <a:t>Market acceptance of recycled products in premium applications.</a:t>
            </a:r>
          </a:p>
        </p:txBody>
      </p:sp>
      <p:pic>
        <p:nvPicPr>
          <p:cNvPr id="5" name="Picture 4" descr="Colourful floating paper">
            <a:extLst>
              <a:ext uri="{FF2B5EF4-FFF2-40B4-BE49-F238E27FC236}">
                <a16:creationId xmlns:a16="http://schemas.microsoft.com/office/drawing/2014/main" id="{45DEA126-64B2-57ED-A8F5-14C018A379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856" r="23743" b="-2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555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A1F12-FC6F-4998-9939-B2F480C15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/>
              <a:t>PROCESS AT BRITS - Downcycling</a:t>
            </a:r>
            <a:endParaRPr lang="en-Z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BA258F-9FD5-4396-9302-5D11C218BCE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3489" y="4097881"/>
            <a:ext cx="2631274" cy="26451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ECD99F-3779-4345-90F8-06D42013807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9853" y="1249422"/>
            <a:ext cx="2144910" cy="2790463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728607B-812B-3F3B-12EE-6718C576A8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1376" y="1241791"/>
            <a:ext cx="2323651" cy="2187209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6F9A0D-BD71-80A9-E43C-9FFB6F907C4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274638"/>
            <a:ext cx="2365772" cy="31543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8A0B505-A758-AE0D-8855-6B8A591BA31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3085" y="1229512"/>
            <a:ext cx="2107780" cy="28103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44138E4-57EF-B018-905F-E98016D47A1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4047" y="1217574"/>
            <a:ext cx="1951207" cy="28223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3034FE4-B37A-E937-CD61-AD5D58E3548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1376" y="3619119"/>
            <a:ext cx="2365772" cy="315436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8FBE842-552B-8047-AF67-F51DF02D196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3619119"/>
            <a:ext cx="2365772" cy="315436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EC3D348-C8A1-2F5D-474A-F42769DA625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3085" y="4153744"/>
            <a:ext cx="3452362" cy="258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417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4D545-9028-C81F-A171-84C461E63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Restricted Items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30F8A6-8898-5724-85B6-16E8550DC7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0815" y="1524517"/>
            <a:ext cx="4644075" cy="483504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651A75-4974-96D8-75F8-798788D66B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5768" y="1524517"/>
            <a:ext cx="4071231" cy="482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787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63BC3-C4D8-ED5F-A46E-1A504E8455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8976" y="879108"/>
            <a:ext cx="10363200" cy="1470025"/>
          </a:xfrm>
        </p:spPr>
        <p:txBody>
          <a:bodyPr/>
          <a:lstStyle/>
          <a:p>
            <a:r>
              <a:rPr lang="en-ZA" dirty="0"/>
              <a:t>Complete garment recycling – no trims removed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73CC39-EBD3-4793-26E4-9E0447F82E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2E4F1F-CB84-5BC0-9C5A-C33CA41F7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2138" y="2616387"/>
            <a:ext cx="6995823" cy="404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277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694BA-0096-4C43-AE84-D5E48E359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 1 – Cut everything into small pieces</a:t>
            </a:r>
            <a:endParaRPr lang="en-Z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59F8471-1A14-4C37-B0EC-405A0E075A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1155" y="1896269"/>
            <a:ext cx="3076575" cy="393382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8E01DC-57A8-4CF6-902C-0179343CC90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1907" y="1896269"/>
            <a:ext cx="3694497" cy="40195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BE29C8-E738-48A2-89C9-C3CCFBC822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294" y="1896269"/>
            <a:ext cx="3067050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478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AF9A6-EC60-4BE4-AA4D-867136E0D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Step 2 Tear cut pieces into fibrous flock</a:t>
            </a:r>
            <a:br>
              <a:rPr lang="en-GB" dirty="0"/>
            </a:br>
            <a:r>
              <a:rPr lang="en-GB" sz="3100" dirty="0"/>
              <a:t>Metal and Plastic trim auto removed</a:t>
            </a:r>
            <a:endParaRPr lang="en-Z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0A02E53-DE4C-426A-AA20-9D6F29C16C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0130" y="2017529"/>
            <a:ext cx="3600863" cy="400344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C4199A-9296-4C8C-93B4-9BB05BDCB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6242" y="1874653"/>
            <a:ext cx="3332765" cy="40034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235189-DB92-4771-9F42-7FB413ACED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237" y="2146056"/>
            <a:ext cx="3057525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252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E7309-6AE3-42C6-BEBB-6E7F2C4DF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Baling of the fibrous flock (Shoddy)</a:t>
            </a:r>
            <a:endParaRPr lang="en-Z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BA45E6-6FFA-418E-9EF6-427CED4F2A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85510" y="1848643"/>
            <a:ext cx="4724694" cy="459435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EA7491-EC46-44C8-A720-53E1B0A02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394" y="1848643"/>
            <a:ext cx="3451162" cy="4594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5451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4B89B-8B0B-4AD5-9F19-E8AC692B6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New products from recycled flock</a:t>
            </a:r>
            <a:endParaRPr lang="en-Z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607F31-F2B3-4438-85D8-6E98CEAE05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2195" y="1604962"/>
            <a:ext cx="3303511" cy="437380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C83749-B0D9-4193-AFCA-743AC1155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167" y="1604961"/>
            <a:ext cx="3363666" cy="43738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5D3F4AF-E44C-4E5C-AB11-294CF81865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6293" y="1604962"/>
            <a:ext cx="3346019" cy="437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4982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0A79E-C523-A222-BF40-A66D05EEF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Circular Economy Viability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CF29E-A755-C152-620A-3499DC6AE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Current recycling by Brits = Mainly down cycling.</a:t>
            </a:r>
          </a:p>
          <a:p>
            <a:r>
              <a:rPr lang="en-GB" dirty="0"/>
              <a:t>Tearing shoddy = fibre damage.</a:t>
            </a:r>
          </a:p>
          <a:p>
            <a:r>
              <a:rPr lang="en-GB" dirty="0"/>
              <a:t>Cost of sorting and separation. Colour control ?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Fine opener for denim/cotton/polyester – 30% can go for new yarn.</a:t>
            </a:r>
            <a:endParaRPr lang="en-ZA" dirty="0"/>
          </a:p>
          <a:p>
            <a:r>
              <a:rPr lang="en-ZA" dirty="0"/>
              <a:t>Circular economy = 30% of blend in new yarns for denim.</a:t>
            </a:r>
          </a:p>
          <a:p>
            <a:r>
              <a:rPr lang="en-ZA" dirty="0"/>
              <a:t>Key focus now is preventing landfill and downcycling into nonwovens. Nonwoven to nonwoven is then circular and repeatable.</a:t>
            </a:r>
          </a:p>
          <a:p>
            <a:r>
              <a:rPr lang="en-GB" dirty="0"/>
              <a:t>Additional measures can be taken – dependant on support </a:t>
            </a:r>
            <a:r>
              <a:rPr lang="en-GB"/>
              <a:t>as applied for.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52601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87C7B-7131-4802-853C-4E1949A48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Questions?</a:t>
            </a:r>
            <a:endParaRPr lang="en-ZA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D36549-5121-4610-8853-C5B9F6038C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3835" y="3332019"/>
            <a:ext cx="5804330" cy="264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781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12863</TotalTime>
  <Words>717</Words>
  <Application>Microsoft Office PowerPoint</Application>
  <PresentationFormat>Widescreen</PresentationFormat>
  <Paragraphs>88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PowerPoint Presentation</vt:lpstr>
      <vt:lpstr>Brits Recycle Focus</vt:lpstr>
      <vt:lpstr>Recycling Methods</vt:lpstr>
      <vt:lpstr>How is recycling of textiles actually happening –  SA Perspective  Brits Nonwoven</vt:lpstr>
      <vt:lpstr>Brits Recycling Business Model</vt:lpstr>
      <vt:lpstr>PowerPoint Presentation</vt:lpstr>
      <vt:lpstr>Textile Recycling - Brits</vt:lpstr>
      <vt:lpstr>Current Rate of Recycling</vt:lpstr>
      <vt:lpstr>Available Capacity and Market Size</vt:lpstr>
      <vt:lpstr>CURRENT RECYCLING PROGRAMS</vt:lpstr>
      <vt:lpstr>Current Strategy Restrictions and Limitations</vt:lpstr>
      <vt:lpstr>PROCESS AT BRITS - Downcycling</vt:lpstr>
      <vt:lpstr>Restricted Items</vt:lpstr>
      <vt:lpstr>Complete garment recycling – no trims removed</vt:lpstr>
      <vt:lpstr>Step 1 – Cut everything into small pieces</vt:lpstr>
      <vt:lpstr>Step 2 Tear cut pieces into fibrous flock Metal and Plastic trim auto removed</vt:lpstr>
      <vt:lpstr>Baling of the fibrous flock (Shoddy)</vt:lpstr>
      <vt:lpstr>New products from recycled flock</vt:lpstr>
      <vt:lpstr>Circular Economy Viability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 YEAR STRATEGIC PLAN</dc:title>
  <dc:creator>Cliff van Niekerk</dc:creator>
  <cp:lastModifiedBy>Dicky Coetzee</cp:lastModifiedBy>
  <cp:revision>476</cp:revision>
  <cp:lastPrinted>2021-02-25T12:51:57Z</cp:lastPrinted>
  <dcterms:created xsi:type="dcterms:W3CDTF">2016-07-31T07:26:12Z</dcterms:created>
  <dcterms:modified xsi:type="dcterms:W3CDTF">2024-11-12T15:37:37Z</dcterms:modified>
</cp:coreProperties>
</file>